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350" r:id="rId5"/>
    <p:sldId id="349" r:id="rId6"/>
    <p:sldId id="351" r:id="rId7"/>
    <p:sldId id="353" r:id="rId8"/>
    <p:sldId id="302" r:id="rId9"/>
    <p:sldId id="343" r:id="rId10"/>
    <p:sldId id="341" r:id="rId11"/>
    <p:sldId id="346" r:id="rId12"/>
    <p:sldId id="264" r:id="rId13"/>
    <p:sldId id="354" r:id="rId14"/>
    <p:sldId id="355" r:id="rId15"/>
    <p:sldId id="357" r:id="rId16"/>
    <p:sldId id="356" r:id="rId17"/>
    <p:sldId id="358" r:id="rId18"/>
    <p:sldId id="359" r:id="rId19"/>
    <p:sldId id="364" r:id="rId20"/>
    <p:sldId id="366" r:id="rId21"/>
    <p:sldId id="367" r:id="rId22"/>
    <p:sldId id="368" r:id="rId23"/>
    <p:sldId id="369" r:id="rId24"/>
    <p:sldId id="371" r:id="rId25"/>
    <p:sldId id="372" r:id="rId26"/>
    <p:sldId id="373" r:id="rId27"/>
    <p:sldId id="374" r:id="rId28"/>
    <p:sldId id="360" r:id="rId29"/>
    <p:sldId id="365" r:id="rId30"/>
    <p:sldId id="375" r:id="rId31"/>
    <p:sldId id="376" r:id="rId32"/>
    <p:sldId id="377" r:id="rId33"/>
    <p:sldId id="370" r:id="rId34"/>
    <p:sldId id="378" r:id="rId35"/>
    <p:sldId id="379" r:id="rId36"/>
    <p:sldId id="361" r:id="rId37"/>
    <p:sldId id="363" r:id="rId38"/>
    <p:sldId id="381" r:id="rId39"/>
    <p:sldId id="380" r:id="rId40"/>
    <p:sldId id="385" r:id="rId41"/>
    <p:sldId id="382" r:id="rId42"/>
    <p:sldId id="384" r:id="rId43"/>
    <p:sldId id="383" r:id="rId44"/>
    <p:sldId id="362" r:id="rId45"/>
    <p:sldId id="388" r:id="rId46"/>
    <p:sldId id="386" r:id="rId47"/>
    <p:sldId id="387" r:id="rId48"/>
    <p:sldId id="352" r:id="rId4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68053" autoAdjust="0"/>
  </p:normalViewPr>
  <p:slideViewPr>
    <p:cSldViewPr snapToGrid="0">
      <p:cViewPr varScale="1">
        <p:scale>
          <a:sx n="55" d="100"/>
          <a:sy n="55" d="100"/>
        </p:scale>
        <p:origin x="102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4D090-CAF7-48C0-A911-1B3FB966673F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B4E12-66D2-40A4-A769-9D46D37A7D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78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内容に関しては令和</a:t>
            </a:r>
            <a:r>
              <a:rPr kumimoji="1" lang="en-US" altLang="ja-JP" dirty="0"/>
              <a:t>7</a:t>
            </a:r>
            <a:r>
              <a:rPr kumimoji="1" lang="ja-JP" altLang="en-US" dirty="0"/>
              <a:t>年度・</a:t>
            </a:r>
            <a:r>
              <a:rPr kumimoji="1" lang="en-US" altLang="ja-JP" dirty="0"/>
              <a:t>8</a:t>
            </a:r>
            <a:r>
              <a:rPr kumimoji="1" lang="ja-JP" altLang="en-US" dirty="0"/>
              <a:t>年度と変更はありません。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B4E12-66D2-40A4-A769-9D46D37A7DF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314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B4E12-66D2-40A4-A769-9D46D37A7DF8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151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B4E12-66D2-40A4-A769-9D46D37A7DF8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5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先日、</a:t>
            </a:r>
            <a:r>
              <a:rPr kumimoji="1" lang="ja-JP" altLang="en-US" dirty="0"/>
              <a:t>事務局から送られてきている、問題集の解答の訂正についてもご確認ください。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B4E12-66D2-40A4-A769-9D46D37A7DF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214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中身を見て購入を検討されたい方がいらっしゃいましたら、三木までご連絡ください。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B4E12-66D2-40A4-A769-9D46D37A7DF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109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B4E12-66D2-40A4-A769-9D46D37A7DF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66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B4E12-66D2-40A4-A769-9D46D37A7DF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205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FD1F9-587A-7719-1675-A4AB32CBC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C26185D-C16E-A935-1157-8F2E3050C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0841EF2-276A-6CF9-1C24-9DE14E270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17873B-E85E-D2AD-7EA8-19609DB830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B4E12-66D2-40A4-A769-9D46D37A7DF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71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B58D8-C782-222D-D934-A407CFA95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34F18BD-19AD-B9F4-E2FF-D2D7B95778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98E96E5-EBD9-3516-DAB2-A7B6C2A93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FBBBBE-D0E0-B993-C838-E694C0710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B4E12-66D2-40A4-A769-9D46D37A7DF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013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B4E12-66D2-40A4-A769-9D46D37A7DF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36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B4E12-66D2-40A4-A769-9D46D37A7DF8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68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1ADB8A-BFBD-9BD8-0998-0BC6730B0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2AA35FD-AA60-EBCB-3326-E97875C46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12B61B-33A4-0E59-A7AA-25D4172D4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9CF-6BD8-4CCD-9A95-60A03783508A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80085F-4F99-A725-B9FD-1482498E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CAC7ED-8465-7EDA-B2C2-BB93F10A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20E2-7FD4-447E-AFE8-1FD1B0E70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48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FE25BC-7585-08B4-E7A8-E199B479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213763C-95C6-38FD-6A35-CA6A9D95F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A04BB1-90BA-4A49-64E6-6BB7745D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9CF-6BD8-4CCD-9A95-60A03783508A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5C4442-68AE-0017-28FB-8587897C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F33745-B34B-2135-E562-1278FA6C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20E2-7FD4-447E-AFE8-1FD1B0E70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721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F8EFE89-4D0B-5865-207A-51AC8F1B9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72D058C-D46C-E08A-F7B8-401EDF9F2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5765BE-7BEF-DFDB-1D45-2126BC4C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9CF-6BD8-4CCD-9A95-60A03783508A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46248D-2D18-E5AE-E862-21FC4671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459458-978C-7E13-218D-D13FEDC3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20E2-7FD4-447E-AFE8-1FD1B0E70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06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3FBB5C-2F4E-DB0A-83E5-0D381E34B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60A6CD-0F68-311B-49DD-693D745C9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12C9F6-3F9B-BB6F-AAA4-ECF2596C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9CF-6BD8-4CCD-9A95-60A03783508A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6EAE4F-90B6-72BB-6EAE-C43E7E99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E8A686-B1FC-D2E5-0B4A-FC951FCC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20E2-7FD4-447E-AFE8-1FD1B0E70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98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D679A3-22B7-BCFF-EF2D-E8F23430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AB5480-9D78-8E8E-EFE5-E3B5457E3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D1FDC0-7256-5765-B7EF-74485812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9CF-6BD8-4CCD-9A95-60A03783508A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E78A92-8EA2-FD70-AEAA-283BD8BE7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98F0E7-BE55-70BF-7BA4-4CA540B1E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20E2-7FD4-447E-AFE8-1FD1B0E70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42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72576E-FA4A-E492-66CB-9F49D9B2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94D3EE-2F40-2844-25F5-C2CF27A55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81B72C9-22DF-5679-9577-B39A01555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2DF98D-3B20-C978-3CB3-2E671A72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9CF-6BD8-4CCD-9A95-60A03783508A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43B75E-DF9F-4008-F66A-BFD1767E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B15986-176B-FCBC-E2FF-F1BCE8AE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20E2-7FD4-447E-AFE8-1FD1B0E70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47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373937-202B-BB73-70F0-94B29AA6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56FEEF-DDC4-56DA-A4C4-C268DCA05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574F952-9C69-650F-740C-B148B267D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5DB0E6B-F45C-E0D0-F6E7-8FA590EF8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77E7E55-58C3-1873-E12A-EB9AD81B1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06704CD-2C10-CA8F-5B91-33153B616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9CF-6BD8-4CCD-9A95-60A03783508A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64A3DAC-0C10-C82B-82D9-C3FBE728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857802C-3DC0-CA64-4464-B4B7DCBA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20E2-7FD4-447E-AFE8-1FD1B0E70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28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55261C-42D1-4C61-6A98-A6E582A3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9C4103-0910-167D-3712-C28823817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9CF-6BD8-4CCD-9A95-60A03783508A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D6788ED-2C90-719A-435D-651066EB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FD2E65-7036-A23B-2DB4-CA36B88F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20E2-7FD4-447E-AFE8-1FD1B0E70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71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CFDDED7-5BAF-6BC4-899C-518F64EDF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9CF-6BD8-4CCD-9A95-60A03783508A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E7DA0D9-8640-903A-CB04-B055CF96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4E0154-3C9D-BB6E-A074-2A4B9DEF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20E2-7FD4-447E-AFE8-1FD1B0E70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87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3E0C6B-37C1-A261-0E0A-9ED57945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691A29-A74C-6322-1D6F-FB9B03912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A17035-EADD-365E-2666-625B602D1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B3A152B-2731-E80D-B2E7-5142079A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9CF-6BD8-4CCD-9A95-60A03783508A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805AA81-0F35-6F5B-50B1-C2734A43D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C26B15-645A-1D21-6EB7-018D59BA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20E2-7FD4-447E-AFE8-1FD1B0E70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03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E73114-3E88-ECBE-CE10-315E01FB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2BA7C34-A407-B227-E53D-6A091F55F7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10B110-FB30-C407-D83D-FF0D84C91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07B736-1AE3-DC0E-BB21-4B382C00A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9CF-6BD8-4CCD-9A95-60A03783508A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B8533B-D123-FBB8-8B47-2FE2BD43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D922BB7-34A0-4279-7AAA-FA1D8FC7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20E2-7FD4-447E-AFE8-1FD1B0E70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51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00FCFA7-937E-2C39-1EDE-96EF69172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212F14B-A7EA-CA98-937B-E3C47A282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45514B-96DA-9897-79A6-8EF7158D9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869CF-6BD8-4CCD-9A95-60A03783508A}" type="datetimeFigureOut">
              <a:rPr kumimoji="1" lang="ja-JP" altLang="en-US" smtClean="0"/>
              <a:t>2025/6/10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1FD025-14D1-50BD-52CD-D5D710568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53FF89-F92B-AD77-1A3D-9BB4E6641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720E2-7FD4-447E-AFE8-1FD1B0E70A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9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951ED0-5066-568B-7AC0-BCD20A4D9A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家庭科技術検定　伝達講習会（被服製作部門）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7CDCE24-7A76-D08E-F57D-AB90AAA6D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1950"/>
            <a:ext cx="9144000" cy="1085850"/>
          </a:xfrm>
        </p:spPr>
        <p:txBody>
          <a:bodyPr/>
          <a:lstStyle/>
          <a:p>
            <a:pPr algn="r"/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令和７年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月１０日</a:t>
            </a:r>
          </a:p>
        </p:txBody>
      </p:sp>
    </p:spTree>
    <p:extLst>
      <p:ext uri="{BB962C8B-B14F-4D97-AF65-F5344CB8AC3E}">
        <p14:creationId xmlns:p14="http://schemas.microsoft.com/office/powerpoint/2010/main" val="1797591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776885" y="4628057"/>
            <a:ext cx="11124381" cy="2083478"/>
          </a:xfrm>
          <a:prstGeom prst="roundRect">
            <a:avLst/>
          </a:prstGeom>
          <a:noFill/>
          <a:ln w="28575">
            <a:solidFill>
              <a:srgbClr val="FF66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776885" y="1869585"/>
            <a:ext cx="11124381" cy="1987154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0" y="308282"/>
            <a:ext cx="5823690" cy="78431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和裁の失格について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0" y="1066074"/>
            <a:ext cx="121920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776884" y="2093370"/>
            <a:ext cx="10638227" cy="2318461"/>
            <a:chOff x="781009" y="2030408"/>
            <a:chExt cx="10638227" cy="2318461"/>
          </a:xfrm>
        </p:grpSpPr>
        <p:sp>
          <p:nvSpPr>
            <p:cNvPr id="6" name="タイトル 1"/>
            <p:cNvSpPr txBox="1">
              <a:spLocks/>
            </p:cNvSpPr>
            <p:nvPr/>
          </p:nvSpPr>
          <p:spPr>
            <a:xfrm>
              <a:off x="7788172" y="2329292"/>
              <a:ext cx="3626941" cy="838462"/>
            </a:xfrm>
            <a:prstGeom prst="rect">
              <a:avLst/>
            </a:prstGeom>
            <a:effectLst>
              <a:outerShdw blurRad="25400" dir="17880000">
                <a:srgbClr val="000000">
                  <a:alpha val="46000"/>
                </a:srgb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kumimoji="1" sz="5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j-lt"/>
                  <a:ea typeface="+mj-ea"/>
                  <a:cs typeface="Trebuchet M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r>
                <a:rPr lang="ja-JP" altLang="en-US" sz="4000" dirty="0">
                  <a:solidFill>
                    <a:srgbClr val="FF33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１０ｃｍ以上</a:t>
              </a:r>
              <a:endParaRPr lang="en-US" altLang="ja-JP" sz="4000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3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　</a:t>
              </a:r>
              <a:endParaRPr lang="ja-JP" altLang="en-US" sz="4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" name="右矢印 10"/>
            <p:cNvSpPr/>
            <p:nvPr/>
          </p:nvSpPr>
          <p:spPr>
            <a:xfrm>
              <a:off x="7108850" y="2030408"/>
              <a:ext cx="742938" cy="50413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右矢印 11"/>
            <p:cNvSpPr/>
            <p:nvPr/>
          </p:nvSpPr>
          <p:spPr>
            <a:xfrm>
              <a:off x="7108850" y="2872683"/>
              <a:ext cx="742938" cy="504130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タイトル 1"/>
            <p:cNvSpPr txBox="1">
              <a:spLocks/>
            </p:cNvSpPr>
            <p:nvPr/>
          </p:nvSpPr>
          <p:spPr>
            <a:xfrm>
              <a:off x="781009" y="2051791"/>
              <a:ext cx="6327841" cy="1540196"/>
            </a:xfrm>
            <a:prstGeom prst="rect">
              <a:avLst/>
            </a:prstGeom>
            <a:effectLst>
              <a:outerShdw blurRad="25400" dir="17880000">
                <a:srgbClr val="000000">
                  <a:alpha val="46000"/>
                </a:srgbClr>
              </a:outerShdw>
            </a:effectLst>
          </p:spPr>
          <p:txBody>
            <a:bodyPr vert="horz" lIns="91440" tIns="45720" rIns="91440" bIns="45720" rtlCol="0" anchor="b">
              <a:normAutofit fontScale="90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kumimoji="1" sz="5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j-lt"/>
                  <a:ea typeface="+mj-ea"/>
                  <a:cs typeface="Trebuchet M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r>
                <a:rPr lang="ja-JP" altLang="en-US" sz="4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本</a:t>
              </a:r>
              <a:r>
                <a:rPr lang="ja-JP" altLang="en-US" sz="4800" dirty="0" err="1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ぐけ</a:t>
              </a:r>
              <a:r>
                <a:rPr lang="ja-JP" altLang="en-US" sz="4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・三つ折り</a:t>
              </a:r>
              <a:r>
                <a:rPr lang="ja-JP" altLang="en-US" sz="4800" dirty="0" err="1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ぐけ</a:t>
              </a:r>
              <a:endParaRPr lang="en-US" altLang="ja-JP" sz="4800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7200" dirty="0"/>
                <a:t>　　　　</a:t>
              </a:r>
              <a:endParaRPr lang="ja-JP" altLang="en-US" sz="4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" name="タイトル 1"/>
            <p:cNvSpPr txBox="1">
              <a:spLocks/>
            </p:cNvSpPr>
            <p:nvPr/>
          </p:nvSpPr>
          <p:spPr>
            <a:xfrm>
              <a:off x="2296390" y="2821889"/>
              <a:ext cx="2490021" cy="1526980"/>
            </a:xfrm>
            <a:prstGeom prst="rect">
              <a:avLst/>
            </a:prstGeom>
            <a:effectLst>
              <a:outerShdw blurRad="25400" dir="17880000">
                <a:srgbClr val="000000">
                  <a:alpha val="46000"/>
                </a:srgbClr>
              </a:outerShdw>
            </a:effectLst>
          </p:spPr>
          <p:txBody>
            <a:bodyPr vert="horz" lIns="91440" tIns="45720" rIns="91440" bIns="45720" rtlCol="0" anchor="b">
              <a:normAutofit fontScale="90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kumimoji="1" sz="5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j-lt"/>
                  <a:ea typeface="+mj-ea"/>
                  <a:cs typeface="Trebuchet M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r>
                <a:rPr lang="ja-JP" altLang="en-US" sz="4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耳</a:t>
              </a:r>
              <a:r>
                <a:rPr lang="ja-JP" altLang="en-US" sz="4800" dirty="0" err="1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ぐけ</a:t>
              </a:r>
              <a:endParaRPr lang="en-US" altLang="ja-JP" sz="4800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7200" dirty="0"/>
                <a:t>　　　　</a:t>
              </a:r>
              <a:endParaRPr lang="ja-JP" altLang="en-US" sz="4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タイトル 1"/>
            <p:cNvSpPr txBox="1">
              <a:spLocks/>
            </p:cNvSpPr>
            <p:nvPr/>
          </p:nvSpPr>
          <p:spPr>
            <a:xfrm>
              <a:off x="7792295" y="3212025"/>
              <a:ext cx="3626941" cy="838462"/>
            </a:xfrm>
            <a:prstGeom prst="rect">
              <a:avLst/>
            </a:prstGeom>
            <a:effectLst>
              <a:outerShdw blurRad="25400" dir="17880000">
                <a:srgbClr val="000000">
                  <a:alpha val="46000"/>
                </a:srgb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kumimoji="1" sz="5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j-lt"/>
                  <a:ea typeface="+mj-ea"/>
                  <a:cs typeface="Trebuchet M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r>
                <a:rPr lang="ja-JP" altLang="en-US" sz="4000" dirty="0">
                  <a:solidFill>
                    <a:srgbClr val="FF33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１５ｃｍ以上</a:t>
              </a:r>
              <a:endParaRPr lang="en-US" altLang="ja-JP" sz="4000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3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　</a:t>
              </a:r>
              <a:endParaRPr lang="ja-JP" altLang="en-US" sz="4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776884" y="5001901"/>
            <a:ext cx="10649735" cy="2280839"/>
            <a:chOff x="781007" y="2178251"/>
            <a:chExt cx="10649735" cy="2280839"/>
          </a:xfrm>
        </p:grpSpPr>
        <p:sp>
          <p:nvSpPr>
            <p:cNvPr id="25" name="タイトル 1"/>
            <p:cNvSpPr txBox="1">
              <a:spLocks/>
            </p:cNvSpPr>
            <p:nvPr/>
          </p:nvSpPr>
          <p:spPr>
            <a:xfrm>
              <a:off x="7788170" y="2583090"/>
              <a:ext cx="3626941" cy="838462"/>
            </a:xfrm>
            <a:prstGeom prst="rect">
              <a:avLst/>
            </a:prstGeom>
            <a:effectLst>
              <a:outerShdw blurRad="25400" dir="17880000">
                <a:srgbClr val="000000">
                  <a:alpha val="46000"/>
                </a:srgb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kumimoji="1" sz="5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j-lt"/>
                  <a:ea typeface="+mj-ea"/>
                  <a:cs typeface="Trebuchet M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r>
                <a:rPr lang="ja-JP" altLang="en-US" sz="4000" dirty="0">
                  <a:solidFill>
                    <a:srgbClr val="FF33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１０ｃｍ以上</a:t>
              </a:r>
              <a:endParaRPr lang="en-US" altLang="ja-JP" sz="4000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3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　</a:t>
              </a:r>
              <a:endParaRPr lang="ja-JP" altLang="en-US" sz="4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6" name="右矢印 25"/>
            <p:cNvSpPr/>
            <p:nvPr/>
          </p:nvSpPr>
          <p:spPr>
            <a:xfrm>
              <a:off x="7108848" y="2248925"/>
              <a:ext cx="742938" cy="504130"/>
            </a:xfrm>
            <a:prstGeom prst="rightArrow">
              <a:avLst/>
            </a:prstGeom>
            <a:solidFill>
              <a:srgbClr val="FF6600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右矢印 26"/>
            <p:cNvSpPr/>
            <p:nvPr/>
          </p:nvSpPr>
          <p:spPr>
            <a:xfrm>
              <a:off x="7108848" y="3051050"/>
              <a:ext cx="742938" cy="504130"/>
            </a:xfrm>
            <a:prstGeom prst="rightArrow">
              <a:avLst/>
            </a:prstGeom>
            <a:solidFill>
              <a:srgbClr val="FF66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タイトル 1"/>
            <p:cNvSpPr txBox="1">
              <a:spLocks/>
            </p:cNvSpPr>
            <p:nvPr/>
          </p:nvSpPr>
          <p:spPr>
            <a:xfrm>
              <a:off x="781007" y="2178251"/>
              <a:ext cx="6327841" cy="1540196"/>
            </a:xfrm>
            <a:prstGeom prst="rect">
              <a:avLst/>
            </a:prstGeom>
            <a:effectLst>
              <a:outerShdw blurRad="25400" dir="17880000">
                <a:srgbClr val="000000">
                  <a:alpha val="46000"/>
                </a:srgbClr>
              </a:outerShdw>
            </a:effectLst>
          </p:spPr>
          <p:txBody>
            <a:bodyPr vert="horz" lIns="91440" tIns="45720" rIns="91440" bIns="45720" rtlCol="0" anchor="b">
              <a:normAutofit fontScale="90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kumimoji="1" sz="5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j-lt"/>
                  <a:ea typeface="+mj-ea"/>
                  <a:cs typeface="Trebuchet M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r>
                <a:rPr lang="ja-JP" altLang="en-US" sz="4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本</a:t>
              </a:r>
              <a:r>
                <a:rPr lang="ja-JP" altLang="en-US" sz="4800" dirty="0" err="1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ぐけ</a:t>
              </a:r>
              <a:r>
                <a:rPr lang="ja-JP" altLang="en-US" sz="4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・三つ折り</a:t>
              </a:r>
              <a:r>
                <a:rPr lang="ja-JP" altLang="en-US" sz="4800" dirty="0" err="1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ぐけ</a:t>
              </a:r>
              <a:endParaRPr lang="en-US" altLang="ja-JP" sz="4800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7200" dirty="0"/>
                <a:t>　　　　</a:t>
              </a:r>
              <a:endParaRPr lang="ja-JP" altLang="en-US" sz="4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9" name="タイトル 1"/>
            <p:cNvSpPr txBox="1">
              <a:spLocks/>
            </p:cNvSpPr>
            <p:nvPr/>
          </p:nvSpPr>
          <p:spPr>
            <a:xfrm>
              <a:off x="2296388" y="2932110"/>
              <a:ext cx="2490021" cy="1526980"/>
            </a:xfrm>
            <a:prstGeom prst="rect">
              <a:avLst/>
            </a:prstGeom>
            <a:effectLst>
              <a:outerShdw blurRad="25400" dir="17880000">
                <a:srgbClr val="000000">
                  <a:alpha val="46000"/>
                </a:srgbClr>
              </a:outerShdw>
            </a:effectLst>
          </p:spPr>
          <p:txBody>
            <a:bodyPr vert="horz" lIns="91440" tIns="45720" rIns="91440" bIns="45720" rtlCol="0" anchor="b">
              <a:normAutofit fontScale="90000" lnSpcReduction="2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kumimoji="1" sz="5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j-lt"/>
                  <a:ea typeface="+mj-ea"/>
                  <a:cs typeface="Trebuchet M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r>
                <a:rPr lang="ja-JP" altLang="en-US" sz="48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耳</a:t>
              </a:r>
              <a:r>
                <a:rPr lang="ja-JP" altLang="en-US" sz="4800" dirty="0" err="1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ぐけ</a:t>
              </a:r>
              <a:endParaRPr lang="en-US" altLang="ja-JP" sz="4800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7200" dirty="0"/>
                <a:t>　　　　</a:t>
              </a:r>
              <a:endParaRPr lang="ja-JP" altLang="en-US" sz="4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タイトル 1"/>
            <p:cNvSpPr txBox="1">
              <a:spLocks/>
            </p:cNvSpPr>
            <p:nvPr/>
          </p:nvSpPr>
          <p:spPr>
            <a:xfrm>
              <a:off x="7803801" y="3352258"/>
              <a:ext cx="3626941" cy="838462"/>
            </a:xfrm>
            <a:prstGeom prst="rect">
              <a:avLst/>
            </a:prstGeom>
            <a:effectLst>
              <a:outerShdw blurRad="25400" dir="17880000">
                <a:srgbClr val="000000">
                  <a:alpha val="46000"/>
                </a:srgbClr>
              </a:outerShdw>
            </a:effectLst>
          </p:spPr>
          <p:txBody>
            <a:bodyPr vert="horz" lIns="91440" tIns="45720" rIns="91440" bIns="45720" rtlCol="0" anchor="b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kumimoji="1" sz="5400" kern="1200">
                  <a:ln>
                    <a:solidFill>
                      <a:schemeClr val="bg1">
                        <a:lumMod val="75000"/>
                        <a:lumOff val="25000"/>
                        <a:alpha val="10000"/>
                      </a:schemeClr>
                    </a:solidFill>
                  </a:ln>
                  <a:solidFill>
                    <a:schemeClr val="tx2"/>
                  </a:solidFill>
                  <a:effectLst>
                    <a:outerShdw blurRad="9525" dist="25400" dir="14640000" algn="tl" rotWithShape="0">
                      <a:schemeClr val="bg1">
                        <a:alpha val="30000"/>
                      </a:schemeClr>
                    </a:outerShdw>
                  </a:effectLst>
                  <a:latin typeface="+mj-lt"/>
                  <a:ea typeface="+mj-ea"/>
                  <a:cs typeface="Trebuchet MS"/>
                </a:defRPr>
              </a:lvl1pPr>
              <a:lvl2pPr eaLnBrk="1" hangingPunct="1">
                <a:defRPr kumimoji="1">
                  <a:solidFill>
                    <a:schemeClr val="tx2"/>
                  </a:solidFill>
                </a:defRPr>
              </a:lvl2pPr>
              <a:lvl3pPr eaLnBrk="1" hangingPunct="1">
                <a:defRPr kumimoji="1">
                  <a:solidFill>
                    <a:schemeClr val="tx2"/>
                  </a:solidFill>
                </a:defRPr>
              </a:lvl3pPr>
              <a:lvl4pPr eaLnBrk="1" hangingPunct="1">
                <a:defRPr kumimoji="1">
                  <a:solidFill>
                    <a:schemeClr val="tx2"/>
                  </a:solidFill>
                </a:defRPr>
              </a:lvl4pPr>
              <a:lvl5pPr eaLnBrk="1" hangingPunct="1">
                <a:defRPr kumimoji="1">
                  <a:solidFill>
                    <a:schemeClr val="tx2"/>
                  </a:solidFill>
                </a:defRPr>
              </a:lvl5pPr>
              <a:lvl6pPr eaLnBrk="1" hangingPunct="1">
                <a:defRPr kumimoji="1">
                  <a:solidFill>
                    <a:schemeClr val="tx2"/>
                  </a:solidFill>
                </a:defRPr>
              </a:lvl6pPr>
              <a:lvl7pPr eaLnBrk="1" hangingPunct="1">
                <a:defRPr kumimoji="1">
                  <a:solidFill>
                    <a:schemeClr val="tx2"/>
                  </a:solidFill>
                </a:defRPr>
              </a:lvl7pPr>
              <a:lvl8pPr eaLnBrk="1" hangingPunct="1">
                <a:defRPr kumimoji="1">
                  <a:solidFill>
                    <a:schemeClr val="tx2"/>
                  </a:solidFill>
                </a:defRPr>
              </a:lvl8pPr>
              <a:lvl9pPr eaLnBrk="1" hangingPunct="1">
                <a:defRPr kumimoji="1">
                  <a:solidFill>
                    <a:schemeClr val="tx2"/>
                  </a:solidFill>
                </a:defRPr>
              </a:lvl9pPr>
            </a:lstStyle>
            <a:p>
              <a:r>
                <a:rPr lang="ja-JP" altLang="en-US" sz="4000" dirty="0">
                  <a:solidFill>
                    <a:srgbClr val="FF33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１０ｃｍ以上</a:t>
              </a:r>
              <a:endParaRPr lang="en-US" altLang="ja-JP" sz="4000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3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　　　　　　　</a:t>
              </a:r>
              <a:endParaRPr lang="ja-JP" altLang="en-US" sz="4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32" name="角丸四角形 31"/>
          <p:cNvSpPr/>
          <p:nvPr/>
        </p:nvSpPr>
        <p:spPr>
          <a:xfrm>
            <a:off x="5998876" y="157574"/>
            <a:ext cx="5985164" cy="788836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</a:t>
            </a:r>
            <a:r>
              <a:rPr kumimoji="1" lang="ja-JP" altLang="en-US" sz="20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ぐけ</a:t>
            </a:r>
            <a:r>
              <a:rPr kumimoji="1"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・三つ折り</a:t>
            </a:r>
            <a:r>
              <a:rPr kumimoji="1" lang="ja-JP" altLang="en-US" sz="20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ぐけ</a:t>
            </a:r>
            <a:r>
              <a:rPr kumimoji="1"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➝１０針程度縫えていない</a:t>
            </a:r>
            <a:endParaRPr kumimoji="1" lang="en-US" altLang="ja-JP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耳</a:t>
            </a:r>
            <a:r>
              <a:rPr lang="ja-JP" altLang="en-US" sz="2000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ぐけ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➝　</a:t>
            </a:r>
            <a:r>
              <a:rPr lang="en-US" altLang="ja-JP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針程度縫えていない</a:t>
            </a:r>
            <a:endParaRPr kumimoji="1" lang="ja-JP" altLang="en-US" sz="20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410780" y="1401655"/>
            <a:ext cx="2672862" cy="694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ゆかた</a:t>
            </a:r>
          </a:p>
        </p:txBody>
      </p:sp>
      <p:sp>
        <p:nvSpPr>
          <p:cNvPr id="35" name="角丸四角形 34"/>
          <p:cNvSpPr/>
          <p:nvPr/>
        </p:nvSpPr>
        <p:spPr>
          <a:xfrm>
            <a:off x="436099" y="4243621"/>
            <a:ext cx="2559786" cy="682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rgbClr val="FF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じんべい</a:t>
            </a:r>
          </a:p>
        </p:txBody>
      </p:sp>
    </p:spTree>
    <p:extLst>
      <p:ext uri="{BB962C8B-B14F-4D97-AF65-F5344CB8AC3E}">
        <p14:creationId xmlns:p14="http://schemas.microsoft.com/office/powerpoint/2010/main" val="253173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7CC7E-81C7-EF65-518D-7745C35B0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5A53AF59-61B9-C9D0-30D3-BD2724A91831}"/>
              </a:ext>
            </a:extLst>
          </p:cNvPr>
          <p:cNvSpPr txBox="1">
            <a:spLocks/>
          </p:cNvSpPr>
          <p:nvPr/>
        </p:nvSpPr>
        <p:spPr>
          <a:xfrm>
            <a:off x="186546" y="123925"/>
            <a:ext cx="3558518" cy="82655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準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級（洋服）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014F2799-A271-7857-3EE5-96276776D6FF}"/>
              </a:ext>
            </a:extLst>
          </p:cNvPr>
          <p:cNvSpPr txBox="1">
            <a:spLocks/>
          </p:cNvSpPr>
          <p:nvPr/>
        </p:nvSpPr>
        <p:spPr>
          <a:xfrm>
            <a:off x="580801" y="1302882"/>
            <a:ext cx="11250980" cy="238090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えりぐりの見返しについて</a:t>
            </a:r>
            <a:endParaRPr lang="en-US" altLang="ja-JP" sz="44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5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接着芯を貼るのか？</a:t>
            </a:r>
            <a:endParaRPr lang="en-US" altLang="ja-JP" sz="4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貼っていない場合、減点するのか？</a:t>
            </a:r>
            <a:r>
              <a:rPr lang="ja-JP" altLang="en-US" sz="7200" dirty="0"/>
              <a:t>　　　　　　　　　</a:t>
            </a:r>
          </a:p>
        </p:txBody>
      </p:sp>
      <p:sp>
        <p:nvSpPr>
          <p:cNvPr id="11" name="右矢印 10">
            <a:extLst>
              <a:ext uri="{FF2B5EF4-FFF2-40B4-BE49-F238E27FC236}">
                <a16:creationId xmlns:a16="http://schemas.microsoft.com/office/drawing/2014/main" id="{49E62851-E282-C976-53A7-52D0034E9132}"/>
              </a:ext>
            </a:extLst>
          </p:cNvPr>
          <p:cNvSpPr/>
          <p:nvPr/>
        </p:nvSpPr>
        <p:spPr>
          <a:xfrm>
            <a:off x="767135" y="4946295"/>
            <a:ext cx="1093978" cy="50413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2923A17D-08EE-8C18-C4F2-2DA9B7E4B63B}"/>
              </a:ext>
            </a:extLst>
          </p:cNvPr>
          <p:cNvSpPr/>
          <p:nvPr/>
        </p:nvSpPr>
        <p:spPr>
          <a:xfrm>
            <a:off x="0" y="927240"/>
            <a:ext cx="121920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21">
            <a:extLst>
              <a:ext uri="{FF2B5EF4-FFF2-40B4-BE49-F238E27FC236}">
                <a16:creationId xmlns:a16="http://schemas.microsoft.com/office/drawing/2014/main" id="{C8B36193-1583-EF29-BC0E-FB79A798540A}"/>
              </a:ext>
            </a:extLst>
          </p:cNvPr>
          <p:cNvSpPr/>
          <p:nvPr/>
        </p:nvSpPr>
        <p:spPr>
          <a:xfrm>
            <a:off x="1995055" y="4013713"/>
            <a:ext cx="9427997" cy="2369295"/>
          </a:xfrm>
          <a:prstGeom prst="roundRect">
            <a:avLst/>
          </a:prstGeom>
          <a:noFill/>
          <a:ln w="28575">
            <a:solidFill>
              <a:srgbClr val="008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3A06F87-2AB8-0D51-1F18-D462B01D1C36}"/>
              </a:ext>
            </a:extLst>
          </p:cNvPr>
          <p:cNvSpPr txBox="1">
            <a:spLocks/>
          </p:cNvSpPr>
          <p:nvPr/>
        </p:nvSpPr>
        <p:spPr>
          <a:xfrm>
            <a:off x="2341418" y="4170218"/>
            <a:ext cx="9215576" cy="186095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lang="ja-JP" altLang="en-US" sz="7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３点とする。</a:t>
            </a:r>
            <a:endParaRPr lang="en-US" altLang="ja-JP" sz="7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7200" dirty="0">
                <a:solidFill>
                  <a:srgbClr val="FF66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観点「できばえ：検定基準が指示通り～」</a:t>
            </a:r>
            <a:endParaRPr lang="en-US" altLang="ja-JP" sz="7200" dirty="0">
              <a:solidFill>
                <a:srgbClr val="FF66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7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見返しには必ず接着芯は貼るので、指導者のチェックミスになる。</a:t>
            </a:r>
            <a:r>
              <a:rPr lang="ja-JP" altLang="en-US" sz="7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305192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3A6F3F-D746-78F4-4A07-542EDCA7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徳島県からの質問と回答（準１級について）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D0198DB-213D-DD12-E064-2AA45DA7D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" y="1722663"/>
            <a:ext cx="11323864" cy="4454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・シャツスリーブの場合、準備作業での袖山のぐし縫いは必要か。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↓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必要ない。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80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AF5B6-7686-39FE-5AEA-D5F581653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5FA76F-56D2-7AB4-DA59-9F6FF06D4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徳島県からの質問と回答（１級について）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DFEFBB7-BD0C-4CC8-3546-8FE1A323D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833" y="1109205"/>
            <a:ext cx="11323864" cy="4454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・ジャケットはウール素材だが、切りじつけが必須か。チャコペーパーでも可か。　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↓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可能ではあるが、切りじつけは表裏でしるしがわかるので、できるだけ切りじつけでご指導ください。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283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3495C-C14D-086D-F67D-430BF86C3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B05EB4-614E-857C-048B-571DED8F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徳島県からの質問と回答（１級について）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D7F5839-CF04-877D-3245-976343FA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" y="1722663"/>
            <a:ext cx="11323864" cy="4454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・ジャケットの袖口のあきみせはなくても良いのか。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↓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よい。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4375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27C8A-9628-19BB-C190-C821421A8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D7D263-B370-6B4C-82AC-C7DD403E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0" y="0"/>
            <a:ext cx="10947653" cy="13255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分科会の質疑について（３・２・準１級　洋服）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0351C2B-0DAA-9A9C-1987-411EB90AC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58" y="1201850"/>
            <a:ext cx="11323864" cy="4454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・印付けをしないでノッチ（切り込み）でする方法はよいか。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↓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ノッチは認めていない。印と印を合わせて縫わせてください。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468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68068-08D9-E9DB-D12F-1DD6337AB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7F00BC-34C6-60D2-DDDB-EEC63546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分科会の質疑について（２級）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BA419916-D1FD-A429-5DA3-C3831455B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" y="1722663"/>
            <a:ext cx="11323864" cy="4454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・ショートパンツのまた上の重ね縫いがないだけで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点になるのか。　　　　　　　　　　　　　　　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↓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重ね縫いは検定基準に記載しているので、重ね縫いをしていない場合は０点とする。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4770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AB8A9-6B8F-9A2E-BAD6-1E59FE206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B3DAB8-CE58-DA5D-DA59-C0F813A0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分科会の質疑について（準１級）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50DA6187-EC76-A544-6171-1D8B44749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" y="1722663"/>
            <a:ext cx="11323864" cy="4454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・見返しが耳で芯を貼り、ミシンで処理をしたが、ロックミシンでないとダメだと過去にいわれたがどうなのか。　　　　　　　　　　　　　　　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↓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ロックミシンでも捨てミシンでもよい。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4986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A07FC-F852-619B-F409-F55E82C2B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1CE8D0-68AB-5302-B273-06A4C13A1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３級の評価について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6678D43-EA79-3597-9549-4CE654055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13" y="1560617"/>
            <a:ext cx="11361173" cy="4454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並縫い（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１　折り山より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0.2cm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内側に縫えている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２　針目の大きさが指示通りでまっすぐ縫　　　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えている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３　糸こきがよく、平らに落ち着いており、　　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始めと終わりの玉どめが適切である。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576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E1DE5-DAF8-2A11-8948-404AF4FE3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A99ACEFC-0093-E5EC-B91B-D70036A9B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70" y="692516"/>
            <a:ext cx="11505062" cy="5599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注意事項（並縫い）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針目は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0.1cm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の増減を認める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玉どめはかくさなくてもよいが、表に出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たときは３点。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並縫いとまつり縫いは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14cm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以上ない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場合、減点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572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3A6F3F-D746-78F4-4A07-542EDCA7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令和８年度以降の検定について</a:t>
            </a:r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80CE2555-FDA9-9BF2-4964-88F749FA13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275093"/>
              </p:ext>
            </p:extLst>
          </p:nvPr>
        </p:nvGraphicFramePr>
        <p:xfrm>
          <a:off x="1616529" y="948299"/>
          <a:ext cx="8993022" cy="5497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085">
                  <a:extLst>
                    <a:ext uri="{9D8B030D-6E8A-4147-A177-3AD203B41FA5}">
                      <a16:colId xmlns:a16="http://schemas.microsoft.com/office/drawing/2014/main" val="4033533618"/>
                    </a:ext>
                  </a:extLst>
                </a:gridCol>
                <a:gridCol w="6178937">
                  <a:extLst>
                    <a:ext uri="{9D8B030D-6E8A-4147-A177-3AD203B41FA5}">
                      <a16:colId xmlns:a16="http://schemas.microsoft.com/office/drawing/2014/main" val="3180941314"/>
                    </a:ext>
                  </a:extLst>
                </a:gridCol>
              </a:tblGrid>
              <a:tr h="832756">
                <a:tc>
                  <a:txBody>
                    <a:bodyPr/>
                    <a:lstStyle/>
                    <a:p>
                      <a:pPr algn="ctr"/>
                      <a:endParaRPr kumimoji="1" lang="ja-JP" altLang="en-US" sz="4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※</a:t>
                      </a:r>
                      <a:r>
                        <a:rPr kumimoji="1" lang="ja-JP" altLang="en-US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内容は変更なし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6554362"/>
                  </a:ext>
                </a:extLst>
              </a:tr>
              <a:tr h="9301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3</a:t>
                      </a:r>
                      <a:r>
                        <a:rPr kumimoji="1" lang="ja-JP" altLang="en-US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ポケットティッシュケース</a:t>
                      </a:r>
                      <a:endParaRPr kumimoji="1" lang="en-US" altLang="ja-JP" sz="4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352523"/>
                  </a:ext>
                </a:extLst>
              </a:tr>
              <a:tr h="9301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2</a:t>
                      </a:r>
                      <a:r>
                        <a:rPr kumimoji="1" lang="ja-JP" altLang="en-US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アウターパンツ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5262834"/>
                  </a:ext>
                </a:extLst>
              </a:tr>
              <a:tr h="6840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準</a:t>
                      </a: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r>
                        <a:rPr kumimoji="1" lang="ja-JP" altLang="en-US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【</a:t>
                      </a:r>
                      <a:r>
                        <a:rPr kumimoji="1" lang="ja-JP" altLang="en-US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和服</a:t>
                      </a: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】</a:t>
                      </a:r>
                      <a:r>
                        <a:rPr kumimoji="1" lang="ja-JP" altLang="en-US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大人用じんべい</a:t>
                      </a:r>
                      <a:endParaRPr kumimoji="1" lang="en-US" altLang="ja-JP" sz="4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123131"/>
                  </a:ext>
                </a:extLst>
              </a:tr>
              <a:tr h="68400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【</a:t>
                      </a:r>
                      <a:r>
                        <a:rPr kumimoji="1" lang="ja-JP" altLang="en-US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洋服</a:t>
                      </a: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】</a:t>
                      </a:r>
                      <a:r>
                        <a:rPr kumimoji="1" lang="ja-JP" altLang="en-US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シャツ・ブラウス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376813"/>
                  </a:ext>
                </a:extLst>
              </a:tr>
              <a:tr h="6840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r>
                        <a:rPr kumimoji="1" lang="ja-JP" altLang="en-US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【</a:t>
                      </a:r>
                      <a:r>
                        <a:rPr kumimoji="1" lang="ja-JP" altLang="en-US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和服</a:t>
                      </a: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】</a:t>
                      </a:r>
                      <a:r>
                        <a:rPr kumimoji="1" lang="ja-JP" altLang="en-US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ひとえ長着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698904"/>
                  </a:ext>
                </a:extLst>
              </a:tr>
              <a:tr h="684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4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【</a:t>
                      </a:r>
                      <a:r>
                        <a:rPr kumimoji="1" lang="ja-JP" altLang="en-US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洋服</a:t>
                      </a: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】</a:t>
                      </a:r>
                      <a:r>
                        <a:rPr kumimoji="1" lang="ja-JP" altLang="en-US" sz="4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総裏つきジャケット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177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900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2EC982E-0BF3-EAD5-5C63-7E8A4CE53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70" y="-97197"/>
            <a:ext cx="11412638" cy="682177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75AC96-3731-1533-81E9-B8DA54B7450A}"/>
              </a:ext>
            </a:extLst>
          </p:cNvPr>
          <p:cNvSpPr txBox="1"/>
          <p:nvPr/>
        </p:nvSpPr>
        <p:spPr>
          <a:xfrm>
            <a:off x="5118496" y="133425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1095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70F7A2B-B23B-9221-03EE-17B4C1AD5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07" y="196770"/>
            <a:ext cx="11471210" cy="6412374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7EC848-D1CC-FD87-295B-D5A1769D15D5}"/>
              </a:ext>
            </a:extLst>
          </p:cNvPr>
          <p:cNvSpPr txBox="1"/>
          <p:nvPr/>
        </p:nvSpPr>
        <p:spPr>
          <a:xfrm>
            <a:off x="4944325" y="248856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404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F335007-96C3-8959-C276-836BACC65A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3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764A2B2-1CC9-5496-94D7-D4033C96CA7A}"/>
              </a:ext>
            </a:extLst>
          </p:cNvPr>
          <p:cNvSpPr txBox="1"/>
          <p:nvPr/>
        </p:nvSpPr>
        <p:spPr>
          <a:xfrm>
            <a:off x="5118496" y="133425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6404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98BA22E-AF1A-1F7A-F00B-EB4D661694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BE311EF-1D44-FD0D-D573-8DA17AA749EF}"/>
              </a:ext>
            </a:extLst>
          </p:cNvPr>
          <p:cNvSpPr txBox="1"/>
          <p:nvPr/>
        </p:nvSpPr>
        <p:spPr>
          <a:xfrm>
            <a:off x="5118496" y="133425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301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AE416E-41A0-623D-DDE4-F17A86F0C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E1A085-0D68-608A-656E-2897B88302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1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DD8EE11-E36E-C380-165B-CF26FDE88FBF}"/>
              </a:ext>
            </a:extLst>
          </p:cNvPr>
          <p:cNvSpPr txBox="1"/>
          <p:nvPr/>
        </p:nvSpPr>
        <p:spPr>
          <a:xfrm>
            <a:off x="5118496" y="133425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4769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757577-26FA-6082-996A-08C120CD7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FC17BC-D2F7-A939-D2EF-7BB24BA0F9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0"/>
          <a:stretch>
            <a:fillRect/>
          </a:stretch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512FBF-765B-5253-8292-FF7AC6364830}"/>
              </a:ext>
            </a:extLst>
          </p:cNvPr>
          <p:cNvSpPr txBox="1"/>
          <p:nvPr/>
        </p:nvSpPr>
        <p:spPr>
          <a:xfrm>
            <a:off x="5118496" y="133425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1329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E46E92-9F54-1131-E35E-D94A347EC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2C3D63-6613-7692-8706-8FB16AA0B1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BD3D16B-6FAC-CC7F-8F6F-6520CE0471CD}"/>
              </a:ext>
            </a:extLst>
          </p:cNvPr>
          <p:cNvSpPr txBox="1"/>
          <p:nvPr/>
        </p:nvSpPr>
        <p:spPr>
          <a:xfrm>
            <a:off x="5016896" y="275105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0797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6FCADF-8130-4A09-C07A-1F2C42CAD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BA9C7FE-9A02-5642-5318-9AFC61E42F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6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67A9511-0466-1C96-28B9-454F96EBDDEF}"/>
              </a:ext>
            </a:extLst>
          </p:cNvPr>
          <p:cNvSpPr txBox="1"/>
          <p:nvPr/>
        </p:nvSpPr>
        <p:spPr>
          <a:xfrm>
            <a:off x="5118496" y="133425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8988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CBE87-72FB-C775-67D6-BE5DB1FB4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0BDA13-27FF-140D-B8C5-35D938F6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３級の評価について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109E1805-6066-83B8-9FF8-0BAD6C77F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13" y="1560617"/>
            <a:ext cx="11361173" cy="4454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まつり縫い（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１　針目の大きさ・まつり方が指示通りで、平らに落ち着いている。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２　遊び糸・もつれ糸・結び糸がなく、始めと終わりの玉どめが適切である。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9894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02E11-6E72-114B-6B56-BF20A4459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83821C1-B2C2-4154-96CA-D152BC2CF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9" y="692516"/>
            <a:ext cx="11585517" cy="55991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注意事項（まつり縫い）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針目は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0.1cm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の増減を認める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玉どめはかくさなくてもよいが、表に出たと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きは３点。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まつり縫いの表の針目が斜めに出たとき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は３点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並縫いとまつり縫いは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14cm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以上ない場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合、減点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79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3A6F3F-D746-78F4-4A07-542EDCA7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筆記試験と問題集の取り扱いについて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D0198DB-213D-DD12-E064-2AA45DA7D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" y="1126671"/>
            <a:ext cx="10978243" cy="5050292"/>
          </a:xfrm>
        </p:spPr>
        <p:txBody>
          <a:bodyPr>
            <a:normAutofit/>
          </a:bodyPr>
          <a:lstStyle/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２級については、今年度発行の「基礎編」より、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１・準１級については、今年度発行の「被服編」より出題。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問題集は毎年改訂を行っており、新しい問題も追加されていますので、今年度受検する生徒については、今年度版を参考に指導してください。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9631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1D656-3158-A3D2-4E95-F81C7E835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FD964C3-505B-FC6F-2B54-1287B40BD9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064" b="55702"/>
          <a:stretch/>
        </p:blipFill>
        <p:spPr>
          <a:xfrm>
            <a:off x="414114" y="244333"/>
            <a:ext cx="10566466" cy="631363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52E73F-D983-2BB6-AD19-2DA8BA5A9AFD}"/>
              </a:ext>
            </a:extLst>
          </p:cNvPr>
          <p:cNvSpPr txBox="1"/>
          <p:nvPr/>
        </p:nvSpPr>
        <p:spPr>
          <a:xfrm>
            <a:off x="5697347" y="409197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1670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68B36-BEA0-189F-A90C-EF5992E20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CAFA68A-F390-7580-95F8-AE0B4067E9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492" b="55962"/>
          <a:stretch/>
        </p:blipFill>
        <p:spPr>
          <a:xfrm>
            <a:off x="395286" y="357189"/>
            <a:ext cx="11277601" cy="621840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56A57F-5CD7-19A0-26DB-BA77FE9E1341}"/>
              </a:ext>
            </a:extLst>
          </p:cNvPr>
          <p:cNvSpPr txBox="1"/>
          <p:nvPr/>
        </p:nvSpPr>
        <p:spPr>
          <a:xfrm>
            <a:off x="5887754" y="364700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6683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142B8-93A1-68EF-03A0-8134BBD70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CAC9CB7-3DCB-0085-F0C4-2BC57F5F79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407" r="52243"/>
          <a:stretch/>
        </p:blipFill>
        <p:spPr>
          <a:xfrm>
            <a:off x="228376" y="-1"/>
            <a:ext cx="11087324" cy="670151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59AF89-2CB2-D6D7-6744-19D2ADAB82E4}"/>
              </a:ext>
            </a:extLst>
          </p:cNvPr>
          <p:cNvSpPr txBox="1"/>
          <p:nvPr/>
        </p:nvSpPr>
        <p:spPr>
          <a:xfrm>
            <a:off x="5582953" y="432268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6095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C6F8569-F701-A9DE-7E9E-C9D5C33194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t="54666"/>
          <a:stretch/>
        </p:blipFill>
        <p:spPr>
          <a:xfrm>
            <a:off x="280986" y="157162"/>
            <a:ext cx="11391901" cy="653936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F57A15-E630-32F9-A271-1E3967BCC8B5}"/>
              </a:ext>
            </a:extLst>
          </p:cNvPr>
          <p:cNvSpPr txBox="1"/>
          <p:nvPr/>
        </p:nvSpPr>
        <p:spPr>
          <a:xfrm>
            <a:off x="5625465" y="432268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2071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879C43-7F95-FDBD-E5F3-E284941AAA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 b="55238"/>
          <a:stretch/>
        </p:blipFill>
        <p:spPr>
          <a:xfrm>
            <a:off x="215674" y="258622"/>
            <a:ext cx="11491390" cy="638506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1D8029-F472-BAA2-7AFB-E9199F67976D}"/>
              </a:ext>
            </a:extLst>
          </p:cNvPr>
          <p:cNvSpPr txBox="1"/>
          <p:nvPr/>
        </p:nvSpPr>
        <p:spPr>
          <a:xfrm>
            <a:off x="5524896" y="258622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3665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294DB-6727-BA77-91FA-F7D34363F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5A0783B-F2AA-2CFD-22CC-B7B4D708DF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b="54715"/>
          <a:stretch/>
        </p:blipFill>
        <p:spPr>
          <a:xfrm>
            <a:off x="266699" y="244334"/>
            <a:ext cx="11777663" cy="662071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9A4F77-AC5B-2F82-072A-02365919326C}"/>
              </a:ext>
            </a:extLst>
          </p:cNvPr>
          <p:cNvSpPr txBox="1"/>
          <p:nvPr/>
        </p:nvSpPr>
        <p:spPr>
          <a:xfrm>
            <a:off x="5768279" y="286568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7244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E1B70-AC53-E5B7-8E56-21736F263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090C4E-B329-5408-FFBE-D022FEDE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３級の評価について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95E86F6-B819-FA98-ECFB-2C274F728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413" y="1560617"/>
            <a:ext cx="11361173" cy="4454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半返し縫い（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１　指示された位置に４㎝以上まっすぐ縫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えている。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２　針目の大きさが指示どおりである。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３　遊び糸、引きつれがなく、始めと終わ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りの玉どめが適切である。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2790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42ACE-7095-BE32-71B1-247AD310C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34C36E74-07F9-96F8-8846-84EF5C2B0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9" y="1569492"/>
            <a:ext cx="11585517" cy="3275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共通の注意事項（半返し縫い）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針目は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0.1cm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の増減を認める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玉どめはかくさなくてもよいが、表に出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たときは３点。　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520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D02AE-D263-A684-C6B6-96C08E3F2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6CC536-D786-B94F-7969-68405A3BC4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500" r="51246"/>
          <a:stretch/>
        </p:blipFill>
        <p:spPr>
          <a:xfrm>
            <a:off x="229962" y="157162"/>
            <a:ext cx="11642951" cy="659583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B066616-882D-CFB8-D1CB-7099F6721300}"/>
              </a:ext>
            </a:extLst>
          </p:cNvPr>
          <p:cNvSpPr txBox="1"/>
          <p:nvPr/>
        </p:nvSpPr>
        <p:spPr>
          <a:xfrm>
            <a:off x="6096000" y="351139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01357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A14C90-BC8D-1A2B-84EA-AFE5A5432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208DA30-90B9-DF5C-8E2B-E6729783B1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56286"/>
          <a:stretch/>
        </p:blipFill>
        <p:spPr>
          <a:xfrm>
            <a:off x="223837" y="300037"/>
            <a:ext cx="11691937" cy="634444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5E0CBA-7D48-DFD6-20C2-699E8F012AD3}"/>
              </a:ext>
            </a:extLst>
          </p:cNvPr>
          <p:cNvSpPr txBox="1"/>
          <p:nvPr/>
        </p:nvSpPr>
        <p:spPr>
          <a:xfrm>
            <a:off x="5887753" y="300037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190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 descr="ホワイトボードに書かれた文字&#10;&#10;自動的に生成された説明">
            <a:extLst>
              <a:ext uri="{FF2B5EF4-FFF2-40B4-BE49-F238E27FC236}">
                <a16:creationId xmlns:a16="http://schemas.microsoft.com/office/drawing/2014/main" id="{62922546-98E4-CA11-5352-7AAA7410F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07" y="1622288"/>
            <a:ext cx="5882643" cy="4411981"/>
          </a:xfr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2AAB5700-3C61-D000-C26E-7848527E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" y="-10287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検定資料集について</a:t>
            </a:r>
          </a:p>
        </p:txBody>
      </p:sp>
      <p:sp>
        <p:nvSpPr>
          <p:cNvPr id="7" name="コンテンツ プレースホルダー 4">
            <a:extLst>
              <a:ext uri="{FF2B5EF4-FFF2-40B4-BE49-F238E27FC236}">
                <a16:creationId xmlns:a16="http://schemas.microsoft.com/office/drawing/2014/main" id="{CEC1C10B-368E-2C47-9FF0-53E00B3CD6DC}"/>
              </a:ext>
            </a:extLst>
          </p:cNvPr>
          <p:cNvSpPr txBox="1">
            <a:spLocks/>
          </p:cNvSpPr>
          <p:nvPr/>
        </p:nvSpPr>
        <p:spPr>
          <a:xfrm>
            <a:off x="5317671" y="1412421"/>
            <a:ext cx="6508571" cy="5050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級の名称改訂シールをつけて、令和</a:t>
            </a:r>
            <a:r>
              <a:rPr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年度版を販売。</a:t>
            </a: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020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4244D-C9E0-EBA6-93BA-5A5D37718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DC0D4E-5BB8-BBE0-BFC7-735C4DBA0E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0000" b="55357"/>
          <a:stretch/>
        </p:blipFill>
        <p:spPr>
          <a:xfrm>
            <a:off x="483217" y="221384"/>
            <a:ext cx="11225565" cy="6415231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AB64A2-37D1-8C71-297B-A4487BD9C24E}"/>
              </a:ext>
            </a:extLst>
          </p:cNvPr>
          <p:cNvSpPr txBox="1"/>
          <p:nvPr/>
        </p:nvSpPr>
        <p:spPr>
          <a:xfrm>
            <a:off x="6095999" y="525310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48901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4B69F48-0930-4EF5-7C10-9DC670292B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 b="54999"/>
          <a:stretch/>
        </p:blipFill>
        <p:spPr>
          <a:xfrm>
            <a:off x="481012" y="279446"/>
            <a:ext cx="10934701" cy="629910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81DA66-385F-C29E-A6DA-F35968364ACA}"/>
              </a:ext>
            </a:extLst>
          </p:cNvPr>
          <p:cNvSpPr txBox="1"/>
          <p:nvPr/>
        </p:nvSpPr>
        <p:spPr>
          <a:xfrm>
            <a:off x="5829696" y="542228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5854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0CA2B-452E-12B8-4FDA-BC90A7FD5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4C6B2C4-1B93-7513-CA29-863120D6AF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867" r="52068"/>
          <a:stretch/>
        </p:blipFill>
        <p:spPr>
          <a:xfrm>
            <a:off x="591231" y="184880"/>
            <a:ext cx="11009538" cy="648823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97423B-812E-AC07-AD1C-33E157FD9918}"/>
              </a:ext>
            </a:extLst>
          </p:cNvPr>
          <p:cNvSpPr txBox="1"/>
          <p:nvPr/>
        </p:nvSpPr>
        <p:spPr>
          <a:xfrm>
            <a:off x="6096000" y="423711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95873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7BF16-B66D-FF60-7153-46DAAA0CF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9510FA-B616-D13E-619E-8775B1B68D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48" t="56887"/>
          <a:stretch/>
        </p:blipFill>
        <p:spPr>
          <a:xfrm>
            <a:off x="0" y="207168"/>
            <a:ext cx="11967903" cy="6443664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5BC6D6A-14E2-9287-1D7D-34DDC2F0571B}"/>
              </a:ext>
            </a:extLst>
          </p:cNvPr>
          <p:cNvSpPr txBox="1"/>
          <p:nvPr/>
        </p:nvSpPr>
        <p:spPr>
          <a:xfrm>
            <a:off x="5983951" y="380168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2625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9D6F5-DD1E-E069-C42D-BF7935B74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0553DEAF-61D4-65D0-07AF-87C71C87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36" y="347241"/>
            <a:ext cx="11361173" cy="6510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ボタン付け（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１　付け方が指示どおりで、もつれ糸などがなく、しっかりついており、玉どめが適切である。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２　位置が指示通りである。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玉どめは裏に出てもよい。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ボタンの表裏が逆の場合は３点。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布の裏につけた場合は３点。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7567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C73EA-3809-86AC-B54C-D8E3619D0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039CDBA-54BC-32BB-5880-A77B6C022F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271" b="55226"/>
          <a:stretch/>
        </p:blipFill>
        <p:spPr>
          <a:xfrm>
            <a:off x="386445" y="0"/>
            <a:ext cx="11419109" cy="681173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977CA1-7AA6-0F42-218A-B5CC416C2EF1}"/>
              </a:ext>
            </a:extLst>
          </p:cNvPr>
          <p:cNvSpPr txBox="1"/>
          <p:nvPr/>
        </p:nvSpPr>
        <p:spPr>
          <a:xfrm>
            <a:off x="6167649" y="244593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4458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AD3DA8-2825-AD33-A437-0EDD78763D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883" b="56533"/>
          <a:stretch/>
        </p:blipFill>
        <p:spPr>
          <a:xfrm>
            <a:off x="400049" y="215797"/>
            <a:ext cx="11187113" cy="642640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12FA03-1EC3-7774-F98C-821EB94BD236}"/>
              </a:ext>
            </a:extLst>
          </p:cNvPr>
          <p:cNvSpPr txBox="1"/>
          <p:nvPr/>
        </p:nvSpPr>
        <p:spPr>
          <a:xfrm>
            <a:off x="5858725" y="215797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28569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872E1-E024-BD31-17EE-9FFF65460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B80A9D4-2D1C-1070-78A1-7C4F3EED5A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010" r="53434"/>
          <a:stretch/>
        </p:blipFill>
        <p:spPr>
          <a:xfrm>
            <a:off x="225204" y="171450"/>
            <a:ext cx="11090496" cy="666223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9C7AAF0-9F74-BDDB-4FD6-DD10D6EBA652}"/>
              </a:ext>
            </a:extLst>
          </p:cNvPr>
          <p:cNvSpPr txBox="1"/>
          <p:nvPr/>
        </p:nvSpPr>
        <p:spPr>
          <a:xfrm>
            <a:off x="5784966" y="315544"/>
            <a:ext cx="33968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・３・５）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853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3A6F3F-D746-78F4-4A07-542EDCA7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全級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D0198DB-213D-DD12-E064-2AA45DA7D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43" y="1838458"/>
            <a:ext cx="11323864" cy="4454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事前作業のチェックミスが多くなってきている。</a:t>
            </a:r>
            <a:endParaRPr lang="en-US" altLang="ja-JP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6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減点や失格にならないよう、準備段階でのチェックをお願いします。</a:t>
            </a:r>
            <a:endParaRPr lang="en-US" altLang="ja-JP" sz="6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943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2AAB5700-3C61-D000-C26E-7848527E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教材の販売について</a:t>
            </a:r>
          </a:p>
        </p:txBody>
      </p:sp>
      <p:sp>
        <p:nvSpPr>
          <p:cNvPr id="7" name="コンテンツ プレースホルダー 4">
            <a:extLst>
              <a:ext uri="{FF2B5EF4-FFF2-40B4-BE49-F238E27FC236}">
                <a16:creationId xmlns:a16="http://schemas.microsoft.com/office/drawing/2014/main" id="{CEC1C10B-368E-2C47-9FF0-53E00B3CD6DC}"/>
              </a:ext>
            </a:extLst>
          </p:cNvPr>
          <p:cNvSpPr txBox="1">
            <a:spLocks/>
          </p:cNvSpPr>
          <p:nvPr/>
        </p:nvSpPr>
        <p:spPr>
          <a:xfrm>
            <a:off x="244929" y="1771649"/>
            <a:ext cx="11108871" cy="4405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年度に作成された技術検定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DVD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は更新予定なし。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4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級は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YouTube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にアップされているが、内容は変わらないので、級の変更に注意して活用してください。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0848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2AAB5700-3C61-D000-C26E-7848527E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" y="0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教材の販売について</a:t>
            </a:r>
          </a:p>
        </p:txBody>
      </p:sp>
      <p:sp>
        <p:nvSpPr>
          <p:cNvPr id="7" name="コンテンツ プレースホルダー 4">
            <a:extLst>
              <a:ext uri="{FF2B5EF4-FFF2-40B4-BE49-F238E27FC236}">
                <a16:creationId xmlns:a16="http://schemas.microsoft.com/office/drawing/2014/main" id="{CEC1C10B-368E-2C47-9FF0-53E00B3CD6DC}"/>
              </a:ext>
            </a:extLst>
          </p:cNvPr>
          <p:cNvSpPr txBox="1">
            <a:spLocks/>
          </p:cNvSpPr>
          <p:nvPr/>
        </p:nvSpPr>
        <p:spPr>
          <a:xfrm>
            <a:off x="178746" y="1817225"/>
            <a:ext cx="11108871" cy="3842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7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年度に販売する教材価格については、令和</a:t>
            </a:r>
            <a:r>
              <a:rPr lang="en-US" altLang="ja-JP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6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年度と同じ価格。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→一部教材の値上げを検討中。詳細はホームページを確認してください。</a:t>
            </a:r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18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105CC-FD30-A960-3450-FA5D2552C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15F4CA4A-89B6-FDDC-0FF4-825DAA399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" y="1"/>
            <a:ext cx="10515600" cy="914400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教材の販売について</a:t>
            </a:r>
          </a:p>
        </p:txBody>
      </p:sp>
      <p:sp>
        <p:nvSpPr>
          <p:cNvPr id="7" name="コンテンツ プレースホルダー 4">
            <a:extLst>
              <a:ext uri="{FF2B5EF4-FFF2-40B4-BE49-F238E27FC236}">
                <a16:creationId xmlns:a16="http://schemas.microsoft.com/office/drawing/2014/main" id="{A116AF77-A187-3329-FA2B-2CB2A936D9B9}"/>
              </a:ext>
            </a:extLst>
          </p:cNvPr>
          <p:cNvSpPr txBox="1">
            <a:spLocks/>
          </p:cNvSpPr>
          <p:nvPr/>
        </p:nvSpPr>
        <p:spPr>
          <a:xfrm>
            <a:off x="282919" y="914401"/>
            <a:ext cx="11108871" cy="59435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・３級用布地については、販売業者に連絡お願いします。（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枚組　印付き、両端ロック済み　ボタン付き　税込み２２０円～）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販売業者：三友教材（株）　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TEL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03-5836-7065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  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           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（株）フレンドヒロ　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TEL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0120-88-1727</a:t>
            </a:r>
          </a:p>
          <a:p>
            <a:pPr marL="0" indent="0">
              <a:buNone/>
            </a:pPr>
            <a:r>
              <a:rPr lang="en-US" altLang="ja-JP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lang="ja-JP" altLang="en-US" sz="4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できあがり線がずれていることがあるようです。印を確認してから使用してください。</a:t>
            </a:r>
            <a:endParaRPr lang="en-US" altLang="ja-JP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5333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1886495" y="2541985"/>
            <a:ext cx="9267538" cy="1255881"/>
          </a:xfrm>
          <a:prstGeom prst="roundRect">
            <a:avLst/>
          </a:prstGeom>
          <a:noFill/>
          <a:ln w="28575">
            <a:solidFill>
              <a:srgbClr val="008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-51993" y="264763"/>
            <a:ext cx="2855742" cy="73498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新３級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50075" y="1487658"/>
            <a:ext cx="8471382" cy="92726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7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ボタンの大きさ</a:t>
            </a:r>
            <a:r>
              <a:rPr lang="en-US" altLang="ja-JP" sz="72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1.5</a:t>
            </a:r>
            <a:r>
              <a:rPr lang="ja-JP" altLang="en-US" sz="72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ｃｍ</a:t>
            </a:r>
            <a:r>
              <a:rPr lang="ja-JP" altLang="en-US" sz="7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程度</a:t>
            </a:r>
            <a:r>
              <a:rPr lang="ja-JP" altLang="en-US" sz="7200" dirty="0"/>
              <a:t>　　　　　　　　　</a:t>
            </a:r>
          </a:p>
        </p:txBody>
      </p:sp>
      <p:sp>
        <p:nvSpPr>
          <p:cNvPr id="11" name="右矢印 10"/>
          <p:cNvSpPr/>
          <p:nvPr/>
        </p:nvSpPr>
        <p:spPr>
          <a:xfrm>
            <a:off x="991556" y="2829159"/>
            <a:ext cx="1093978" cy="50413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0" y="927240"/>
            <a:ext cx="121920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1538545" y="4212102"/>
            <a:ext cx="9273365" cy="1775667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4800" dirty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800" dirty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つ穴ボタンの製造中止で入手が困難になってきたため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2284573" y="2617592"/>
            <a:ext cx="8471382" cy="92726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7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（目安</a:t>
            </a:r>
            <a:r>
              <a:rPr lang="en-US" altLang="ja-JP" sz="7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7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7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1.8</a:t>
            </a:r>
            <a:r>
              <a:rPr lang="ja-JP" altLang="en-US" sz="7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ｃｍ）</a:t>
            </a:r>
            <a:r>
              <a:rPr lang="ja-JP" altLang="en-US" sz="7200" dirty="0"/>
              <a:t>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303981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134440"/>
            <a:ext cx="6513709" cy="742254"/>
          </a:xfrm>
        </p:spPr>
        <p:txBody>
          <a:bodyPr>
            <a:noAutofit/>
          </a:bodyPr>
          <a:lstStyle/>
          <a:p>
            <a:r>
              <a:rPr lang="ja-JP" altLang="en-US" sz="3600" dirty="0">
                <a:solidFill>
                  <a:srgbClr val="00206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観点：仮縫い・補正・着装 </a:t>
            </a:r>
            <a:endParaRPr kumimoji="1" lang="ja-JP" altLang="en-US" sz="3600" dirty="0">
              <a:solidFill>
                <a:srgbClr val="00206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71287" y="1829809"/>
            <a:ext cx="483086" cy="6501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300" dirty="0">
                <a:solidFill>
                  <a:schemeClr val="tx2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sz="3200" dirty="0">
                <a:solidFill>
                  <a:schemeClr val="tx2">
                    <a:lumMod val="50000"/>
                  </a:schemeClr>
                </a:solidFill>
              </a:rPr>
              <a:t>　　　　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0" y="965999"/>
            <a:ext cx="1219200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35B96B20-755B-C7E2-DF81-790C5F0297BD}"/>
              </a:ext>
            </a:extLst>
          </p:cNvPr>
          <p:cNvSpPr txBox="1">
            <a:spLocks/>
          </p:cNvSpPr>
          <p:nvPr/>
        </p:nvSpPr>
        <p:spPr>
          <a:xfrm>
            <a:off x="8927577" y="147908"/>
            <a:ext cx="3264423" cy="123953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7200" dirty="0">
                <a:solidFill>
                  <a:srgbClr val="CC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Ｒ８年度より</a:t>
            </a:r>
            <a:endParaRPr lang="en-US" altLang="ja-JP" sz="7200" dirty="0">
              <a:solidFill>
                <a:srgbClr val="CC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7200" dirty="0"/>
              <a:t>　　　　</a:t>
            </a:r>
          </a:p>
        </p:txBody>
      </p:sp>
      <p:sp>
        <p:nvSpPr>
          <p:cNvPr id="25" name="タイトル 1"/>
          <p:cNvSpPr txBox="1">
            <a:spLocks/>
          </p:cNvSpPr>
          <p:nvPr/>
        </p:nvSpPr>
        <p:spPr>
          <a:xfrm>
            <a:off x="-1077977" y="202782"/>
            <a:ext cx="6467484" cy="81191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en-US" altLang="ja-JP" sz="4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8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級（洋服）</a:t>
            </a:r>
          </a:p>
        </p:txBody>
      </p:sp>
      <p:sp>
        <p:nvSpPr>
          <p:cNvPr id="27" name="タイトル 1"/>
          <p:cNvSpPr txBox="1">
            <a:spLocks/>
          </p:cNvSpPr>
          <p:nvPr/>
        </p:nvSpPr>
        <p:spPr>
          <a:xfrm>
            <a:off x="413208" y="4279507"/>
            <a:ext cx="9952598" cy="73278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着用者と製作者が違ってもよい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r>
              <a:rPr lang="ja-JP" altLang="en-US" sz="3600" dirty="0"/>
              <a:t>　　　　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1154373" y="1906338"/>
            <a:ext cx="107186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仮縫い・補正がしてあり、無駄なしわがなく、</a:t>
            </a:r>
            <a:r>
              <a:rPr lang="ja-JP" altLang="en-US" sz="3200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着用者の体型に合っている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154373" y="2938899"/>
            <a:ext cx="107186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下衣、ブラウス、その他の付属品などとの調和がよく、</a:t>
            </a:r>
            <a:r>
              <a:rPr lang="ja-JP" altLang="en-US" sz="3200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着用者に適している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671287" y="2832743"/>
            <a:ext cx="483086" cy="6501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300" dirty="0">
                <a:solidFill>
                  <a:schemeClr val="tx2">
                    <a:lumMod val="50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lang="ja-JP" altLang="en-US" sz="3200" dirty="0">
                <a:solidFill>
                  <a:schemeClr val="tx2">
                    <a:lumMod val="50000"/>
                  </a:schemeClr>
                </a:solidFill>
              </a:rPr>
              <a:t>　　　　</a:t>
            </a:r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558455" y="4979066"/>
            <a:ext cx="9952598" cy="73278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製作者以外の場合　</a:t>
            </a:r>
            <a:r>
              <a:rPr lang="ja-JP" altLang="en-US" sz="3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写真を</a:t>
            </a:r>
            <a:r>
              <a:rPr lang="en-US" altLang="ja-JP" sz="3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sz="3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枚提出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600" dirty="0"/>
              <a:t>　　　　</a:t>
            </a:r>
          </a:p>
        </p:txBody>
      </p:sp>
      <p:sp>
        <p:nvSpPr>
          <p:cNvPr id="31" name="タイトル 1"/>
          <p:cNvSpPr txBox="1">
            <a:spLocks/>
          </p:cNvSpPr>
          <p:nvPr/>
        </p:nvSpPr>
        <p:spPr>
          <a:xfrm>
            <a:off x="9376837" y="5588794"/>
            <a:ext cx="1977938" cy="73278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前面</a:t>
            </a:r>
            <a:endParaRPr lang="en-US" altLang="ja-JP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後面</a:t>
            </a:r>
            <a:endParaRPr lang="en-US" altLang="ja-JP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左右横</a:t>
            </a:r>
            <a:r>
              <a:rPr lang="ja-JP" altLang="en-US" sz="3600" dirty="0"/>
              <a:t>　　　　</a:t>
            </a:r>
          </a:p>
        </p:txBody>
      </p:sp>
      <p:sp>
        <p:nvSpPr>
          <p:cNvPr id="7" name="大かっこ 6"/>
          <p:cNvSpPr/>
          <p:nvPr/>
        </p:nvSpPr>
        <p:spPr>
          <a:xfrm>
            <a:off x="9409203" y="4638888"/>
            <a:ext cx="1945572" cy="1586421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491176" y="4068710"/>
            <a:ext cx="10264726" cy="2553495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矢印 38"/>
          <p:cNvSpPr/>
          <p:nvPr/>
        </p:nvSpPr>
        <p:spPr>
          <a:xfrm>
            <a:off x="648441" y="4481480"/>
            <a:ext cx="1011863" cy="40131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01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1373</Words>
  <Application>Microsoft Office PowerPoint</Application>
  <PresentationFormat>ワイド画面</PresentationFormat>
  <Paragraphs>192</Paragraphs>
  <Slides>48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4" baseType="lpstr">
      <vt:lpstr>UD デジタル 教科書体 NK-B</vt:lpstr>
      <vt:lpstr>メイリオ</vt:lpstr>
      <vt:lpstr>游ゴシック</vt:lpstr>
      <vt:lpstr>游ゴシック Light</vt:lpstr>
      <vt:lpstr>Arial</vt:lpstr>
      <vt:lpstr>Office テーマ</vt:lpstr>
      <vt:lpstr>家庭科技術検定　伝達講習会（被服製作部門）</vt:lpstr>
      <vt:lpstr>令和８年度以降の検定について</vt:lpstr>
      <vt:lpstr>筆記試験と問題集の取り扱いについて</vt:lpstr>
      <vt:lpstr>検定資料集について</vt:lpstr>
      <vt:lpstr>教材の販売について</vt:lpstr>
      <vt:lpstr>教材の販売について</vt:lpstr>
      <vt:lpstr>教材の販売について</vt:lpstr>
      <vt:lpstr>PowerPoint プレゼンテーション</vt:lpstr>
      <vt:lpstr>観点：仮縫い・補正・着装 </vt:lpstr>
      <vt:lpstr>PowerPoint プレゼンテーション</vt:lpstr>
      <vt:lpstr>PowerPoint プレゼンテーション</vt:lpstr>
      <vt:lpstr>徳島県からの質問と回答（準１級について）</vt:lpstr>
      <vt:lpstr>徳島県からの質問と回答（１級について）</vt:lpstr>
      <vt:lpstr>徳島県からの質問と回答（１級について）</vt:lpstr>
      <vt:lpstr>分科会の質疑について（３・２・準１級　洋服）</vt:lpstr>
      <vt:lpstr>分科会の質疑について（２級）</vt:lpstr>
      <vt:lpstr>分科会の質疑について（準１級）</vt:lpstr>
      <vt:lpstr>３級の評価について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３級の評価について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３級の評価について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三木 春菜</dc:creator>
  <cp:lastModifiedBy>三木 春菜</cp:lastModifiedBy>
  <cp:revision>29</cp:revision>
  <dcterms:created xsi:type="dcterms:W3CDTF">2024-06-03T01:01:44Z</dcterms:created>
  <dcterms:modified xsi:type="dcterms:W3CDTF">2025-06-10T11:08:39Z</dcterms:modified>
</cp:coreProperties>
</file>