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19" r:id="rId4"/>
    <p:sldId id="259" r:id="rId5"/>
    <p:sldId id="260" r:id="rId6"/>
    <p:sldId id="262" r:id="rId7"/>
    <p:sldId id="258" r:id="rId8"/>
    <p:sldId id="280" r:id="rId9"/>
    <p:sldId id="263" r:id="rId10"/>
    <p:sldId id="283" r:id="rId11"/>
    <p:sldId id="287" r:id="rId12"/>
    <p:sldId id="354" r:id="rId13"/>
    <p:sldId id="355" r:id="rId14"/>
    <p:sldId id="356" r:id="rId15"/>
    <p:sldId id="357" r:id="rId16"/>
    <p:sldId id="360" r:id="rId17"/>
    <p:sldId id="358" r:id="rId18"/>
    <p:sldId id="359" r:id="rId19"/>
    <p:sldId id="284" r:id="rId20"/>
    <p:sldId id="310" r:id="rId21"/>
    <p:sldId id="285" r:id="rId22"/>
    <p:sldId id="286" r:id="rId23"/>
    <p:sldId id="288" r:id="rId24"/>
    <p:sldId id="290" r:id="rId25"/>
  </p:sldIdLst>
  <p:sldSz cx="9144000" cy="6858000" type="screen4x3"/>
  <p:notesSz cx="9906000" cy="67849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33CCFF"/>
    <a:srgbClr val="00CCFF"/>
    <a:srgbClr val="0066FF"/>
    <a:srgbClr val="FF0066"/>
    <a:srgbClr val="CC0066"/>
    <a:srgbClr val="00CC66"/>
    <a:srgbClr val="FF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59" d="100"/>
          <a:sy n="59" d="100"/>
        </p:scale>
        <p:origin x="15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10478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>
              <a:defRPr sz="1200"/>
            </a:lvl1pPr>
          </a:lstStyle>
          <a:p>
            <a:pPr>
              <a:defRPr/>
            </a:pPr>
            <a:fld id="{B6F0EF1D-5D50-4A0D-A7D5-9597AEB933E4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444366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10478" y="6444366"/>
            <a:ext cx="4293928" cy="339009"/>
          </a:xfrm>
          <a:prstGeom prst="rect">
            <a:avLst/>
          </a:prstGeom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75E841-9CD1-4580-B5BC-A1EC885C8FB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10478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27D9F04-ABC2-4887-B99C-F696EC96E5F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55963" y="508000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2" rIns="91925" bIns="45962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9804" y="3222184"/>
            <a:ext cx="7926393" cy="3054278"/>
          </a:xfrm>
          <a:prstGeom prst="rect">
            <a:avLst/>
          </a:prstGeom>
        </p:spPr>
        <p:txBody>
          <a:bodyPr vert="horz" lIns="91925" tIns="45962" rIns="91925" bIns="45962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444366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10478" y="6444366"/>
            <a:ext cx="4293928" cy="339009"/>
          </a:xfrm>
          <a:prstGeom prst="rect">
            <a:avLst/>
          </a:prstGeom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0BA290-60FB-4D30-990E-1592B1557E2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6888" indent="-287264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9058" indent="-229812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8681" indent="-229812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68304" indent="-229812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27927" indent="-22981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87551" indent="-22981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47174" indent="-22981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06797" indent="-22981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B807CDD-88AB-4E90-AF12-F503FFB90573}" type="slidenum">
              <a:rPr lang="ja-JP" altLang="en-US">
                <a:latin typeface="Calibri" panose="020F0502020204030204" pitchFamily="34" charset="0"/>
              </a:rPr>
              <a:pPr eaLnBrk="1" hangingPunct="1"/>
              <a:t>6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443B0-B769-406E-B2E3-5E1CC8EB48E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057E0-9440-4457-90E5-752FF87C98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846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9D1E-D1A7-4CDA-98FB-FE9F41C348B1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B50CE-C8CF-493B-8BB7-D29CE6F077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0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0F92-DB01-4E32-B6A2-744CE4537AEB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F491-AB3E-4D6F-AE44-646D42802D5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698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E8C0-E8E9-4526-B288-DBC48F722699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8B23-3515-4C14-9A93-2FE78AB647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186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orbel"/>
              <a:ea typeface="+mn-ea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/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8F64-EA71-456E-AE4D-DF6E02C410F9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94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CA73A7E-A95B-487A-82FC-61E5A885CF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992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A858-D6F2-4FAE-9436-A84C9A4038D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98887-DE78-4649-91F7-88F653BA388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534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BEF3-0617-4969-B396-F0931C4F37BA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1B2C-4FD1-4196-B709-7F063C94FF6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889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FF53-7CAB-440A-B4F9-20428578F48B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EABB-BFD0-4E26-8C36-1C61D097AC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978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99C5-1CDB-45E4-A269-A31793648732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FDF02-7385-406B-898E-F9799AE8B9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814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FC75-6DFE-4ECA-8E83-E929D771896F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AA110-43A6-4EF8-AE74-9E13B4D3CD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391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740275" y="795338"/>
            <a:ext cx="3960813" cy="5294312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1019-B6F6-459A-AAAA-6D428033270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153C3-7BDA-4B7F-9412-1749CCCA97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76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orbel"/>
              <a:ea typeface="+mn-ea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030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684C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51EB36C-4C2C-4EF9-918A-73A015707764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684C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684C1"/>
                </a:solidFill>
                <a:latin typeface="Verdana" panose="020B0604030504040204" pitchFamily="34" charset="0"/>
              </a:defRPr>
            </a:lvl1pPr>
          </a:lstStyle>
          <a:p>
            <a:fld id="{C1A73038-437A-46F1-95A5-9039157BB76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5" r:id="rId9"/>
    <p:sldLayoutId id="2147483772" r:id="rId10"/>
    <p:sldLayoutId id="2147483773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kumimoji="1" lang="en-US" sz="5300" b="1" kern="1200" dirty="0">
          <a:solidFill>
            <a:srgbClr val="BF1F9F"/>
          </a:solidFill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"/>
        <a:defRPr kumimoji="1" sz="2800">
          <a:solidFill>
            <a:schemeClr val="tx1"/>
          </a:solidFill>
          <a:latin typeface="+mn-lt"/>
          <a:ea typeface="+mn-lt"/>
          <a:cs typeface="+mn-lt"/>
        </a:defRPr>
      </a:lvl1pPr>
      <a:lvl2pPr marL="758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kumimoji="1" sz="2200">
          <a:solidFill>
            <a:schemeClr val="tx1"/>
          </a:solidFill>
          <a:latin typeface="+mn-lt"/>
          <a:ea typeface="+mn-lt"/>
          <a:cs typeface="+mn-lt"/>
        </a:defRPr>
      </a:lvl2pPr>
      <a:lvl3pPr marL="103187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anose="05020102010507070707" pitchFamily="18" charset="2"/>
        <a:buChar char=""/>
        <a:defRPr kumimoji="1" sz="2000">
          <a:solidFill>
            <a:schemeClr val="tx1"/>
          </a:solidFill>
          <a:latin typeface="+mn-lt"/>
          <a:ea typeface="+mn-lt"/>
          <a:cs typeface="+mn-lt"/>
        </a:defRPr>
      </a:lvl3pPr>
      <a:lvl4pPr marL="12969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anose="05020102010507070707" pitchFamily="18" charset="2"/>
        <a:buChar char=""/>
        <a:defRPr kumimoji="1">
          <a:solidFill>
            <a:schemeClr val="tx1"/>
          </a:solidFill>
          <a:latin typeface="+mn-lt"/>
          <a:ea typeface="+mn-lt"/>
          <a:cs typeface="+mn-lt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Font typeface="Wingdings 2" panose="05020102010507070707" pitchFamily="18" charset="2"/>
        <a:buChar char=""/>
        <a:defRPr kumimoji="1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kumimoji="1"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kumimoji="1"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kumimoji="1"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kumimoji="1"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>
        <a:defRPr kumimoji="1"/>
      </a:lvl1pPr>
      <a:lvl2pPr marL="457200" eaLnBrk="1" hangingPunct="1">
        <a:defRPr kumimoji="1"/>
      </a:lvl2pPr>
      <a:lvl3pPr marL="914400" eaLnBrk="1" hangingPunct="1">
        <a:defRPr kumimoji="1"/>
      </a:lvl3pPr>
      <a:lvl4pPr marL="1371600" eaLnBrk="1" hangingPunct="1">
        <a:defRPr kumimoji="1"/>
      </a:lvl4pPr>
      <a:lvl5pPr marL="1828800" eaLnBrk="1" hangingPunct="1">
        <a:defRPr kumimoji="1"/>
      </a:lvl5pPr>
      <a:lvl6pPr marL="2286000" eaLnBrk="1" hangingPunct="1">
        <a:defRPr kumimoji="1"/>
      </a:lvl6pPr>
      <a:lvl7pPr marL="2743200" eaLnBrk="1" hangingPunct="1">
        <a:defRPr kumimoji="1"/>
      </a:lvl7pPr>
      <a:lvl8pPr marL="3200400" eaLnBrk="1" hangingPunct="1">
        <a:defRPr kumimoji="1"/>
      </a:lvl8pPr>
      <a:lvl9pPr marL="3657600" eaLnBrk="1" hangingPunct="1">
        <a:defRPr kumimoji="1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9348" y="3573016"/>
            <a:ext cx="7560840" cy="1656184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/>
              <a:t>・日本の伝統文化を伝える</a:t>
            </a:r>
            <a:r>
              <a:rPr altLang="ja-JP" sz="4000" dirty="0"/>
              <a:t/>
            </a:r>
            <a:br>
              <a:rPr altLang="ja-JP" sz="4000" dirty="0"/>
            </a:br>
            <a:r>
              <a:rPr lang="ja-JP" altLang="en-US" sz="4000" dirty="0"/>
              <a:t>・生活の中</a:t>
            </a:r>
            <a:r>
              <a:rPr lang="ja-JP" altLang="en-US" sz="4000" dirty="0" smtClean="0"/>
              <a:t>から自然を</a:t>
            </a:r>
            <a:r>
              <a:rPr lang="ja-JP" altLang="en-US" sz="4000" dirty="0"/>
              <a:t>感じとる</a:t>
            </a:r>
          </a:p>
        </p:txBody>
      </p:sp>
      <p:sp>
        <p:nvSpPr>
          <p:cNvPr id="409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11560" y="1844824"/>
            <a:ext cx="7844408" cy="144016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造形表現技術</a:t>
            </a:r>
            <a:r>
              <a:rPr lang="en-US" altLang="ja-JP" sz="62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62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13315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491880" y="980728"/>
            <a:ext cx="48965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折り方記号を理解する</a:t>
            </a: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39750" y="765175"/>
            <a:ext cx="2808288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４級のポイント</a:t>
            </a:r>
            <a:endParaRPr lang="en-US" altLang="ja-JP" sz="3200" dirty="0"/>
          </a:p>
        </p:txBody>
      </p:sp>
      <p:sp>
        <p:nvSpPr>
          <p:cNvPr id="13319" name="テキスト ボックス 6"/>
          <p:cNvSpPr txBox="1">
            <a:spLocks noChangeArrowheads="1"/>
          </p:cNvSpPr>
          <p:nvPr/>
        </p:nvSpPr>
        <p:spPr bwMode="auto">
          <a:xfrm>
            <a:off x="539750" y="1700213"/>
            <a:ext cx="2619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latin typeface="Verdana" panose="020B0604030504040204" pitchFamily="34" charset="0"/>
              </a:rPr>
              <a:t>【</a:t>
            </a:r>
            <a:r>
              <a:rPr lang="ja-JP" altLang="en-US" sz="2800" b="1">
                <a:latin typeface="Verdana" panose="020B0604030504040204" pitchFamily="34" charset="0"/>
              </a:rPr>
              <a:t>折り線の種類</a:t>
            </a:r>
            <a:r>
              <a:rPr lang="en-US" altLang="ja-JP" sz="2800" b="1">
                <a:latin typeface="Verdana" panose="020B0604030504040204" pitchFamily="34" charset="0"/>
              </a:rPr>
              <a:t>】</a:t>
            </a:r>
            <a:endParaRPr lang="ja-JP" altLang="en-US" sz="2800" b="1">
              <a:latin typeface="Verdana" panose="020B0604030504040204" pitchFamily="34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971550" y="2492375"/>
            <a:ext cx="4392613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971550" y="3213100"/>
            <a:ext cx="4392613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テキスト ボックス 23"/>
          <p:cNvSpPr txBox="1">
            <a:spLocks noChangeArrowheads="1"/>
          </p:cNvSpPr>
          <p:nvPr/>
        </p:nvSpPr>
        <p:spPr bwMode="auto">
          <a:xfrm>
            <a:off x="5580063" y="2197100"/>
            <a:ext cx="2520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>
                <a:latin typeface="Verdana" panose="020B0604030504040204" pitchFamily="34" charset="0"/>
              </a:rPr>
              <a:t>谷折り線</a:t>
            </a:r>
          </a:p>
        </p:txBody>
      </p:sp>
      <p:sp>
        <p:nvSpPr>
          <p:cNvPr id="13323" name="テキスト ボックス 24"/>
          <p:cNvSpPr txBox="1">
            <a:spLocks noChangeArrowheads="1"/>
          </p:cNvSpPr>
          <p:nvPr/>
        </p:nvSpPr>
        <p:spPr bwMode="auto">
          <a:xfrm>
            <a:off x="5580063" y="2914650"/>
            <a:ext cx="252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>
                <a:latin typeface="Verdana" panose="020B0604030504040204" pitchFamily="34" charset="0"/>
              </a:rPr>
              <a:t>山折り線</a:t>
            </a:r>
          </a:p>
        </p:txBody>
      </p:sp>
      <p:grpSp>
        <p:nvGrpSpPr>
          <p:cNvPr id="13324" name="グループ化 26"/>
          <p:cNvGrpSpPr>
            <a:grpSpLocks/>
          </p:cNvGrpSpPr>
          <p:nvPr/>
        </p:nvGrpSpPr>
        <p:grpSpPr bwMode="auto">
          <a:xfrm>
            <a:off x="539750" y="3930650"/>
            <a:ext cx="8064500" cy="2451100"/>
            <a:chOff x="755650" y="3284538"/>
            <a:chExt cx="8064500" cy="2451100"/>
          </a:xfrm>
        </p:grpSpPr>
        <p:sp>
          <p:nvSpPr>
            <p:cNvPr id="13325" name="テキスト ボックス 25"/>
            <p:cNvSpPr txBox="1">
              <a:spLocks noChangeArrowheads="1"/>
            </p:cNvSpPr>
            <p:nvPr/>
          </p:nvSpPr>
          <p:spPr bwMode="auto">
            <a:xfrm>
              <a:off x="755650" y="3284538"/>
              <a:ext cx="1939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800" b="1">
                  <a:latin typeface="Verdana" panose="020B0604030504040204" pitchFamily="34" charset="0"/>
                </a:rPr>
                <a:t>【</a:t>
              </a:r>
              <a:r>
                <a:rPr lang="ja-JP" altLang="en-US" sz="2800" b="1">
                  <a:latin typeface="Verdana" panose="020B0604030504040204" pitchFamily="34" charset="0"/>
                </a:rPr>
                <a:t>折る方向</a:t>
              </a:r>
              <a:r>
                <a:rPr lang="en-US" altLang="ja-JP" sz="2800" b="1">
                  <a:latin typeface="Verdana" panose="020B0604030504040204" pitchFamily="34" charset="0"/>
                </a:rPr>
                <a:t>】</a:t>
              </a:r>
              <a:endParaRPr lang="ja-JP" altLang="en-US" sz="2800" b="1">
                <a:latin typeface="Verdana" panose="020B0604030504040204" pitchFamily="34" charset="0"/>
              </a:endParaRPr>
            </a:p>
          </p:txBody>
        </p:sp>
        <p:grpSp>
          <p:nvGrpSpPr>
            <p:cNvPr id="13326" name="グループ化 98"/>
            <p:cNvGrpSpPr>
              <a:grpSpLocks/>
            </p:cNvGrpSpPr>
            <p:nvPr/>
          </p:nvGrpSpPr>
          <p:grpSpPr bwMode="auto">
            <a:xfrm>
              <a:off x="4949825" y="3862388"/>
              <a:ext cx="1439863" cy="936625"/>
              <a:chOff x="4949622" y="3862509"/>
              <a:chExt cx="1440159" cy="936104"/>
            </a:xfrm>
          </p:grpSpPr>
          <p:cxnSp>
            <p:nvCxnSpPr>
              <p:cNvPr id="28" name="曲線コネクタ 27"/>
              <p:cNvCxnSpPr/>
              <p:nvPr/>
            </p:nvCxnSpPr>
            <p:spPr>
              <a:xfrm rot="6720861" flipH="1" flipV="1">
                <a:off x="4913322" y="4258972"/>
                <a:ext cx="575941" cy="503341"/>
              </a:xfrm>
              <a:prstGeom prst="curvedConnector3">
                <a:avLst>
                  <a:gd name="adj1" fmla="val 170826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曲線コネクタ 43"/>
              <p:cNvCxnSpPr/>
              <p:nvPr/>
            </p:nvCxnSpPr>
            <p:spPr>
              <a:xfrm rot="17520861" flipH="1">
                <a:off x="5850139" y="3898810"/>
                <a:ext cx="575942" cy="503341"/>
              </a:xfrm>
              <a:prstGeom prst="curvedConnector3">
                <a:avLst>
                  <a:gd name="adj1" fmla="val 177933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27" name="グループ化 96"/>
            <p:cNvGrpSpPr>
              <a:grpSpLocks/>
            </p:cNvGrpSpPr>
            <p:nvPr/>
          </p:nvGrpSpPr>
          <p:grpSpPr bwMode="auto">
            <a:xfrm>
              <a:off x="1042988" y="3933825"/>
              <a:ext cx="2520950" cy="1801813"/>
              <a:chOff x="3635896" y="3861049"/>
              <a:chExt cx="2663002" cy="1802444"/>
            </a:xfrm>
          </p:grpSpPr>
          <p:sp>
            <p:nvSpPr>
              <p:cNvPr id="75" name="円弧 74"/>
              <p:cNvSpPr/>
              <p:nvPr/>
            </p:nvSpPr>
            <p:spPr>
              <a:xfrm>
                <a:off x="3635896" y="3932512"/>
                <a:ext cx="1656830" cy="1584880"/>
              </a:xfrm>
              <a:prstGeom prst="arc">
                <a:avLst>
                  <a:gd name="adj1" fmla="val 10443607"/>
                  <a:gd name="adj2" fmla="val 1657385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80" name="直線コネクタ 79"/>
              <p:cNvCxnSpPr>
                <a:stCxn id="75" idx="2"/>
              </p:cNvCxnSpPr>
              <p:nvPr/>
            </p:nvCxnSpPr>
            <p:spPr>
              <a:xfrm flipH="1" flipV="1">
                <a:off x="4355308" y="3861050"/>
                <a:ext cx="194527" cy="762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H="1">
                <a:off x="4355308" y="3932512"/>
                <a:ext cx="216328" cy="14451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円弧 88"/>
              <p:cNvSpPr/>
              <p:nvPr/>
            </p:nvSpPr>
            <p:spPr>
              <a:xfrm rot="323262">
                <a:off x="4642068" y="4078613"/>
                <a:ext cx="1656830" cy="1584880"/>
              </a:xfrm>
              <a:prstGeom prst="arc">
                <a:avLst>
                  <a:gd name="adj1" fmla="val 10619458"/>
                  <a:gd name="adj2" fmla="val 1623099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91" name="直線コネクタ 90"/>
              <p:cNvCxnSpPr>
                <a:endCxn id="89" idx="0"/>
              </p:cNvCxnSpPr>
              <p:nvPr/>
            </p:nvCxnSpPr>
            <p:spPr>
              <a:xfrm>
                <a:off x="4571636" y="4653489"/>
                <a:ext cx="72108" cy="184214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>
                <a:stCxn id="89" idx="0"/>
              </p:cNvCxnSpPr>
              <p:nvPr/>
            </p:nvCxnSpPr>
            <p:spPr>
              <a:xfrm flipV="1">
                <a:off x="4643744" y="4724952"/>
                <a:ext cx="144218" cy="11275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8" name="テキスト ボックス 99"/>
            <p:cNvSpPr txBox="1">
              <a:spLocks noChangeArrowheads="1"/>
            </p:cNvSpPr>
            <p:nvPr/>
          </p:nvSpPr>
          <p:spPr bwMode="auto">
            <a:xfrm>
              <a:off x="2411413" y="4292600"/>
              <a:ext cx="25209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3200">
                  <a:latin typeface="Verdana" panose="020B0604030504040204" pitchFamily="34" charset="0"/>
                </a:rPr>
                <a:t>手前に折る</a:t>
              </a:r>
            </a:p>
          </p:txBody>
        </p:sp>
        <p:sp>
          <p:nvSpPr>
            <p:cNvPr id="13329" name="テキスト ボックス 100"/>
            <p:cNvSpPr txBox="1">
              <a:spLocks noChangeArrowheads="1"/>
            </p:cNvSpPr>
            <p:nvPr/>
          </p:nvSpPr>
          <p:spPr bwMode="auto">
            <a:xfrm>
              <a:off x="6300788" y="4221163"/>
              <a:ext cx="25193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3200">
                  <a:latin typeface="Verdana" panose="020B0604030504040204" pitchFamily="34" charset="0"/>
                </a:rPr>
                <a:t>うしろへ折る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523578" y="693266"/>
            <a:ext cx="525658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基本の折り方を理解する</a:t>
            </a: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39750" y="765175"/>
            <a:ext cx="2808288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４級のポイント</a:t>
            </a:r>
            <a:endParaRPr lang="en-US" altLang="ja-JP" sz="32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82650" y="1465945"/>
            <a:ext cx="20891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中わり折り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59556" y="1436726"/>
            <a:ext cx="2663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かぶせ折り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636" y="2061138"/>
            <a:ext cx="2360634" cy="17704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984" y="1988692"/>
            <a:ext cx="2408922" cy="1806692"/>
          </a:xfrm>
          <a:prstGeom prst="rect">
            <a:avLst/>
          </a:prstGeom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682650" y="4010838"/>
            <a:ext cx="525658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基本形を折る</a:t>
            </a: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54720" y="4761044"/>
            <a:ext cx="7957737" cy="1640094"/>
            <a:chOff x="545419" y="1628775"/>
            <a:chExt cx="7957737" cy="1640094"/>
          </a:xfrm>
        </p:grpSpPr>
        <p:sp>
          <p:nvSpPr>
            <p:cNvPr id="12" name="正方形/長方形 11"/>
            <p:cNvSpPr/>
            <p:nvPr/>
          </p:nvSpPr>
          <p:spPr>
            <a:xfrm>
              <a:off x="545419" y="1628775"/>
              <a:ext cx="1816077" cy="5760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>
                  <a:solidFill>
                    <a:schemeClr val="tx1"/>
                  </a:solidFill>
                </a:rPr>
                <a:t>三角折り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696223" y="1628775"/>
              <a:ext cx="1800225" cy="5760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>
                  <a:solidFill>
                    <a:schemeClr val="tx1"/>
                  </a:solidFill>
                </a:rPr>
                <a:t>つる折り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505339" y="1628775"/>
              <a:ext cx="1922200" cy="5760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 smtClean="0">
                  <a:solidFill>
                    <a:schemeClr val="tx1"/>
                  </a:solidFill>
                </a:rPr>
                <a:t>座布団折り</a:t>
              </a:r>
              <a:endParaRPr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095010" y="2408734"/>
              <a:ext cx="1872059" cy="5042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>
                  <a:solidFill>
                    <a:schemeClr val="tx1"/>
                  </a:solidFill>
                </a:rPr>
                <a:t>ふくろ折り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643437" y="1628775"/>
              <a:ext cx="1871663" cy="57608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>
                  <a:solidFill>
                    <a:schemeClr val="tx1"/>
                  </a:solidFill>
                </a:rPr>
                <a:t>いえ折り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462681" y="2408734"/>
              <a:ext cx="1907468" cy="5042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>
                  <a:solidFill>
                    <a:schemeClr val="tx1"/>
                  </a:solidFill>
                </a:rPr>
                <a:t>さかな折り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188821" y="2408734"/>
              <a:ext cx="2015604" cy="5042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 smtClean="0">
                  <a:solidFill>
                    <a:schemeClr val="tx1"/>
                  </a:solidFill>
                </a:rPr>
                <a:t>二そう</a:t>
              </a:r>
              <a:r>
                <a:rPr lang="ja-JP" altLang="en-US" sz="2400" dirty="0" err="1" smtClean="0">
                  <a:solidFill>
                    <a:schemeClr val="tx1"/>
                  </a:solidFill>
                </a:rPr>
                <a:t>ぶね</a:t>
              </a:r>
              <a:endParaRPr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268658" y="2764589"/>
              <a:ext cx="1234498" cy="504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400" dirty="0" smtClean="0">
                  <a:solidFill>
                    <a:schemeClr val="tx1"/>
                  </a:solidFill>
                </a:rPr>
                <a:t>・・・など</a:t>
              </a:r>
              <a:endParaRPr lang="ja-JP" altLang="en-US" sz="2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16387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491880" y="980728"/>
            <a:ext cx="525658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各種類２個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以上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折れるように練習する</a:t>
            </a: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39750" y="765175"/>
            <a:ext cx="2808288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４級のポイント</a:t>
            </a:r>
            <a:endParaRPr lang="en-US" altLang="ja-JP" sz="3200" dirty="0"/>
          </a:p>
        </p:txBody>
      </p:sp>
      <p:sp>
        <p:nvSpPr>
          <p:cNvPr id="27" name="正方形/長方形 26"/>
          <p:cNvSpPr/>
          <p:nvPr/>
        </p:nvSpPr>
        <p:spPr>
          <a:xfrm>
            <a:off x="755650" y="1484313"/>
            <a:ext cx="2160588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魚</a:t>
            </a:r>
          </a:p>
        </p:txBody>
      </p:sp>
      <p:pic>
        <p:nvPicPr>
          <p:cNvPr id="16392" name="図 1" descr="DSCF2543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23050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図 1" descr="DSCF2553.JPG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414588"/>
            <a:ext cx="403225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971550" y="4292600"/>
            <a:ext cx="16002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 err="1">
                <a:solidFill>
                  <a:schemeClr val="accent2">
                    <a:lumMod val="75000"/>
                  </a:schemeClr>
                </a:solidFill>
              </a:rPr>
              <a:t>きんぎょ</a:t>
            </a:r>
            <a:endParaRPr lang="ja-JP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64163" y="4365625"/>
            <a:ext cx="9032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こい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17411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17413" name="図 1" descr="DSCF2536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21748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図 1" descr="DSCF2547.JPG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2738438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図 1" descr="DSCF2549.JPG"/>
          <p:cNvPicPr>
            <a:picLocks noGrp="1" noChangeAspect="1"/>
          </p:cNvPicPr>
          <p:nvPr isPhoto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628775"/>
            <a:ext cx="352901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図 1" descr="DSCF2555.JPG"/>
          <p:cNvPicPr>
            <a:picLocks noGrp="1" noChangeAspect="1"/>
          </p:cNvPicPr>
          <p:nvPr isPhoto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496708"/>
            <a:ext cx="3387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図 1" descr="DSCF2575.JPG"/>
          <p:cNvPicPr>
            <a:picLocks noGrp="1" noChangeAspect="1"/>
          </p:cNvPicPr>
          <p:nvPr isPhoto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19494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8" name="グループ化 21"/>
          <p:cNvGrpSpPr>
            <a:grpSpLocks/>
          </p:cNvGrpSpPr>
          <p:nvPr/>
        </p:nvGrpSpPr>
        <p:grpSpPr bwMode="auto">
          <a:xfrm>
            <a:off x="431800" y="549275"/>
            <a:ext cx="8243888" cy="863600"/>
            <a:chOff x="432048" y="548680"/>
            <a:chExt cx="8244210" cy="864096"/>
          </a:xfrm>
        </p:grpSpPr>
        <p:sp>
          <p:nvSpPr>
            <p:cNvPr id="21" name="フローチャート : 代替処理 20"/>
            <p:cNvSpPr/>
            <p:nvPr/>
          </p:nvSpPr>
          <p:spPr>
            <a:xfrm>
              <a:off x="2267744" y="692026"/>
              <a:ext cx="6408514" cy="7207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lt"/>
                  <a:cs typeface="+mj-lt"/>
                </a:rPr>
                <a:t>各種類２個以上折れるようにする</a:t>
              </a:r>
              <a:endParaRPr lang="en-US" altLang="ja-JP" sz="3200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432048" y="548680"/>
              <a:ext cx="1692341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dirty="0">
                  <a:solidFill>
                    <a:schemeClr val="tx1"/>
                  </a:solidFill>
                </a:rPr>
                <a:t>動物</a:t>
              </a: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004409" y="3912508"/>
            <a:ext cx="10080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せみ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27538" y="4149725"/>
            <a:ext cx="1857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オットセイ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380288" y="5300663"/>
            <a:ext cx="13366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きつね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67847" y="5886450"/>
            <a:ext cx="97631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 err="1">
                <a:solidFill>
                  <a:schemeClr val="accent2">
                    <a:lumMod val="75000"/>
                  </a:schemeClr>
                </a:solidFill>
              </a:rPr>
              <a:t>ぶた</a:t>
            </a:r>
            <a:endParaRPr lang="ja-JP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78084" y="5863546"/>
            <a:ext cx="107632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くじら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18435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18437" name="図 1" descr="DSCF2535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26273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図 1" descr="DSCF2571.JPG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288" y="1484313"/>
            <a:ext cx="3311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図 1" descr="DSCF2574.JPG"/>
          <p:cNvPicPr>
            <a:picLocks noGrp="1" noChangeAspect="1"/>
          </p:cNvPicPr>
          <p:nvPr isPhoto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111625"/>
            <a:ext cx="274796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図 1" descr="DSCF2583.JPG"/>
          <p:cNvPicPr>
            <a:picLocks noGrp="1" noChangeAspect="1"/>
          </p:cNvPicPr>
          <p:nvPr isPhoto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144963"/>
            <a:ext cx="2447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1" name="グループ化 21"/>
          <p:cNvGrpSpPr>
            <a:grpSpLocks/>
          </p:cNvGrpSpPr>
          <p:nvPr/>
        </p:nvGrpSpPr>
        <p:grpSpPr bwMode="auto">
          <a:xfrm>
            <a:off x="431800" y="549275"/>
            <a:ext cx="8243888" cy="863600"/>
            <a:chOff x="432048" y="548680"/>
            <a:chExt cx="8244210" cy="864096"/>
          </a:xfrm>
        </p:grpSpPr>
        <p:sp>
          <p:nvSpPr>
            <p:cNvPr id="20" name="フローチャート : 代替処理 19"/>
            <p:cNvSpPr/>
            <p:nvPr/>
          </p:nvSpPr>
          <p:spPr>
            <a:xfrm>
              <a:off x="2267744" y="692026"/>
              <a:ext cx="6408514" cy="7207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lt"/>
                  <a:cs typeface="+mj-lt"/>
                </a:rPr>
                <a:t>各種類２個以上折れるようにする</a:t>
              </a:r>
              <a:endParaRPr lang="en-US" altLang="ja-JP" sz="32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32048" y="548680"/>
              <a:ext cx="1692341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dirty="0">
                  <a:solidFill>
                    <a:schemeClr val="tx1"/>
                  </a:solidFill>
                </a:rPr>
                <a:t>植物</a:t>
              </a: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5435600" y="3500438"/>
            <a:ext cx="849313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 err="1">
                <a:solidFill>
                  <a:schemeClr val="accent2">
                    <a:lumMod val="75000"/>
                  </a:schemeClr>
                </a:solidFill>
              </a:rPr>
              <a:t>もも</a:t>
            </a:r>
            <a:endParaRPr lang="ja-JP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8313" y="3500438"/>
            <a:ext cx="9429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かき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08400" y="5876925"/>
            <a:ext cx="15938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あじさい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16013" y="1628775"/>
            <a:ext cx="13319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つばき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1945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19461" name="図 1" descr="DSCF2546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4149725"/>
            <a:ext cx="296703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図 1" descr="DSCF2561.JPG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29527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図 1" descr="DSCF2578.JPG"/>
          <p:cNvPicPr>
            <a:picLocks noGrp="1" noChangeAspect="1"/>
          </p:cNvPicPr>
          <p:nvPr isPhoto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038" y="1628775"/>
            <a:ext cx="27733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4" name="グループ化 21"/>
          <p:cNvGrpSpPr>
            <a:grpSpLocks/>
          </p:cNvGrpSpPr>
          <p:nvPr/>
        </p:nvGrpSpPr>
        <p:grpSpPr bwMode="auto">
          <a:xfrm>
            <a:off x="468313" y="549275"/>
            <a:ext cx="8243887" cy="863600"/>
            <a:chOff x="432048" y="548680"/>
            <a:chExt cx="8244210" cy="864096"/>
          </a:xfrm>
        </p:grpSpPr>
        <p:sp>
          <p:nvSpPr>
            <p:cNvPr id="23" name="フローチャート : 代替処理 22"/>
            <p:cNvSpPr/>
            <p:nvPr/>
          </p:nvSpPr>
          <p:spPr>
            <a:xfrm>
              <a:off x="2267744" y="692026"/>
              <a:ext cx="6408514" cy="7207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lt"/>
                  <a:cs typeface="+mj-lt"/>
                </a:rPr>
                <a:t>各種類２個以上折れるようにする</a:t>
              </a:r>
              <a:endParaRPr lang="en-US" altLang="ja-JP" sz="3200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32048" y="548680"/>
              <a:ext cx="1692341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dirty="0">
                  <a:solidFill>
                    <a:schemeClr val="tx1"/>
                  </a:solidFill>
                </a:rPr>
                <a:t>鳥</a:t>
              </a: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3492500" y="1628775"/>
            <a:ext cx="911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はと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24525" y="5949950"/>
            <a:ext cx="16716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みず</a:t>
            </a:r>
            <a:r>
              <a:rPr lang="ja-JP" altLang="en-US" sz="3200" b="1" dirty="0" err="1">
                <a:solidFill>
                  <a:schemeClr val="accent2">
                    <a:lumMod val="75000"/>
                  </a:schemeClr>
                </a:solidFill>
              </a:rPr>
              <a:t>どり</a:t>
            </a:r>
            <a:endParaRPr lang="en-US" altLang="ja-JP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75438" y="4645025"/>
            <a:ext cx="11366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ことり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2048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0485" name="図 1" descr="DSCF2585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3115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図 1" descr="DSCF2589.JPG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338296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図 1" descr="DSCF2592.JPG"/>
          <p:cNvPicPr>
            <a:picLocks noGrp="1" noChangeAspect="1"/>
          </p:cNvPicPr>
          <p:nvPr isPhoto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41052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グループ化 21"/>
          <p:cNvGrpSpPr>
            <a:grpSpLocks/>
          </p:cNvGrpSpPr>
          <p:nvPr/>
        </p:nvGrpSpPr>
        <p:grpSpPr bwMode="auto">
          <a:xfrm>
            <a:off x="395288" y="765175"/>
            <a:ext cx="8243887" cy="863600"/>
            <a:chOff x="432048" y="548680"/>
            <a:chExt cx="8244210" cy="864096"/>
          </a:xfrm>
        </p:grpSpPr>
        <p:sp>
          <p:nvSpPr>
            <p:cNvPr id="23" name="フローチャート : 代替処理 22"/>
            <p:cNvSpPr/>
            <p:nvPr/>
          </p:nvSpPr>
          <p:spPr>
            <a:xfrm>
              <a:off x="2267744" y="692026"/>
              <a:ext cx="6408514" cy="7207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lt"/>
                  <a:cs typeface="+mj-lt"/>
                </a:rPr>
                <a:t>各種類２個以上折れるようにする</a:t>
              </a:r>
              <a:endParaRPr lang="en-US" altLang="ja-JP" sz="3200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32048" y="548680"/>
              <a:ext cx="1692341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dirty="0">
                  <a:solidFill>
                    <a:schemeClr val="tx1"/>
                  </a:solidFill>
                </a:rPr>
                <a:t>鳥</a:t>
              </a: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4932363" y="3500438"/>
            <a:ext cx="13239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からす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35375" y="5876925"/>
            <a:ext cx="1325563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からす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51063" y="5013325"/>
            <a:ext cx="9284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かも</a:t>
            </a:r>
            <a:endParaRPr lang="ja-JP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21507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1509" name="図 1" descr="DSCF2537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45598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図 1" descr="DSCF2565.JPG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3895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図 1" descr="DSCF2566.JPG"/>
          <p:cNvPicPr>
            <a:picLocks noGrp="1" noChangeAspect="1"/>
          </p:cNvPicPr>
          <p:nvPr isPhoto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4076700"/>
            <a:ext cx="37528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図 1" descr="DSCF2570.JPG"/>
          <p:cNvPicPr>
            <a:picLocks noGrp="1" noChangeAspect="1"/>
          </p:cNvPicPr>
          <p:nvPr isPhoto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1628775"/>
            <a:ext cx="4445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グループ化 21"/>
          <p:cNvGrpSpPr>
            <a:grpSpLocks/>
          </p:cNvGrpSpPr>
          <p:nvPr/>
        </p:nvGrpSpPr>
        <p:grpSpPr bwMode="auto">
          <a:xfrm>
            <a:off x="431800" y="549275"/>
            <a:ext cx="8243888" cy="863600"/>
            <a:chOff x="432048" y="548680"/>
            <a:chExt cx="8244210" cy="864096"/>
          </a:xfrm>
        </p:grpSpPr>
        <p:sp>
          <p:nvSpPr>
            <p:cNvPr id="23" name="フローチャート : 代替処理 22"/>
            <p:cNvSpPr/>
            <p:nvPr/>
          </p:nvSpPr>
          <p:spPr>
            <a:xfrm>
              <a:off x="2267744" y="692026"/>
              <a:ext cx="6408514" cy="7207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lt"/>
                  <a:cs typeface="+mj-lt"/>
                </a:rPr>
                <a:t>各種類２個以上折れるようにする</a:t>
              </a:r>
              <a:endParaRPr lang="en-US" altLang="ja-JP" sz="3200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32048" y="548680"/>
              <a:ext cx="1692341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dirty="0">
                  <a:solidFill>
                    <a:schemeClr val="tx1"/>
                  </a:solidFill>
                </a:rPr>
                <a:t>その他</a:t>
              </a: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611188" y="3429000"/>
            <a:ext cx="20685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 err="1">
                <a:solidFill>
                  <a:schemeClr val="accent2">
                    <a:lumMod val="75000"/>
                  </a:schemeClr>
                </a:solidFill>
              </a:rPr>
              <a:t>にそ</a:t>
            </a: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うぶね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19925" y="3500438"/>
            <a:ext cx="13239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かぶと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40200" y="6156325"/>
            <a:ext cx="9461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いえ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grpSp>
        <p:nvGrpSpPr>
          <p:cNvPr id="22532" name="グループ化 22"/>
          <p:cNvGrpSpPr>
            <a:grpSpLocks/>
          </p:cNvGrpSpPr>
          <p:nvPr/>
        </p:nvGrpSpPr>
        <p:grpSpPr bwMode="auto">
          <a:xfrm>
            <a:off x="431800" y="549275"/>
            <a:ext cx="8243888" cy="863600"/>
            <a:chOff x="432048" y="548680"/>
            <a:chExt cx="8244210" cy="864096"/>
          </a:xfrm>
        </p:grpSpPr>
        <p:sp>
          <p:nvSpPr>
            <p:cNvPr id="8" name="フローチャート : 代替処理 7"/>
            <p:cNvSpPr/>
            <p:nvPr/>
          </p:nvSpPr>
          <p:spPr>
            <a:xfrm>
              <a:off x="2267744" y="692026"/>
              <a:ext cx="6408514" cy="72075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ea typeface="+mj-lt"/>
                  <a:cs typeface="+mj-lt"/>
                </a:rPr>
                <a:t>各種類２個以上折れるようにする</a:t>
              </a:r>
              <a:endParaRPr lang="en-US" altLang="ja-JP" sz="32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32048" y="548680"/>
              <a:ext cx="1692341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dirty="0">
                  <a:solidFill>
                    <a:schemeClr val="tx1"/>
                  </a:solidFill>
                </a:rPr>
                <a:t>その他</a:t>
              </a:r>
            </a:p>
          </p:txBody>
        </p:sp>
      </p:grpSp>
      <p:pic>
        <p:nvPicPr>
          <p:cNvPr id="22533" name="図 1" descr="DSCF2576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0875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図 1" descr="DSCF2581.JPG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3024187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図 1" descr="DSCF2572.JPG"/>
          <p:cNvPicPr>
            <a:picLocks noGrp="1" noChangeAspect="1"/>
          </p:cNvPicPr>
          <p:nvPr isPhoto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27368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715963" y="5157788"/>
            <a:ext cx="1695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ふうせん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32138" y="2987675"/>
            <a:ext cx="20193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 err="1">
                <a:solidFill>
                  <a:schemeClr val="accent2">
                    <a:lumMod val="75000"/>
                  </a:schemeClr>
                </a:solidFill>
              </a:rPr>
              <a:t>かざぐるま</a:t>
            </a:r>
            <a:endParaRPr lang="ja-JP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70688" y="5949950"/>
            <a:ext cx="1257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b="1" dirty="0">
                <a:solidFill>
                  <a:schemeClr val="accent2">
                    <a:lumMod val="75000"/>
                  </a:schemeClr>
                </a:solidFill>
              </a:rPr>
              <a:t>やっこ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23555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821320" y="804057"/>
            <a:ext cx="4032448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折り紙を折る</a:t>
            </a: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39750" y="765175"/>
            <a:ext cx="3024188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４級のポイント</a:t>
            </a:r>
            <a:endParaRPr lang="en-US" altLang="ja-JP" sz="3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11188" y="2276476"/>
            <a:ext cx="3673475" cy="4388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よい例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539552" y="1556792"/>
            <a:ext cx="4104456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（例）オットセイ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716463" y="2276475"/>
            <a:ext cx="3671887" cy="438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悪い例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83" y="3068638"/>
            <a:ext cx="3515883" cy="26369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332" y="3068638"/>
            <a:ext cx="3499454" cy="2624591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6385224" y="2847388"/>
            <a:ext cx="2449231" cy="647700"/>
          </a:xfrm>
          <a:prstGeom prst="wedgeRoundRectCallout">
            <a:avLst>
              <a:gd name="adj1" fmla="val -7281"/>
              <a:gd name="adj2" fmla="val 96106"/>
              <a:gd name="adj3" fmla="val 16667"/>
            </a:avLst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しっぽの角度が悪い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5055323" y="5636079"/>
            <a:ext cx="2994166" cy="647700"/>
          </a:xfrm>
          <a:prstGeom prst="wedgeRoundRectCallout">
            <a:avLst>
              <a:gd name="adj1" fmla="val 2858"/>
              <a:gd name="adj2" fmla="val -102212"/>
              <a:gd name="adj3" fmla="val 16667"/>
            </a:avLst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折れ線がきれいでない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3821320" y="2877543"/>
            <a:ext cx="1512341" cy="647700"/>
          </a:xfrm>
          <a:prstGeom prst="wedgeRoundRectCallout">
            <a:avLst>
              <a:gd name="adj1" fmla="val 48799"/>
              <a:gd name="adj2" fmla="val 69216"/>
              <a:gd name="adj3" fmla="val 16667"/>
            </a:avLst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首の曲げ方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136904" cy="4752528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/>
              <a:t>４級　折り紙を折る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３級　感じたこと、考えたことを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平面に表現する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２級　歌詞の言葉からイメージした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場面を貼り絵で表現する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１級　４級～２級までのまとめとして、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自然物・廃物を用いて創造性を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発揮した壁面構成をする</a:t>
            </a:r>
            <a:endParaRPr lang="ja-JP" altLang="en-US" sz="5400"/>
          </a:p>
        </p:txBody>
      </p:sp>
      <p:sp>
        <p:nvSpPr>
          <p:cNvPr id="512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84213" y="1844675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611188" y="620713"/>
            <a:ext cx="2305050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内 容</a:t>
            </a:r>
            <a:endParaRPr lang="en-US" altLang="ja-JP" sz="32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2457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851920" y="836712"/>
            <a:ext cx="4032448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規定課題の出題例</a:t>
            </a: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39750" y="765175"/>
            <a:ext cx="3024188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４級のポイント</a:t>
            </a:r>
            <a:endParaRPr lang="en-US" altLang="ja-JP" sz="3200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539750" y="1478789"/>
            <a:ext cx="4104456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・こいのぼり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・あじさい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・かたつむり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・ヨット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・はと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・こい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・かも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</a:t>
            </a:r>
            <a:r>
              <a:rPr lang="ja-JP" alt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ぶた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・いえ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・ことり　など</a:t>
            </a:r>
          </a:p>
        </p:txBody>
      </p:sp>
      <p:pic>
        <p:nvPicPr>
          <p:cNvPr id="24584" name="図 1" descr="DSCF2540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75" y="1916113"/>
            <a:ext cx="49768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2560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39750" y="765175"/>
            <a:ext cx="3024138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４級</a:t>
            </a:r>
            <a:r>
              <a:rPr lang="ja-JP" altLang="en-US" sz="3200" dirty="0" smtClean="0"/>
              <a:t>の練習作品</a:t>
            </a:r>
            <a:endParaRPr lang="en-US" altLang="ja-JP" sz="3200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563888" y="692696"/>
            <a:ext cx="5328592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規定課題　</a:t>
            </a:r>
            <a:r>
              <a:rPr lang="ja-JP" alt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ぶた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自由課題　とり、魚、動物、その他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9" name="コンテンツ プレースホルダ 3" descr="３級２８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9783"/>
            <a:ext cx="5832648" cy="443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26627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468313" y="765175"/>
            <a:ext cx="2879725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４級の</a:t>
            </a:r>
            <a:r>
              <a:rPr lang="ja-JP" altLang="en-US" sz="3200" dirty="0" smtClean="0"/>
              <a:t>採点</a:t>
            </a:r>
            <a:endParaRPr lang="en-US" altLang="ja-JP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539552" y="3645024"/>
            <a:ext cx="273630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規定課題</a:t>
            </a:r>
            <a:endParaRPr lang="en-US" altLang="ja-JP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（</a:t>
            </a:r>
            <a:r>
              <a:rPr lang="en-US" altLang="ja-JP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15</a:t>
            </a:r>
            <a:r>
              <a:rPr lang="ja-JP" altLang="en-US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点）　</a:t>
            </a:r>
            <a:endParaRPr lang="en-US" altLang="ja-JP" sz="2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9552" y="4941168"/>
            <a:ext cx="777686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１　読図ができ、正確に折ってある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２　角や折れ線がきれいである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３　全体の</a:t>
            </a:r>
            <a:r>
              <a:rPr lang="ja-JP" alt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できばえがよい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</p:txBody>
      </p:sp>
      <p:pic>
        <p:nvPicPr>
          <p:cNvPr id="11" name="図 1" descr="DSCF2547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867419"/>
            <a:ext cx="4393232" cy="237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27651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60524" y="733454"/>
            <a:ext cx="2879725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４級</a:t>
            </a:r>
            <a:r>
              <a:rPr lang="ja-JP" altLang="en-US" sz="3200" dirty="0" smtClean="0"/>
              <a:t>の採点</a:t>
            </a:r>
            <a:endParaRPr lang="en-US" altLang="ja-JP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560524" y="1540678"/>
            <a:ext cx="3528392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規定課題 （</a:t>
            </a:r>
            <a:r>
              <a:rPr lang="en-US" altLang="ja-JP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15</a:t>
            </a:r>
            <a:r>
              <a:rPr lang="ja-JP" altLang="en-US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点）</a:t>
            </a:r>
            <a:endParaRPr lang="en-US" altLang="ja-JP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自由課題 （</a:t>
            </a:r>
            <a:r>
              <a:rPr lang="en-US" altLang="ja-JP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30</a:t>
            </a:r>
            <a:r>
              <a:rPr lang="ja-JP" alt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点）</a:t>
            </a:r>
            <a:endParaRPr lang="en-US" altLang="ja-JP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全　　体 （  </a:t>
            </a:r>
            <a:r>
              <a:rPr lang="en-US" altLang="ja-JP" sz="28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5</a:t>
            </a:r>
            <a:r>
              <a:rPr lang="ja-JP" altLang="en-US" sz="28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点）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　</a:t>
            </a:r>
            <a:endParaRPr lang="en-US" altLang="ja-JP" sz="1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528" y="3861048"/>
            <a:ext cx="860444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１　読図ができ、正確に折ってある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２　角や折れ線がきれいである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３　全体の</a:t>
            </a:r>
            <a:r>
              <a:rPr lang="ja-JP" altLang="en-US" sz="2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できばえがよい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１　</a:t>
            </a: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5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個の折り紙ができている（各</a:t>
            </a: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</a:t>
            </a: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×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５）</a:t>
            </a:r>
            <a:endParaRPr lang="en-US" altLang="ja-JP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２　角や折れ線がきれいで正確にできている</a:t>
            </a:r>
            <a:endParaRPr lang="en-US" altLang="ja-JP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　　　　　　　　　　　　  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（各０･１･３･５点</a:t>
            </a: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×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５）</a:t>
            </a:r>
            <a:endParaRPr lang="en-US" altLang="ja-JP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１　全体の配色を考えて折ってある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</a:t>
            </a:r>
            <a:endParaRPr lang="en-US" altLang="ja-JP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695" y="908720"/>
            <a:ext cx="4027081" cy="269554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28675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539750" y="765175"/>
            <a:ext cx="2808288" cy="5762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４級の作品例</a:t>
            </a:r>
            <a:endParaRPr lang="en-US" altLang="ja-JP" sz="3200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563888" y="692696"/>
            <a:ext cx="5328592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規定課題　</a:t>
            </a:r>
            <a:r>
              <a:rPr lang="ja-JP" alt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ぶた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自由課題　とり、魚、動物、その他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44813" y="4754322"/>
            <a:ext cx="70567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３５点以上で合格</a:t>
            </a:r>
            <a:endParaRPr lang="ja-JP" alt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76" t="2750" r="1176" b="2750"/>
          <a:stretch/>
        </p:blipFill>
        <p:spPr>
          <a:xfrm>
            <a:off x="2897814" y="1772345"/>
            <a:ext cx="3852428" cy="2796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raoku-atsuko-1\AppData\Local\Microsoft\Windows\Temporary Internet Files\Content.IE5\VSMPNLHL\MC90038362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25193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128792" cy="20162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19900" smtClean="0">
                <a:solidFill>
                  <a:schemeClr val="bg2">
                    <a:lumMod val="50000"/>
                  </a:schemeClr>
                </a:solidFill>
              </a:rPr>
              <a:t>４級</a:t>
            </a:r>
            <a:endParaRPr lang="ja-JP" altLang="en-US" sz="1990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/>
              <a:t>ねらい</a:t>
            </a: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7171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　級</a:t>
            </a:r>
            <a:endParaRPr lang="en-US" altLang="ja-JP" sz="32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043608" y="2060848"/>
            <a:ext cx="7056784" cy="261967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日本の伝統文化として親しまれ、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広く普及している「折り紙」を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幼児とのコミュニケーションを</a:t>
            </a:r>
            <a:endParaRPr lang="en-US" altLang="ja-JP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図る手段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として活用できるよう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基礎技術を身に付ける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5976664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/>
              <a:t>内容　</a:t>
            </a:r>
            <a:r>
              <a:rPr lang="ja-JP" altLang="en-US" sz="2800"/>
              <a:t>実技のみ</a:t>
            </a:r>
            <a:r>
              <a:rPr altLang="ja-JP" sz="4800"/>
              <a:t>30</a:t>
            </a:r>
            <a:r>
              <a:rPr lang="ja-JP" altLang="en-US" sz="4800"/>
              <a:t>分</a:t>
            </a:r>
          </a:p>
        </p:txBody>
      </p:sp>
      <p:sp>
        <p:nvSpPr>
          <p:cNvPr id="8195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11560" y="2132856"/>
            <a:ext cx="8136904" cy="388843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【</a:t>
            </a:r>
            <a:r>
              <a:rPr lang="ja-JP" altLang="en-US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規定課題</a:t>
            </a:r>
            <a:r>
              <a:rPr lang="en-US" altLang="ja-JP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】</a:t>
            </a:r>
            <a:r>
              <a:rPr lang="ja-JP" altLang="en-US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１個</a:t>
            </a:r>
            <a:endParaRPr lang="en-US" altLang="ja-JP" sz="4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・折り方図を見ながら指定された作品を折る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【</a:t>
            </a:r>
            <a:r>
              <a:rPr lang="ja-JP" altLang="en-US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自由課題</a:t>
            </a:r>
            <a:r>
              <a:rPr lang="en-US" altLang="ja-JP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】</a:t>
            </a:r>
            <a:r>
              <a:rPr lang="ja-JP" altLang="en-US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５個</a:t>
            </a:r>
            <a:endParaRPr lang="en-US" altLang="ja-JP" sz="4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・「魚」「動物」「鳥」「植物」「その他」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のうち、指定された</a:t>
            </a: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4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種類をそれぞれ１個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以上、全部で</a:t>
            </a: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5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個折る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※</a:t>
            </a:r>
            <a:r>
              <a:rPr lang="ja-JP" alt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作品は台紙に貼って提出する（検定時間に含めない）</a:t>
            </a:r>
            <a:endParaRPr lang="en-US" altLang="ja-JP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　級</a:t>
            </a:r>
            <a:endParaRPr lang="en-US" altLang="ja-JP" sz="32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755650" y="2205038"/>
            <a:ext cx="6516688" cy="261937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755650" y="2141538"/>
            <a:ext cx="7704138" cy="38798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900113" y="1844675"/>
            <a:ext cx="6516687" cy="362743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836712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/>
              <a:t>分類例</a:t>
            </a:r>
            <a:r>
              <a:rPr altLang="ja-JP" sz="4800"/>
              <a:t/>
            </a:r>
            <a:br>
              <a:rPr altLang="ja-JP" sz="4800"/>
            </a:b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921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　級</a:t>
            </a:r>
            <a:endParaRPr lang="en-US" altLang="ja-JP" sz="3200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543357"/>
              </p:ext>
            </p:extLst>
          </p:nvPr>
        </p:nvGraphicFramePr>
        <p:xfrm>
          <a:off x="468313" y="1897063"/>
          <a:ext cx="8280400" cy="4636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種類</a:t>
                      </a:r>
                      <a:endParaRPr kumimoji="1" lang="ja-JP" altLang="en-US" sz="1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/>
                        <a:t>折　り　紙　の　例</a:t>
                      </a:r>
                      <a:endParaRPr kumimoji="1" lang="ja-JP" altLang="en-US" sz="3200" dirty="0"/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689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魚</a:t>
                      </a:r>
                      <a:endParaRPr kumimoji="1" lang="ja-JP" altLang="en-US" sz="2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こい　きんぎょ　とびうお　いか　など</a:t>
                      </a:r>
                      <a:endParaRPr kumimoji="1" lang="ja-JP" altLang="en-US" sz="2800" dirty="0"/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25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動物</a:t>
                      </a:r>
                      <a:endParaRPr kumimoji="1" lang="en-US" altLang="ja-JP" sz="2800" dirty="0" smtClean="0"/>
                    </a:p>
                    <a:p>
                      <a:endParaRPr kumimoji="1" lang="ja-JP" altLang="en-US" sz="2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かたつむり　せみ　ぶた　きつね　オットセイ　くじら　こうもり　いるか　など</a:t>
                      </a:r>
                      <a:endParaRPr kumimoji="1" lang="ja-JP" altLang="en-US" sz="2800" dirty="0"/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鳥</a:t>
                      </a:r>
                      <a:endParaRPr kumimoji="1" lang="ja-JP" altLang="en-US" sz="2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はと　ことり　みずどり　かも　からす　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ペンギン　など</a:t>
                      </a:r>
                      <a:endParaRPr kumimoji="1" lang="en-US" altLang="ja-JP" sz="2800" dirty="0" smtClean="0"/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植物</a:t>
                      </a:r>
                      <a:endParaRPr kumimoji="1" lang="ja-JP" altLang="en-US" sz="2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あじさい　つばき　あやめ　もも　　かき　など</a:t>
                      </a:r>
                      <a:endParaRPr kumimoji="1" lang="ja-JP" altLang="en-US" sz="2800" dirty="0"/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38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その他</a:t>
                      </a:r>
                      <a:endParaRPr kumimoji="1" lang="ja-JP" altLang="en-US" sz="2800" dirty="0"/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二そう</a:t>
                      </a:r>
                      <a:r>
                        <a:rPr kumimoji="1" lang="ja-JP" altLang="en-US" sz="2800" dirty="0" err="1" smtClean="0"/>
                        <a:t>ぶね</a:t>
                      </a:r>
                      <a:r>
                        <a:rPr kumimoji="1" lang="ja-JP" altLang="en-US" sz="2800" dirty="0" smtClean="0"/>
                        <a:t>　かぶと　やっこ　いえ　など</a:t>
                      </a:r>
                      <a:endParaRPr kumimoji="1" lang="ja-JP" altLang="en-US" sz="2800" dirty="0"/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/>
              <a:t>準備するもの</a:t>
            </a: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1024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　級</a:t>
            </a:r>
            <a:endParaRPr lang="en-US" altLang="ja-JP" sz="32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971600" y="2132856"/>
            <a:ext cx="6517232" cy="41764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・折り紙（無地、</a:t>
            </a:r>
            <a: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15cm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角）</a:t>
            </a:r>
            <a: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・画用紙（八つ切り）</a:t>
            </a:r>
            <a: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・のり</a:t>
            </a:r>
            <a: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・はさみ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・筆記用具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・問題用紙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/>
              <a:t>評　価</a:t>
            </a: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11267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　級</a:t>
            </a:r>
            <a:endParaRPr lang="en-US" altLang="ja-JP" sz="32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971600" y="1988840"/>
            <a:ext cx="6517232" cy="41764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(1)</a:t>
            </a:r>
            <a:r>
              <a:rPr lang="ja-JP" altLang="en-US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規定課題　</a:t>
            </a:r>
            <a:r>
              <a:rPr lang="en-US" altLang="ja-JP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15</a:t>
            </a:r>
            <a:r>
              <a:rPr lang="ja-JP" altLang="en-US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点</a:t>
            </a:r>
            <a:endParaRPr lang="en-US" altLang="ja-JP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  </a:t>
            </a: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 読図、角や折れ線がきれいで正確</a:t>
            </a:r>
            <a:endParaRPr lang="en-US" altLang="ja-JP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        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(2)</a:t>
            </a:r>
            <a:r>
              <a:rPr lang="ja-JP" altLang="en-US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自由課題　</a:t>
            </a:r>
            <a:r>
              <a:rPr lang="en-US" altLang="ja-JP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30</a:t>
            </a:r>
            <a:r>
              <a:rPr lang="ja-JP" altLang="en-US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点</a:t>
            </a:r>
            <a:endParaRPr lang="en-US" altLang="ja-JP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　　</a:t>
            </a:r>
            <a:r>
              <a:rPr lang="en-US" altLang="ja-JP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5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個完成、角や折れ線がきれいで正確</a:t>
            </a:r>
            <a:endParaRPr lang="en-US" altLang="ja-JP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(3)</a:t>
            </a:r>
            <a:r>
              <a:rPr lang="ja-JP" altLang="en-US" sz="36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全体　　　 ５点</a:t>
            </a:r>
            <a:endParaRPr lang="en-US" altLang="ja-JP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   　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配色</a:t>
            </a:r>
            <a:endParaRPr lang="en-US" altLang="ja-JP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75856" y="908720"/>
            <a:ext cx="2232248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/>
              <a:t>留意点</a:t>
            </a: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12291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４　級</a:t>
            </a:r>
            <a:endParaRPr lang="en-US" altLang="ja-JP" sz="32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11560" y="1988840"/>
            <a:ext cx="7704856" cy="41764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(1)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折り方記号を理解する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(2)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はさみを使用する切り込みは、最小限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（</a:t>
            </a: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か所程度）にする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(3)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折り紙作品に、目や口を描かない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(4)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折り紙の程度は、「二そう</a:t>
            </a:r>
            <a:r>
              <a:rPr lang="ja-JP" alt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ぶね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」から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「折りづる」程度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(5)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作品</a:t>
            </a: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6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個の配色を</a:t>
            </a:r>
            <a:r>
              <a:rPr lang="ja-JP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考える</a:t>
            </a:r>
            <a:endParaRPr lang="en-US" altLang="ja-JP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（折り紙は無地のものとする）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(6)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各種類</a:t>
            </a: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2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個以上折れるように練習しておく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　　　</a:t>
            </a:r>
            <a:endParaRPr lang="en-US" altLang="ja-JP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　　　　</a:t>
            </a:r>
            <a:r>
              <a:rPr lang="en-US" altLang="ja-JP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※</a:t>
            </a:r>
            <a:r>
              <a:rPr lang="ja-JP" alt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折り紙やはさみなどの貸し借りをしない</a:t>
            </a:r>
            <a:endParaRPr lang="en-US" altLang="ja-JP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カーニバル</Template>
  <TotalTime>1460</TotalTime>
  <Words>430</Words>
  <Application>Microsoft Office PowerPoint</Application>
  <PresentationFormat>画面に合わせる (4:3)</PresentationFormat>
  <Paragraphs>211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Bodoni MT</vt:lpstr>
      <vt:lpstr>HGP創英角ｺﾞｼｯｸUB</vt:lpstr>
      <vt:lpstr>ＭＳ Ｐゴシック</vt:lpstr>
      <vt:lpstr>Arial</vt:lpstr>
      <vt:lpstr>Calibri</vt:lpstr>
      <vt:lpstr>Corbel</vt:lpstr>
      <vt:lpstr>Verdana</vt:lpstr>
      <vt:lpstr>Wingdings 2</vt:lpstr>
      <vt:lpstr>Carnival</vt:lpstr>
      <vt:lpstr>・日本の伝統文化を伝える ・生活の中から自然を感じとる</vt:lpstr>
      <vt:lpstr>４級　折り紙を折る ３級　感じたこと、考えたことを 　　　平面に表現する ２級　歌詞の言葉からイメージした 　　　場面を貼り絵で表現する １級　４級～２級までのまとめとして、 　　　自然物・廃物を用いて創造性を 　　　発揮した壁面構成をする</vt:lpstr>
      <vt:lpstr>４級</vt:lpstr>
      <vt:lpstr>ねらい </vt:lpstr>
      <vt:lpstr>内容　実技のみ30分</vt:lpstr>
      <vt:lpstr>分類例  </vt:lpstr>
      <vt:lpstr>準備するもの </vt:lpstr>
      <vt:lpstr>評　価 </vt:lpstr>
      <vt:lpstr>留意点 </vt:lpstr>
      <vt:lpstr> </vt:lpstr>
      <vt:lpstr> </vt:lpstr>
      <vt:lpstr> </vt:lpstr>
      <vt:lpstr> </vt:lpstr>
      <vt:lpstr> </vt:lpstr>
      <vt:lpstr> </vt:lpstr>
      <vt:lpstr> </vt:lpstr>
      <vt:lpstr> </vt:lpstr>
      <vt:lpstr>PowerPoint プレゼンテーション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４　級</dc:title>
  <dc:creator>TPGEC</dc:creator>
  <cp:lastModifiedBy>tpgecadmin</cp:lastModifiedBy>
  <cp:revision>148</cp:revision>
  <cp:lastPrinted>2018-07-30T09:37:56Z</cp:lastPrinted>
  <dcterms:created xsi:type="dcterms:W3CDTF">2012-02-22T02:02:12Z</dcterms:created>
  <dcterms:modified xsi:type="dcterms:W3CDTF">2018-08-24T02:56:22Z</dcterms:modified>
</cp:coreProperties>
</file>