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17" r:id="rId10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3300"/>
    <a:srgbClr val="000099"/>
    <a:srgbClr val="0066FF"/>
    <a:srgbClr val="CC0066"/>
    <a:srgbClr val="FFCCFF"/>
    <a:srgbClr val="00CC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2" autoAdjust="0"/>
    <p:restoredTop sz="94660"/>
  </p:normalViewPr>
  <p:slideViewPr>
    <p:cSldViewPr>
      <p:cViewPr varScale="1">
        <p:scale>
          <a:sx n="59" d="100"/>
          <a:sy n="59" d="100"/>
        </p:scale>
        <p:origin x="181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FA26541-3B9D-4D24-AEBB-A8331617036C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0C5FE5-0A3E-49A6-90CE-54219765838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C5ACBF7-894F-4149-BF87-DC4D5F0210C9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A4D847D-F7E3-4723-8778-8A18F4CFE41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DBF7C-490E-419A-942D-9EBC74577FC6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0B82F-7CEB-4837-AB1A-C68CD3B01E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360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90EF4-6475-43B9-8072-8B98DDDD5AEA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BD1DC-4459-4C78-B3C5-EFDB5DFAF80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1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D80A-4613-40F5-99EA-B6DBE2C079D9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EA2C5-B3F5-4F7B-9C9C-6F57A34F72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009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DD1A-7AA9-4A4D-BCE9-18E9A83CBE24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80D74-42A5-4FD6-9C99-820F611987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012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kern="0">
              <a:solidFill>
                <a:sysClr val="window" lastClr="FFFFFF"/>
              </a:solidFill>
              <a:latin typeface="Corbel"/>
              <a:ea typeface="+mn-ea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/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28EE-191B-497F-A915-564B03C3BF47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9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7BAE5764-A59F-43AC-A760-40544F6D6C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102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8FF59-8EF2-409B-9BBC-646C47678FA7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A4745-1F25-4FEC-8390-8C4F5B3828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347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5903-CACD-4E1C-B5D9-2EF844D98796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1E398-9CEA-438F-8E8D-820BD501B0D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813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FFB91-C9BD-40D4-9B35-A37D5580C8EB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64E6F-FD66-49E9-A9EC-CA9D741C8E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104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7A7CC-07E8-4B35-8ED1-1294EF9D8A9E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6AD84-16EB-414B-82BA-88CB9AF573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694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/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75A00-0104-4DB9-823F-76B3FA8AF554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CC051-8EFC-4BC1-BF20-31907B06B8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701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7"/>
          <p:cNvSpPr/>
          <p:nvPr/>
        </p:nvSpPr>
        <p:spPr>
          <a:xfrm>
            <a:off x="4740275" y="795338"/>
            <a:ext cx="3960813" cy="529431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64905-F2C9-4CC3-98FF-6DA6AFBB7280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D3288-7870-45C5-B500-D0327F9F8F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137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kern="0">
              <a:solidFill>
                <a:sysClr val="window" lastClr="FFFFFF"/>
              </a:solidFill>
              <a:latin typeface="Corbel"/>
              <a:ea typeface="+mn-ea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1030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50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D684C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ECF9510D-A40F-4E00-A0B0-810EBF0694C3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5063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D684C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50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D684C1"/>
                </a:solidFill>
                <a:latin typeface="Verdana" panose="020B0604030504040204" pitchFamily="34" charset="0"/>
              </a:defRPr>
            </a:lvl1pPr>
          </a:lstStyle>
          <a:p>
            <a:fld id="{89023FE1-C9DE-40FC-ABE4-025CD7B9CCC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9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10" r:id="rId9"/>
    <p:sldLayoutId id="2147483707" r:id="rId10"/>
    <p:sldLayoutId id="2147483708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kumimoji="1" lang="en-US" sz="5300" b="1" kern="1200" dirty="0">
          <a:solidFill>
            <a:srgbClr val="BF1F9F"/>
          </a:solidFill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"/>
        <a:defRPr kumimoji="1" sz="2800">
          <a:solidFill>
            <a:schemeClr val="tx1"/>
          </a:solidFill>
          <a:latin typeface="+mn-lt"/>
          <a:ea typeface="+mn-lt"/>
          <a:cs typeface="+mn-lt"/>
        </a:defRPr>
      </a:lvl1pPr>
      <a:lvl2pPr marL="758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kumimoji="1" sz="2200">
          <a:solidFill>
            <a:schemeClr val="tx1"/>
          </a:solidFill>
          <a:latin typeface="+mn-lt"/>
          <a:ea typeface="+mn-lt"/>
          <a:cs typeface="+mn-lt"/>
        </a:defRPr>
      </a:lvl2pPr>
      <a:lvl3pPr marL="1031875" indent="-22860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Font typeface="Wingdings 2" panose="05020102010507070707" pitchFamily="18" charset="2"/>
        <a:buChar char=""/>
        <a:defRPr kumimoji="1" sz="2000">
          <a:solidFill>
            <a:schemeClr val="tx1"/>
          </a:solidFill>
          <a:latin typeface="+mn-lt"/>
          <a:ea typeface="+mn-lt"/>
          <a:cs typeface="+mn-lt"/>
        </a:defRPr>
      </a:lvl3pPr>
      <a:lvl4pPr marL="12969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Font typeface="Wingdings 2" panose="05020102010507070707" pitchFamily="18" charset="2"/>
        <a:buChar char=""/>
        <a:defRPr kumimoji="1">
          <a:solidFill>
            <a:schemeClr val="tx1"/>
          </a:solidFill>
          <a:latin typeface="+mn-lt"/>
          <a:ea typeface="+mn-lt"/>
          <a:cs typeface="+mn-lt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F6DA4"/>
        </a:buClr>
        <a:buFont typeface="Wingdings 2" panose="05020102010507070707" pitchFamily="18" charset="2"/>
        <a:buChar char=""/>
        <a:defRPr kumimoji="1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kumimoji="1"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kumimoji="1"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kumimoji="1"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kumimoji="1"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>
        <a:defRPr kumimoji="1"/>
      </a:lvl1pPr>
      <a:lvl2pPr marL="457200" eaLnBrk="1" hangingPunct="1">
        <a:defRPr kumimoji="1"/>
      </a:lvl2pPr>
      <a:lvl3pPr marL="914400" eaLnBrk="1" hangingPunct="1">
        <a:defRPr kumimoji="1"/>
      </a:lvl3pPr>
      <a:lvl4pPr marL="1371600" eaLnBrk="1" hangingPunct="1">
        <a:defRPr kumimoji="1"/>
      </a:lvl4pPr>
      <a:lvl5pPr marL="1828800" eaLnBrk="1" hangingPunct="1">
        <a:defRPr kumimoji="1"/>
      </a:lvl5pPr>
      <a:lvl6pPr marL="2286000" eaLnBrk="1" hangingPunct="1">
        <a:defRPr kumimoji="1"/>
      </a:lvl6pPr>
      <a:lvl7pPr marL="2743200" eaLnBrk="1" hangingPunct="1">
        <a:defRPr kumimoji="1"/>
      </a:lvl7pPr>
      <a:lvl8pPr marL="3200400" eaLnBrk="1" hangingPunct="1">
        <a:defRPr kumimoji="1"/>
      </a:lvl8pPr>
      <a:lvl9pPr marL="3657600" eaLnBrk="1" hangingPunct="1">
        <a:defRPr kumimoji="1"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3568" y="2060848"/>
            <a:ext cx="7772400" cy="1028696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72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保育技術検定</a:t>
            </a:r>
            <a:endParaRPr lang="en-US" altLang="ja-JP" sz="72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Ｑ＆Ａ</a:t>
            </a:r>
            <a:r>
              <a:rPr lang="en-US" altLang="ja-JP" sz="62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62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pic>
        <p:nvPicPr>
          <p:cNvPr id="4099" name="Picture 8" descr="C:\Users\teraoku-atsuko-1\AppData\Local\Microsoft\Windows\Temporary Internet Files\Content.IE5\MFWUQLPJ\MC9002812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437063"/>
            <a:ext cx="1649412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84213" y="1844675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7544" y="476672"/>
            <a:ext cx="8136904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「保育技術検定」では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どんな力を育てるのですか？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1187624" y="2348880"/>
            <a:ext cx="6048672" cy="3108960"/>
          </a:xfrm>
        </p:spPr>
        <p:txBody>
          <a:bodyPr/>
          <a:lstStyle/>
          <a:p>
            <a:pPr algn="l">
              <a:defRPr/>
            </a:pPr>
            <a:r>
              <a:rPr lang="ja-JP" altLang="en-US" sz="3600"/>
              <a:t>・子ども理解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・保育に関する知識と技術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・学習意欲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・コミュニケーション能力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・チャレンジ力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・創造力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・豊かな心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84213" y="1844675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3528" y="476672"/>
            <a:ext cx="828092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「保育技術検定」は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いつ頃からありますか？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3568" y="3128352"/>
            <a:ext cx="7848872" cy="3108960"/>
          </a:xfrm>
        </p:spPr>
        <p:txBody>
          <a:bodyPr/>
          <a:lstStyle/>
          <a:p>
            <a:pPr algn="l">
              <a:defRPr/>
            </a:pPr>
            <a:r>
              <a:rPr lang="ja-JP" altLang="en-US" sz="2800" dirty="0"/>
              <a:t>・昭和</a:t>
            </a:r>
            <a:r>
              <a:rPr altLang="ja-JP" sz="2800" dirty="0"/>
              <a:t>62</a:t>
            </a:r>
            <a:r>
              <a:rPr lang="ja-JP" altLang="en-US" sz="2800" dirty="0"/>
              <a:t>年　厚生省令改正</a:t>
            </a:r>
            <a:r>
              <a:rPr altLang="ja-JP" sz="2800" dirty="0"/>
              <a:t/>
            </a:r>
            <a:br>
              <a:rPr altLang="ja-JP" sz="2800" dirty="0"/>
            </a:br>
            <a:r>
              <a:rPr lang="ja-JP" altLang="en-US" sz="2800" dirty="0"/>
              <a:t>　　　　　　→高等学校保育科で学んだ生徒の</a:t>
            </a:r>
            <a:r>
              <a:rPr altLang="ja-JP" sz="2800" dirty="0"/>
              <a:t/>
            </a:r>
            <a:br>
              <a:rPr altLang="ja-JP" sz="2800" dirty="0"/>
            </a:br>
            <a:r>
              <a:rPr lang="ja-JP" altLang="en-US" sz="2800" dirty="0"/>
              <a:t>　　　　　　　保母試験受験資格廃止</a:t>
            </a:r>
            <a:r>
              <a:rPr altLang="ja-JP" sz="2800" dirty="0"/>
              <a:t/>
            </a:r>
            <a:br>
              <a:rPr altLang="ja-JP" sz="2800" dirty="0"/>
            </a:br>
            <a:r>
              <a:rPr lang="ja-JP" altLang="en-US" sz="2800" dirty="0"/>
              <a:t>・平成</a:t>
            </a:r>
            <a:r>
              <a:rPr altLang="ja-JP" sz="2800" dirty="0"/>
              <a:t>5</a:t>
            </a:r>
            <a:r>
              <a:rPr lang="ja-JP" altLang="en-US" sz="2800" dirty="0"/>
              <a:t>年　全国高等学校家庭科保育技術検定</a:t>
            </a:r>
            <a:r>
              <a:rPr altLang="ja-JP" sz="2800" dirty="0"/>
              <a:t/>
            </a:r>
            <a:br>
              <a:rPr altLang="ja-JP" sz="2800" dirty="0"/>
            </a:br>
            <a:r>
              <a:rPr lang="ja-JP" altLang="en-US" sz="2800" dirty="0"/>
              <a:t>　　　　　　スタート</a:t>
            </a:r>
            <a:r>
              <a:rPr altLang="ja-JP" sz="2800" dirty="0"/>
              <a:t/>
            </a:r>
            <a:br>
              <a:rPr altLang="ja-JP" sz="2800" dirty="0"/>
            </a:br>
            <a:r>
              <a:rPr lang="ja-JP" altLang="en-US" sz="2800" dirty="0"/>
              <a:t>・</a:t>
            </a:r>
            <a:r>
              <a:rPr lang="ja-JP" altLang="en-US" sz="2800" dirty="0" smtClean="0"/>
              <a:t>平成</a:t>
            </a:r>
            <a:r>
              <a:rPr lang="en-US" altLang="ja-JP" sz="2800" dirty="0" smtClean="0"/>
              <a:t>7</a:t>
            </a:r>
            <a:r>
              <a:rPr lang="ja-JP" altLang="en-US" sz="2800" dirty="0" smtClean="0"/>
              <a:t>年</a:t>
            </a:r>
            <a:r>
              <a:rPr lang="ja-JP" altLang="en-US" sz="2800" dirty="0"/>
              <a:t>　文部科学省後援</a:t>
            </a:r>
            <a:r>
              <a:rPr altLang="ja-JP" sz="2800" dirty="0"/>
              <a:t/>
            </a:r>
            <a:br>
              <a:rPr altLang="ja-JP" sz="2800" dirty="0"/>
            </a:br>
            <a:endParaRPr lang="ja-JP" altLang="en-US" sz="3200" dirty="0"/>
          </a:p>
        </p:txBody>
      </p:sp>
      <p:sp>
        <p:nvSpPr>
          <p:cNvPr id="10" name="円/楕円 9"/>
          <p:cNvSpPr/>
          <p:nvPr/>
        </p:nvSpPr>
        <p:spPr>
          <a:xfrm>
            <a:off x="539750" y="2060575"/>
            <a:ext cx="2232025" cy="863600"/>
          </a:xfrm>
          <a:prstGeom prst="ellipse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>
                <a:solidFill>
                  <a:srgbClr val="990033"/>
                </a:solidFill>
              </a:rPr>
              <a:t>歴　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84213" y="1844675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1520" y="563196"/>
            <a:ext cx="864096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「保育技術検定」の内容を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詳しく知りたいのですが･･･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848872" cy="3108960"/>
          </a:xfrm>
        </p:spPr>
        <p:txBody>
          <a:bodyPr/>
          <a:lstStyle/>
          <a:p>
            <a:pPr algn="l">
              <a:defRPr/>
            </a:pPr>
            <a:r>
              <a:rPr lang="ja-JP" altLang="en-US" sz="4000"/>
              <a:t>検定</a:t>
            </a:r>
            <a:r>
              <a:rPr altLang="ja-JP" sz="4000"/>
              <a:t>4</a:t>
            </a:r>
            <a:r>
              <a:rPr lang="ja-JP" altLang="en-US" sz="4000"/>
              <a:t>・３級</a:t>
            </a:r>
            <a:r>
              <a:rPr altLang="ja-JP" sz="3200"/>
              <a:t/>
            </a:r>
            <a:br>
              <a:rPr altLang="ja-JP" sz="3200"/>
            </a:br>
            <a:r>
              <a:rPr lang="ja-JP" altLang="en-US" sz="3200"/>
              <a:t>　　　　</a:t>
            </a:r>
            <a:r>
              <a:rPr lang="ja-JP" altLang="en-US" sz="3600"/>
              <a:t>　</a:t>
            </a:r>
            <a:r>
              <a:rPr lang="ja-JP" altLang="en-US" sz="2800"/>
              <a:t>→すべての高校生に必要な、</a:t>
            </a:r>
            <a:r>
              <a:rPr altLang="ja-JP" sz="2800"/>
              <a:t/>
            </a:r>
            <a:br>
              <a:rPr altLang="ja-JP" sz="2800"/>
            </a:br>
            <a:r>
              <a:rPr lang="ja-JP" altLang="en-US" sz="2800"/>
              <a:t>　　　　　　　親となるための基礎的な内容</a:t>
            </a:r>
            <a:r>
              <a:rPr altLang="ja-JP" sz="1100"/>
              <a:t/>
            </a:r>
            <a:br>
              <a:rPr altLang="ja-JP" sz="1100"/>
            </a:br>
            <a:r>
              <a:rPr altLang="ja-JP" sz="1200"/>
              <a:t/>
            </a:r>
            <a:br>
              <a:rPr altLang="ja-JP" sz="1200"/>
            </a:br>
            <a:r>
              <a:rPr lang="ja-JP" altLang="en-US" sz="4000"/>
              <a:t>検定２・１級</a:t>
            </a:r>
            <a:r>
              <a:rPr altLang="ja-JP" sz="3200"/>
              <a:t/>
            </a:r>
            <a:br>
              <a:rPr altLang="ja-JP" sz="3200"/>
            </a:br>
            <a:r>
              <a:rPr lang="ja-JP" altLang="en-US" sz="3200"/>
              <a:t>　　　　　</a:t>
            </a:r>
            <a:r>
              <a:rPr lang="ja-JP" altLang="en-US" sz="2800"/>
              <a:t>→将来の進路に役立つ高度な</a:t>
            </a:r>
            <a:r>
              <a:rPr altLang="ja-JP" sz="2800"/>
              <a:t/>
            </a:r>
            <a:br>
              <a:rPr altLang="ja-JP" sz="2800"/>
            </a:br>
            <a:r>
              <a:rPr lang="ja-JP" altLang="en-US" sz="2800"/>
              <a:t>　　　　　　　専門的な知識・技術の習得</a:t>
            </a:r>
            <a:r>
              <a:rPr altLang="ja-JP" sz="2800"/>
              <a:t/>
            </a:r>
            <a:br>
              <a:rPr altLang="ja-JP" sz="2800"/>
            </a:br>
            <a:r>
              <a:rPr lang="ja-JP" altLang="en-US" sz="2800"/>
              <a:t>　　　　　　　を目指す内容</a:t>
            </a:r>
            <a:r>
              <a:rPr altLang="ja-JP" sz="2800"/>
              <a:t/>
            </a:r>
            <a:br>
              <a:rPr altLang="ja-JP" sz="2800"/>
            </a:br>
            <a:endParaRPr lang="ja-JP" altLang="en-US"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84213" y="1844675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71600" y="509771"/>
            <a:ext cx="72008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「保育技術検定」の種目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1331913" y="1557338"/>
            <a:ext cx="6480175" cy="863600"/>
          </a:xfrm>
          <a:prstGeom prst="ellipse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b="1" dirty="0">
                <a:solidFill>
                  <a:srgbClr val="990033"/>
                </a:solidFill>
              </a:rPr>
              <a:t>4</a:t>
            </a:r>
            <a:r>
              <a:rPr lang="ja-JP" altLang="en-US" sz="3600" b="1" dirty="0" err="1">
                <a:solidFill>
                  <a:srgbClr val="990033"/>
                </a:solidFill>
              </a:rPr>
              <a:t>つの</a:t>
            </a:r>
            <a:r>
              <a:rPr lang="ja-JP" altLang="en-US" sz="3600" b="1" dirty="0">
                <a:solidFill>
                  <a:srgbClr val="990033"/>
                </a:solidFill>
              </a:rPr>
              <a:t>種目があります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ctrTitle"/>
          </p:nvPr>
        </p:nvSpPr>
        <p:spPr>
          <a:xfrm>
            <a:off x="1043608" y="2852936"/>
            <a:ext cx="6120680" cy="3108960"/>
          </a:xfrm>
        </p:spPr>
        <p:txBody>
          <a:bodyPr/>
          <a:lstStyle/>
          <a:p>
            <a:pPr algn="l">
              <a:defRPr/>
            </a:pPr>
            <a:r>
              <a:rPr lang="ja-JP" altLang="en-US" sz="4000"/>
              <a:t>◆音楽・リズム表現技術</a:t>
            </a:r>
            <a:r>
              <a:rPr altLang="ja-JP" sz="4000"/>
              <a:t/>
            </a:r>
            <a:br>
              <a:rPr altLang="ja-JP" sz="4000"/>
            </a:br>
            <a:r>
              <a:rPr lang="ja-JP" altLang="en-US" sz="4000"/>
              <a:t>◆造形表現技術</a:t>
            </a:r>
            <a:r>
              <a:rPr altLang="ja-JP" sz="4000"/>
              <a:t/>
            </a:r>
            <a:br>
              <a:rPr altLang="ja-JP" sz="4000"/>
            </a:br>
            <a:r>
              <a:rPr lang="ja-JP" altLang="en-US" sz="4000"/>
              <a:t>◆言語表現技術</a:t>
            </a:r>
            <a:r>
              <a:rPr altLang="ja-JP" sz="4000"/>
              <a:t/>
            </a:r>
            <a:br>
              <a:rPr altLang="ja-JP" sz="4000"/>
            </a:br>
            <a:r>
              <a:rPr lang="ja-JP" altLang="en-US" sz="4000"/>
              <a:t>◆家庭看護技術</a:t>
            </a:r>
            <a:r>
              <a:rPr altLang="ja-JP" sz="5400"/>
              <a:t/>
            </a:r>
            <a:br>
              <a:rPr altLang="ja-JP" sz="5400"/>
            </a:br>
            <a:endParaRPr lang="ja-JP" altLang="en-US" sz="5400"/>
          </a:p>
        </p:txBody>
      </p:sp>
      <p:sp>
        <p:nvSpPr>
          <p:cNvPr id="8198" name="テキスト ボックス 6"/>
          <p:cNvSpPr txBox="1">
            <a:spLocks noChangeArrowheads="1"/>
          </p:cNvSpPr>
          <p:nvPr/>
        </p:nvSpPr>
        <p:spPr bwMode="auto">
          <a:xfrm>
            <a:off x="5219700" y="4365625"/>
            <a:ext cx="34305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solidFill>
                  <a:srgbClr val="990033"/>
                </a:solidFill>
              </a:rPr>
              <a:t>種目別の受験が可能</a:t>
            </a:r>
          </a:p>
        </p:txBody>
      </p:sp>
      <p:pic>
        <p:nvPicPr>
          <p:cNvPr id="8199" name="Picture 5" descr="C:\Users\teraoku-atsuko-1\AppData\Local\Microsoft\Windows\Temporary Internet Files\Content.IE5\VSMPNLHL\MC9004418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013325"/>
            <a:ext cx="91757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角丸四角形 11"/>
          <p:cNvSpPr/>
          <p:nvPr/>
        </p:nvSpPr>
        <p:spPr>
          <a:xfrm>
            <a:off x="468313" y="5661025"/>
            <a:ext cx="6983412" cy="5762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筆記試験（</a:t>
            </a:r>
            <a:r>
              <a:rPr lang="en-US" altLang="ja-JP" sz="2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10</a:t>
            </a:r>
            <a:r>
              <a:rPr lang="ja-JP" altLang="en-US" sz="2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分）は，各種目１・２級のみ実施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84213" y="1844675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59632" y="548680"/>
            <a:ext cx="6624736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音楽・リズム表現技術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（個別試験、各</a:t>
            </a:r>
            <a:r>
              <a:rPr lang="en-US" altLang="ja-JP" sz="4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5</a:t>
            </a:r>
            <a:r>
              <a:rPr lang="ja-JP" altLang="en-US" sz="4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分）</a:t>
            </a:r>
            <a:endParaRPr lang="en-US" altLang="ja-JP" sz="4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</p:txBody>
      </p:sp>
      <p:pic>
        <p:nvPicPr>
          <p:cNvPr id="9220" name="Picture 5" descr="C:\Users\teraoku-atsuko-1\AppData\Local\Microsoft\Windows\Temporary Internet Files\Content.IE5\VSMPNLHL\MC9004418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013325"/>
            <a:ext cx="91757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タイトル 1"/>
          <p:cNvSpPr txBox="1">
            <a:spLocks/>
          </p:cNvSpPr>
          <p:nvPr/>
        </p:nvSpPr>
        <p:spPr>
          <a:xfrm>
            <a:off x="683568" y="2105472"/>
            <a:ext cx="7200800" cy="2907853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４級　歌唱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３級　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ピアノ演奏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と歌唱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２級　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ピアノ演奏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と童謡歌唱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１級　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ピアノ演奏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と童謡の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弾き歌い</a:t>
            </a:r>
            <a:endParaRPr lang="ja-JP" altLang="en-US" sz="44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84213" y="1844675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691680" y="476672"/>
            <a:ext cx="648072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造形表現技術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（一斉試験）</a:t>
            </a:r>
            <a:endParaRPr lang="en-US" altLang="ja-JP" sz="4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</p:txBody>
      </p:sp>
      <p:pic>
        <p:nvPicPr>
          <p:cNvPr id="10244" name="Picture 5" descr="C:\Users\teraoku-atsuko-1\AppData\Local\Microsoft\Windows\Temporary Internet Files\Content.IE5\VSMPNLHL\MC9004418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013325"/>
            <a:ext cx="91757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タイトル 1"/>
          <p:cNvSpPr txBox="1">
            <a:spLocks/>
          </p:cNvSpPr>
          <p:nvPr/>
        </p:nvSpPr>
        <p:spPr>
          <a:xfrm>
            <a:off x="683568" y="1988840"/>
            <a:ext cx="8136904" cy="475252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４級　折り紙（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30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分）</a:t>
            </a:r>
            <a:endParaRPr lang="en-US" altLang="ja-JP" sz="28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３級　折り紙と描画（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40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分）</a:t>
            </a:r>
            <a:endParaRPr lang="en-US" altLang="ja-JP" sz="28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　</a:t>
            </a:r>
            <a:r>
              <a:rPr lang="ja-JP" altLang="en-US" sz="24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感じたこと、考えたことを平面に表現する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２級　貼り絵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（切り絵）</a:t>
            </a:r>
            <a:r>
              <a:rPr lang="ja-JP" altLang="en-US" sz="20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ちぎり絵不可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（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50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分）</a:t>
            </a:r>
            <a:endParaRPr lang="en-US" altLang="ja-JP" sz="28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　　</a:t>
            </a:r>
            <a:r>
              <a:rPr lang="ja-JP" altLang="en-US" sz="24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歌詞の言葉からイメージした場面を</a:t>
            </a:r>
            <a:endParaRPr lang="en-US" altLang="ja-JP" sz="24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　　  貼り絵で表現する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１級　壁面構成（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50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分）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　　</a:t>
            </a:r>
            <a:r>
              <a:rPr lang="ja-JP" altLang="en-US" sz="24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自然物・廃物を用いて創造性を発揮</a:t>
            </a:r>
            <a:endParaRPr lang="en-US" altLang="ja-JP" sz="24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　　  した壁面構成をする</a:t>
            </a:r>
            <a:endParaRPr lang="ja-JP" altLang="en-US" sz="44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84213" y="1844675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691680" y="476672"/>
            <a:ext cx="648072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言語表現技術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（個別試験）</a:t>
            </a:r>
            <a:endParaRPr lang="en-US" altLang="ja-JP" sz="4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</p:txBody>
      </p:sp>
      <p:pic>
        <p:nvPicPr>
          <p:cNvPr id="11268" name="Picture 5" descr="C:\Users\teraoku-atsuko-1\AppData\Local\Microsoft\Windows\Temporary Internet Files\Content.IE5\VSMPNLHL\MC9004418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013325"/>
            <a:ext cx="91757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タイトル 1"/>
          <p:cNvSpPr txBox="1">
            <a:spLocks/>
          </p:cNvSpPr>
          <p:nvPr/>
        </p:nvSpPr>
        <p:spPr>
          <a:xfrm>
            <a:off x="683568" y="2060848"/>
            <a:ext cx="8136904" cy="475252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４級　童話等短文の読み聞かせ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（２分）</a:t>
            </a:r>
            <a:endParaRPr lang="en-US" altLang="ja-JP" sz="28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３級　紙芝居の実演（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3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分）</a:t>
            </a:r>
            <a:endParaRPr lang="en-US" altLang="ja-JP" sz="28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２級　絵本の読み聞かせ（３分）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１級　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素話の創作と実演（３分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）</a:t>
            </a:r>
            <a:endParaRPr lang="ja-JP" altLang="en-US" sz="44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84213" y="1844675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71600" y="476672"/>
            <a:ext cx="7632848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家庭看護技術</a:t>
            </a:r>
            <a:endParaRPr lang="en-US" altLang="ja-JP" sz="48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（個別又はグループでの試験）</a:t>
            </a:r>
            <a:endParaRPr lang="en-US" altLang="ja-JP" sz="4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</p:txBody>
      </p:sp>
      <p:pic>
        <p:nvPicPr>
          <p:cNvPr id="12292" name="Picture 5" descr="C:\Users\teraoku-atsuko-1\AppData\Local\Microsoft\Windows\Temporary Internet Files\Content.IE5\VSMPNLHL\MC9004418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013325"/>
            <a:ext cx="91757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タイトル 1"/>
          <p:cNvSpPr txBox="1">
            <a:spLocks/>
          </p:cNvSpPr>
          <p:nvPr/>
        </p:nvSpPr>
        <p:spPr>
          <a:xfrm>
            <a:off x="683568" y="2060848"/>
            <a:ext cx="8136904" cy="3384376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４級　乳幼児の世話［だっこ・授乳・検温など］</a:t>
            </a:r>
            <a:endParaRPr lang="en-US" altLang="ja-JP" sz="28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　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（２分）</a:t>
            </a:r>
            <a:endParaRPr lang="en-US" altLang="ja-JP" sz="28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３級　生活の世話［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衣類の着脱］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（５分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）</a:t>
            </a:r>
            <a:endParaRPr lang="en-US" altLang="ja-JP" sz="28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２級　生活の世話［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清拭・おむつの交換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］　　　</a:t>
            </a:r>
            <a:endParaRPr lang="en-US" altLang="ja-JP" sz="2800" b="1" dirty="0" smtClean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　（５分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）</a:t>
            </a:r>
            <a: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１級　</a:t>
            </a:r>
            <a:r>
              <a:rPr lang="ja-JP" altLang="en-US" sz="2800" b="1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生活の世話［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けがの手当</a:t>
            </a:r>
            <a:r>
              <a:rPr lang="ja-JP" altLang="en-US" sz="2800" b="1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］</a:t>
            </a:r>
            <a:r>
              <a:rPr lang="ja-JP" altLang="en-US" sz="2800" b="1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（５分</a:t>
            </a:r>
            <a:r>
              <a:rPr lang="ja-JP" altLang="en-US" sz="28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）</a:t>
            </a:r>
            <a:endParaRPr lang="ja-JP" altLang="en-US" sz="44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カーニバル</Template>
  <TotalTime>834</TotalTime>
  <Words>141</Words>
  <Application>Microsoft Office PowerPoint</Application>
  <PresentationFormat>画面に合わせる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Bodoni MT</vt:lpstr>
      <vt:lpstr>ＭＳ Ｐゴシック</vt:lpstr>
      <vt:lpstr>Arial</vt:lpstr>
      <vt:lpstr>Calibri</vt:lpstr>
      <vt:lpstr>Corbel</vt:lpstr>
      <vt:lpstr>Verdana</vt:lpstr>
      <vt:lpstr>Wingdings 2</vt:lpstr>
      <vt:lpstr>Carnival</vt:lpstr>
      <vt:lpstr>PowerPoint プレゼンテーション</vt:lpstr>
      <vt:lpstr>・子ども理解 ・保育に関する知識と技術 ・学習意欲 ・コミュニケーション能力 ・チャレンジ力 ・創造力 ・豊かな心</vt:lpstr>
      <vt:lpstr>・昭和62年　厚生省令改正 　　　　　　→高等学校保育科で学んだ生徒の 　　　　　　　保母試験受験資格廃止 ・平成5年　全国高等学校家庭科保育技術検定 　　　　　　スタート ・平成7年　文部科学省後援 </vt:lpstr>
      <vt:lpstr>検定4・３級 　　　　　→すべての高校生に必要な、 　　　　　　　親となるための基礎的な内容  検定２・１級 　　　　　→将来の進路に役立つ高度な 　　　　　　　専門的な知識・技術の習得 　　　　　　　を目指す内容 </vt:lpstr>
      <vt:lpstr>◆音楽・リズム表現技術 ◆造形表現技術 ◆言語表現技術 ◆家庭看護技術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４　級</dc:title>
  <dc:creator>TPGEC</dc:creator>
  <cp:lastModifiedBy>tpgecadmin</cp:lastModifiedBy>
  <cp:revision>86</cp:revision>
  <dcterms:created xsi:type="dcterms:W3CDTF">2012-02-22T02:02:12Z</dcterms:created>
  <dcterms:modified xsi:type="dcterms:W3CDTF">2018-08-24T01:06:22Z</dcterms:modified>
</cp:coreProperties>
</file>