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21" r:id="rId4"/>
    <p:sldId id="275" r:id="rId5"/>
    <p:sldId id="276" r:id="rId6"/>
    <p:sldId id="277" r:id="rId7"/>
    <p:sldId id="278" r:id="rId8"/>
    <p:sldId id="279" r:id="rId9"/>
    <p:sldId id="322" r:id="rId10"/>
    <p:sldId id="317" r:id="rId11"/>
    <p:sldId id="308" r:id="rId12"/>
    <p:sldId id="309" r:id="rId13"/>
  </p:sldIdLst>
  <p:sldSz cx="9144000" cy="6858000" type="screen4x3"/>
  <p:notesSz cx="9906000" cy="67849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33CCFF"/>
    <a:srgbClr val="00CCFF"/>
    <a:srgbClr val="0066FF"/>
    <a:srgbClr val="FF0066"/>
    <a:srgbClr val="CC0066"/>
    <a:srgbClr val="00CC66"/>
    <a:srgbClr val="FF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49" d="100"/>
          <a:sy n="49" d="100"/>
        </p:scale>
        <p:origin x="13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10478" y="0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pPr>
              <a:defRPr/>
            </a:pPr>
            <a:fld id="{B6F0EF1D-5D50-4A0D-A7D5-9597AEB933E4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6444366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10478" y="6444366"/>
            <a:ext cx="4293928" cy="339009"/>
          </a:xfrm>
          <a:prstGeom prst="rect">
            <a:avLst/>
          </a:prstGeom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75E841-9CD1-4580-B5BC-A1EC885C8FB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10478" y="0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27D9F04-ABC2-4887-B99C-F696EC96E5F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55963" y="508000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9804" y="3222184"/>
            <a:ext cx="7926393" cy="3054278"/>
          </a:xfrm>
          <a:prstGeom prst="rect">
            <a:avLst/>
          </a:prstGeom>
        </p:spPr>
        <p:txBody>
          <a:bodyPr vert="horz" lIns="91925" tIns="45962" rIns="91925" bIns="4596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44366"/>
            <a:ext cx="4293928" cy="339009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10478" y="6444366"/>
            <a:ext cx="4293928" cy="339009"/>
          </a:xfrm>
          <a:prstGeom prst="rect">
            <a:avLst/>
          </a:prstGeom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0BA290-60FB-4D30-990E-1592B1557E2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443B0-B769-406E-B2E3-5E1CC8EB48E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057E0-9440-4457-90E5-752FF87C98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846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9D1E-D1A7-4CDA-98FB-FE9F41C348B1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B50CE-C8CF-493B-8BB7-D29CE6F077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0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0F92-DB01-4E32-B6A2-744CE4537AEB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9F491-AB3E-4D6F-AE44-646D42802D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9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E8C0-E8E9-4526-B288-DBC48F722699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F8B23-3515-4C14-9A93-2FE78AB647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86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orbel"/>
              <a:ea typeface="+mn-ea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8F64-EA71-456E-AE4D-DF6E02C410F9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CA73A7E-A95B-487A-82FC-61E5A885CF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92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A858-D6F2-4FAE-9436-A84C9A4038D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98887-DE78-4649-91F7-88F653BA38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53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2BEF3-0617-4969-B396-F0931C4F37BA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11B2C-4FD1-4196-B709-7F063C94FF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9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FF53-7CAB-440A-B4F9-20428578F48B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1EABB-BFD0-4E26-8C36-1C61D097AC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78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99C5-1CDB-45E4-A269-A31793648732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FDF02-7385-406B-898E-F9799AE8B9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81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AFC75-6DFE-4ECA-8E83-E929D771896F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AA110-43A6-4EF8-AE74-9E13B4D3CD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391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1019-B6F6-459A-AAAA-6D428033270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153C3-7BDA-4B7F-9412-1749CCCA97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76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orbel"/>
              <a:ea typeface="+mn-ea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D684C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51EB36C-4C2C-4EF9-918A-73A015707764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D684C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684C1"/>
                </a:solidFill>
                <a:latin typeface="Verdana" panose="020B0604030504040204" pitchFamily="34" charset="0"/>
              </a:defRPr>
            </a:lvl1pPr>
          </a:lstStyle>
          <a:p>
            <a:fld id="{C1A73038-437A-46F1-95A5-9039157BB7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5" r:id="rId9"/>
    <p:sldLayoutId id="2147483772" r:id="rId10"/>
    <p:sldLayoutId id="2147483773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kumimoji="1" lang="en-US" sz="5300" b="1" kern="1200" dirty="0">
          <a:solidFill>
            <a:srgbClr val="BF1F9F"/>
          </a:solidFill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"/>
        <a:defRPr kumimoji="1"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kumimoji="1"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2" panose="05020102010507070707" pitchFamily="18" charset="2"/>
        <a:buChar char=""/>
        <a:defRPr kumimoji="1"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Font typeface="Wingdings 2" panose="05020102010507070707" pitchFamily="18" charset="2"/>
        <a:buChar char=""/>
        <a:defRPr kumimoji="1"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Font typeface="Wingdings 2" panose="05020102010507070707" pitchFamily="18" charset="2"/>
        <a:buChar char=""/>
        <a:defRPr kumimoji="1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kumimoji="1"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kumimoji="1"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kumimoji="1"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kumimoji="1"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 kumimoji="1"/>
      </a:lvl1pPr>
      <a:lvl2pPr marL="457200" eaLnBrk="1" hangingPunct="1">
        <a:defRPr kumimoji="1"/>
      </a:lvl2pPr>
      <a:lvl3pPr marL="914400" eaLnBrk="1" hangingPunct="1">
        <a:defRPr kumimoji="1"/>
      </a:lvl3pPr>
      <a:lvl4pPr marL="1371600" eaLnBrk="1" hangingPunct="1">
        <a:defRPr kumimoji="1"/>
      </a:lvl4pPr>
      <a:lvl5pPr marL="1828800" eaLnBrk="1" hangingPunct="1">
        <a:defRPr kumimoji="1"/>
      </a:lvl5pPr>
      <a:lvl6pPr marL="2286000" eaLnBrk="1" hangingPunct="1">
        <a:defRPr kumimoji="1"/>
      </a:lvl6pPr>
      <a:lvl7pPr marL="2743200" eaLnBrk="1" hangingPunct="1">
        <a:defRPr kumimoji="1"/>
      </a:lvl7pPr>
      <a:lvl8pPr marL="3200400" eaLnBrk="1" hangingPunct="1">
        <a:defRPr kumimoji="1"/>
      </a:lvl8pPr>
      <a:lvl9pPr marL="3657600" eaLnBrk="1" hangingPunct="1">
        <a:defRPr kumimoji="1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9348" y="3573016"/>
            <a:ext cx="7560840" cy="1656184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/>
              <a:t>・日本の伝統文化を伝える</a:t>
            </a:r>
            <a:r>
              <a:rPr altLang="ja-JP" sz="4000" dirty="0"/>
              <a:t/>
            </a:r>
            <a:br>
              <a:rPr altLang="ja-JP" sz="4000" dirty="0"/>
            </a:br>
            <a:r>
              <a:rPr lang="ja-JP" altLang="en-US" sz="4000" dirty="0"/>
              <a:t>・生活の中</a:t>
            </a:r>
            <a:r>
              <a:rPr lang="ja-JP" altLang="en-US" sz="4000" dirty="0" smtClean="0"/>
              <a:t>から自然を</a:t>
            </a:r>
            <a:r>
              <a:rPr lang="ja-JP" altLang="en-US" sz="4000" dirty="0"/>
              <a:t>感じとる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560" y="1844824"/>
            <a:ext cx="7844408" cy="144016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造形表現技術</a:t>
            </a:r>
            <a:r>
              <a:rPr lang="en-US" altLang="ja-JP" sz="62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62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24936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>
                <a:solidFill>
                  <a:srgbClr val="006699"/>
                </a:solidFill>
              </a:rPr>
              <a:t>「実施上の注意」に示された課題</a:t>
            </a:r>
            <a:endParaRPr lang="ja-JP" altLang="en-US" sz="2800">
              <a:solidFill>
                <a:srgbClr val="CC0066"/>
              </a:solidFill>
            </a:endParaRPr>
          </a:p>
        </p:txBody>
      </p:sp>
      <p:sp>
        <p:nvSpPr>
          <p:cNvPr id="69635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773238"/>
            <a:ext cx="8893175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78162" y="4293096"/>
            <a:ext cx="3273758" cy="1368425"/>
          </a:xfrm>
          <a:prstGeom prst="wedgeRoundRectCallout">
            <a:avLst>
              <a:gd name="adj1" fmla="val 65901"/>
              <a:gd name="adj2" fmla="val -12774"/>
              <a:gd name="adj3" fmla="val 16667"/>
            </a:avLst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各パーツの大きさ</a:t>
            </a:r>
            <a:r>
              <a:rPr lang="ja-JP" altLang="en-US" sz="2800" dirty="0" smtClean="0">
                <a:solidFill>
                  <a:schemeClr val="tx1"/>
                </a:solidFill>
              </a:rPr>
              <a:t>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配色</a:t>
            </a:r>
            <a:r>
              <a:rPr lang="ja-JP" altLang="en-US" sz="2800" dirty="0">
                <a:solidFill>
                  <a:schemeClr val="tx1"/>
                </a:solidFill>
              </a:rPr>
              <a:t>、位置</a:t>
            </a:r>
            <a:r>
              <a:rPr lang="ja-JP" altLang="en-US" sz="2800" dirty="0" smtClean="0">
                <a:solidFill>
                  <a:schemeClr val="tx1"/>
                </a:solidFill>
              </a:rPr>
              <a:t>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バランスを考える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上リボン 8"/>
          <p:cNvSpPr/>
          <p:nvPr/>
        </p:nvSpPr>
        <p:spPr>
          <a:xfrm>
            <a:off x="611188" y="692150"/>
            <a:ext cx="2016125" cy="792163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987824" y="764704"/>
            <a:ext cx="5328592" cy="72008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壁面構成の練習</a:t>
            </a:r>
            <a:r>
              <a:rPr lang="ja-JP" altLang="en-US" sz="4400" dirty="0">
                <a:solidFill>
                  <a:schemeClr val="accent1">
                    <a:lumMod val="75000"/>
                  </a:schemeClr>
                </a:solidFill>
              </a:rPr>
              <a:t>②</a:t>
            </a:r>
            <a:endParaRPr lang="ja-JP" altLang="en-US" sz="4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467544" y="2420888"/>
            <a:ext cx="4464496" cy="72008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「端午の節句」「海水浴」</a:t>
            </a:r>
            <a:endParaRPr lang="en-US" altLang="ja-JP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「運動会」「雪遊び」など</a:t>
            </a:r>
            <a:endParaRPr lang="ja-JP" alt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11" name="コンテンツ プレースホルダ 3" descr="３級１４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63220" y="2741557"/>
            <a:ext cx="4032448" cy="291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71800" y="908720"/>
            <a:ext cx="4104456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altLang="ja-JP" sz="4800"/>
              <a:t/>
            </a:r>
            <a:br>
              <a:rPr altLang="ja-JP" sz="4800"/>
            </a:br>
            <a:endParaRPr lang="ja-JP" altLang="en-US" sz="3600"/>
          </a:p>
        </p:txBody>
      </p:sp>
      <p:sp>
        <p:nvSpPr>
          <p:cNvPr id="70659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67944" y="627063"/>
            <a:ext cx="4464496" cy="1815882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技術力（</a:t>
            </a:r>
            <a:r>
              <a:rPr lang="en-US" altLang="ja-JP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20</a:t>
            </a:r>
            <a:r>
              <a:rPr lang="ja-JP" altLang="en-US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点）</a:t>
            </a:r>
            <a:endParaRPr lang="en-US" altLang="ja-JP" sz="28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表現力</a:t>
            </a:r>
            <a:r>
              <a:rPr lang="ja-JP" altLang="en-US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（</a:t>
            </a:r>
            <a:r>
              <a:rPr lang="en-US" altLang="ja-JP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15</a:t>
            </a:r>
            <a:r>
              <a:rPr lang="ja-JP" altLang="en-US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点</a:t>
            </a:r>
            <a:r>
              <a:rPr lang="ja-JP" altLang="en-US" sz="28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）</a:t>
            </a:r>
            <a:endParaRPr lang="en-US" altLang="ja-JP" sz="28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想像力・創造力（</a:t>
            </a:r>
            <a:r>
              <a:rPr lang="en-US" altLang="ja-JP" sz="28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30</a:t>
            </a:r>
            <a:r>
              <a:rPr lang="ja-JP" altLang="en-US" sz="28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点）</a:t>
            </a:r>
            <a:endParaRPr lang="en-US" altLang="ja-JP" sz="28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全体・時間</a:t>
            </a:r>
            <a:r>
              <a:rPr lang="ja-JP" altLang="en-US" sz="28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（</a:t>
            </a:r>
            <a:r>
              <a:rPr lang="en-US" altLang="ja-JP" sz="28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15</a:t>
            </a:r>
            <a:r>
              <a:rPr lang="ja-JP" altLang="en-US" sz="28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点）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　</a:t>
            </a:r>
            <a:endParaRPr lang="en-US" altLang="ja-JP" sz="14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5536" y="2467187"/>
            <a:ext cx="8604448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</a:t>
            </a:r>
            <a:r>
              <a:rPr lang="ja-JP" altLang="en-US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いろいろな表現方法が生かされている</a:t>
            </a:r>
            <a:r>
              <a:rPr lang="ja-JP" altLang="en-US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（０･３･５･８・</a:t>
            </a:r>
            <a:r>
              <a:rPr lang="en-US" altLang="ja-JP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2</a:t>
            </a:r>
            <a:r>
              <a:rPr lang="ja-JP" altLang="en-US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接着方法が適切である</a:t>
            </a:r>
            <a:r>
              <a:rPr lang="ja-JP" altLang="en-US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（０･３･５･８・</a:t>
            </a:r>
            <a:r>
              <a:rPr lang="en-US" altLang="ja-JP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</a:t>
            </a:r>
            <a:r>
              <a:rPr lang="ja-JP" altLang="en-US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</a:t>
            </a:r>
            <a:r>
              <a:rPr lang="ja-JP" altLang="en-US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自然が無理なく表現されている（０･３･５･８・</a:t>
            </a:r>
            <a:r>
              <a:rPr lang="en-US" altLang="ja-JP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2</a:t>
            </a:r>
            <a:r>
              <a:rPr lang="ja-JP" altLang="en-US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</a:t>
            </a:r>
            <a:r>
              <a:rPr lang="ja-JP" altLang="en-US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全体色使いがよい</a:t>
            </a:r>
            <a:r>
              <a:rPr lang="ja-JP" altLang="en-US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（０･１・３･５）</a:t>
            </a:r>
            <a:endParaRPr lang="en-US" altLang="ja-JP" sz="2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豊かにイメージしている（ </a:t>
            </a: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0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･３･５･８･</a:t>
            </a: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2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創意工夫がみられ明るく楽しい感じがする</a:t>
            </a:r>
            <a:endParaRPr lang="en-US" altLang="ja-JP" sz="24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　　　　　　　　　　　　  （ </a:t>
            </a: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0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･３･５･８･</a:t>
            </a:r>
            <a:r>
              <a:rPr lang="en-US" altLang="ja-JP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3   </a:t>
            </a:r>
            <a:r>
              <a:rPr lang="ja-JP" altLang="en-US" sz="2400" b="1" dirty="0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個性的</a:t>
            </a:r>
            <a:r>
              <a:rPr lang="ja-JP" altLang="en-US" sz="2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な表現が上手に生かされている</a:t>
            </a:r>
            <a:r>
              <a:rPr lang="ja-JP" altLang="en-US" sz="2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 </a:t>
            </a:r>
            <a:r>
              <a:rPr lang="en-US" altLang="ja-JP" sz="2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0</a:t>
            </a:r>
            <a:r>
              <a:rPr lang="ja-JP" altLang="en-US" sz="2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･３･５･８･</a:t>
            </a:r>
            <a:r>
              <a:rPr lang="en-US" altLang="ja-JP" sz="2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10</a:t>
            </a:r>
            <a:r>
              <a:rPr lang="ja-JP" altLang="en-US" sz="2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点）</a:t>
            </a:r>
            <a:endParaRPr lang="en-US" altLang="ja-JP" sz="24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1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</a:t>
            </a:r>
            <a:r>
              <a:rPr lang="ja-JP" altLang="en-US" sz="24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全体の構成がよい（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０･１･３･５点）</a:t>
            </a:r>
            <a:endParaRPr lang="en-US" altLang="ja-JP" sz="2400" b="1" dirty="0" smtClean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2</a:t>
            </a:r>
            <a:r>
              <a:rPr lang="en-US" altLang="ja-JP" sz="24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    </a:t>
            </a:r>
            <a:r>
              <a:rPr lang="ja-JP" altLang="en-US" sz="2400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全体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にていねいできれいである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（０･１･３･５点）</a:t>
            </a:r>
            <a:endParaRPr lang="en-US" altLang="ja-JP" sz="24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2</a:t>
            </a:r>
            <a:r>
              <a:rPr lang="ja-JP" altLang="en-US" sz="24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　時間内に完成されている（０～５点）</a:t>
            </a:r>
            <a:endParaRPr lang="en-US" altLang="ja-JP" sz="24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</a:t>
            </a:r>
            <a:endParaRPr lang="en-US" altLang="ja-JP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539750" y="476250"/>
            <a:ext cx="2663825" cy="576263"/>
          </a:xfrm>
          <a:prstGeom prst="flowChartAlternateProcess">
            <a:avLst/>
          </a:prstGeom>
          <a:solidFill>
            <a:srgbClr val="00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/>
              <a:t>1</a:t>
            </a:r>
            <a:r>
              <a:rPr lang="ja-JP" altLang="en-US" sz="3200" dirty="0"/>
              <a:t>級の</a:t>
            </a:r>
            <a:r>
              <a:rPr lang="ja-JP" altLang="en-US" sz="3200" dirty="0" smtClean="0"/>
              <a:t>採点</a:t>
            </a:r>
            <a:endParaRPr lang="en-US" altLang="ja-JP" sz="3200" dirty="0"/>
          </a:p>
        </p:txBody>
      </p:sp>
      <p:pic>
        <p:nvPicPr>
          <p:cNvPr id="13" name="コンテンツ プレースホルダ 3" descr="３級１５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8238" y="1213786"/>
            <a:ext cx="1586847" cy="120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71800" y="908720"/>
            <a:ext cx="4104456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altLang="ja-JP" sz="4800"/>
              <a:t/>
            </a:r>
            <a:br>
              <a:rPr altLang="ja-JP" sz="4800"/>
            </a:br>
            <a:endParaRPr lang="ja-JP" altLang="en-US" sz="3600"/>
          </a:p>
        </p:txBody>
      </p:sp>
      <p:sp>
        <p:nvSpPr>
          <p:cNvPr id="7168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419872" y="764704"/>
            <a:ext cx="5328592" cy="576064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7544" y="4293096"/>
            <a:ext cx="8208912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筆記</a:t>
            </a:r>
            <a:r>
              <a:rPr lang="en-US" altLang="ja-JP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ja-JP" alt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点以上</a:t>
            </a:r>
            <a:endParaRPr lang="en-US" altLang="ja-JP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defRPr/>
            </a:pPr>
            <a:r>
              <a:rPr lang="ja-JP" alt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実技</a:t>
            </a:r>
            <a:r>
              <a:rPr lang="en-US" altLang="ja-JP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60</a:t>
            </a:r>
            <a:r>
              <a:rPr lang="ja-JP" alt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点</a:t>
            </a:r>
            <a:r>
              <a:rPr lang="ja-JP" alt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以上で合格</a:t>
            </a:r>
            <a:endParaRPr lang="ja-JP" alt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688" name="正方形/長方形 17"/>
          <p:cNvSpPr>
            <a:spLocks noChangeArrowheads="1"/>
          </p:cNvSpPr>
          <p:nvPr/>
        </p:nvSpPr>
        <p:spPr bwMode="auto">
          <a:xfrm>
            <a:off x="827088" y="1557338"/>
            <a:ext cx="2381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筆記</a:t>
            </a:r>
            <a:r>
              <a:rPr lang="en-US" altLang="ja-JP" sz="2800"/>
              <a:t>20</a:t>
            </a:r>
            <a:r>
              <a:rPr lang="ja-JP" altLang="en-US" sz="2800"/>
              <a:t>点満点</a:t>
            </a:r>
            <a:endParaRPr lang="en-US" altLang="ja-JP" sz="2800"/>
          </a:p>
          <a:p>
            <a:pPr eaLnBrk="1" hangingPunct="1"/>
            <a:r>
              <a:rPr lang="ja-JP" altLang="en-US" sz="2800"/>
              <a:t>実技</a:t>
            </a:r>
            <a:r>
              <a:rPr lang="en-US" altLang="ja-JP" sz="2800"/>
              <a:t>80</a:t>
            </a:r>
            <a:r>
              <a:rPr lang="ja-JP" altLang="en-US" sz="2800"/>
              <a:t>点満点</a:t>
            </a:r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539750" y="476250"/>
            <a:ext cx="2663825" cy="576263"/>
          </a:xfrm>
          <a:prstGeom prst="flowChartAlternateProcess">
            <a:avLst/>
          </a:prstGeom>
          <a:solidFill>
            <a:srgbClr val="0066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/>
              <a:t>1</a:t>
            </a:r>
            <a:r>
              <a:rPr lang="ja-JP" altLang="en-US" sz="3200" dirty="0"/>
              <a:t>級の</a:t>
            </a:r>
            <a:r>
              <a:rPr lang="ja-JP" altLang="en-US" sz="3200" dirty="0" smtClean="0"/>
              <a:t>採点</a:t>
            </a:r>
            <a:endParaRPr lang="en-US" altLang="ja-JP" sz="3200" dirty="0"/>
          </a:p>
        </p:txBody>
      </p:sp>
      <p:pic>
        <p:nvPicPr>
          <p:cNvPr id="13" name="コンテンツ プレースホルダ 5" descr="学会誌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2629" y="858111"/>
            <a:ext cx="4793774" cy="330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136904" cy="4752528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/>
              <a:t>４級　折り紙を折る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３級　感じたこと、考えたことを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　　　平面に表現する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２級　歌詞の言葉からイメージした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　　　場面を貼り絵で表現する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１級　４級～２級までのまとめとして、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　　　自然物・廃物を用いて創造性を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　　　発揮した壁面構成をする</a:t>
            </a:r>
            <a:endParaRPr lang="ja-JP" altLang="en-US" sz="5400"/>
          </a:p>
        </p:txBody>
      </p:sp>
      <p:sp>
        <p:nvSpPr>
          <p:cNvPr id="512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7" name="上リボン 6"/>
          <p:cNvSpPr/>
          <p:nvPr/>
        </p:nvSpPr>
        <p:spPr>
          <a:xfrm>
            <a:off x="611188" y="620713"/>
            <a:ext cx="2305050" cy="792162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内 容</a:t>
            </a:r>
            <a:endParaRPr lang="en-US" altLang="ja-JP" sz="32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Users\teraoku-atsuko-1\AppData\Local\Microsoft\Windows\Temporary Internet Files\Content.IE5\VSMPNLHL\MC90038362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4508500"/>
            <a:ext cx="25193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7128792" cy="20162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19900" smtClean="0">
                <a:solidFill>
                  <a:srgbClr val="0066FF"/>
                </a:solidFill>
              </a:rPr>
              <a:t>１級</a:t>
            </a:r>
            <a:endParaRPr lang="ja-JP" altLang="en-US" sz="1990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76960" y="980927"/>
            <a:ext cx="4104456" cy="720080"/>
          </a:xfrm>
          <a:ln>
            <a:noFill/>
          </a:ln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>
                <a:solidFill>
                  <a:srgbClr val="006699"/>
                </a:solidFill>
              </a:rPr>
              <a:t>ねらい</a:t>
            </a:r>
            <a:r>
              <a:rPr altLang="ja-JP" sz="4800">
                <a:solidFill>
                  <a:srgbClr val="006699"/>
                </a:solidFill>
              </a:rPr>
              <a:t/>
            </a:r>
            <a:br>
              <a:rPr altLang="ja-JP" sz="4800">
                <a:solidFill>
                  <a:srgbClr val="006699"/>
                </a:solidFill>
              </a:rPr>
            </a:br>
            <a:endParaRPr lang="ja-JP" altLang="en-US" sz="3600">
              <a:solidFill>
                <a:srgbClr val="006699"/>
              </a:solidFill>
            </a:endParaRPr>
          </a:p>
        </p:txBody>
      </p:sp>
      <p:sp>
        <p:nvSpPr>
          <p:cNvPr id="63491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7" name="上リボン 6"/>
          <p:cNvSpPr/>
          <p:nvPr/>
        </p:nvSpPr>
        <p:spPr>
          <a:xfrm>
            <a:off x="539750" y="836613"/>
            <a:ext cx="2016125" cy="792162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83568" y="2204864"/>
            <a:ext cx="7776864" cy="316835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幼児の心身の安定、自信、期待感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意欲等を育むための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保育の環境として壁面に、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生活の様々な素材を使って表現する知識・技術を総合的に身に付ける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27784" y="908720"/>
            <a:ext cx="6336704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>
                <a:solidFill>
                  <a:srgbClr val="006699"/>
                </a:solidFill>
              </a:rPr>
              <a:t>内容</a:t>
            </a:r>
            <a:r>
              <a:rPr lang="ja-JP" altLang="en-US" sz="2400">
                <a:solidFill>
                  <a:srgbClr val="006699"/>
                </a:solidFill>
              </a:rPr>
              <a:t>　</a:t>
            </a:r>
            <a:r>
              <a:rPr lang="ja-JP" altLang="en-US" sz="2800">
                <a:solidFill>
                  <a:srgbClr val="006699"/>
                </a:solidFill>
              </a:rPr>
              <a:t>実技</a:t>
            </a:r>
            <a:r>
              <a:rPr altLang="ja-JP" sz="4800">
                <a:solidFill>
                  <a:srgbClr val="006699"/>
                </a:solidFill>
              </a:rPr>
              <a:t>50</a:t>
            </a:r>
            <a:r>
              <a:rPr lang="ja-JP" altLang="en-US" sz="4800">
                <a:solidFill>
                  <a:srgbClr val="006699"/>
                </a:solidFill>
              </a:rPr>
              <a:t>分</a:t>
            </a:r>
            <a:r>
              <a:rPr lang="ja-JP" altLang="en-US" sz="1600">
                <a:solidFill>
                  <a:srgbClr val="006699"/>
                </a:solidFill>
              </a:rPr>
              <a:t>　</a:t>
            </a:r>
            <a:r>
              <a:rPr lang="ja-JP" altLang="en-US" sz="2800">
                <a:solidFill>
                  <a:srgbClr val="006699"/>
                </a:solidFill>
              </a:rPr>
              <a:t>筆記</a:t>
            </a:r>
            <a:r>
              <a:rPr altLang="ja-JP" sz="4800">
                <a:solidFill>
                  <a:srgbClr val="006699"/>
                </a:solidFill>
              </a:rPr>
              <a:t>10</a:t>
            </a:r>
            <a:r>
              <a:rPr lang="ja-JP" altLang="en-US" sz="4800">
                <a:solidFill>
                  <a:srgbClr val="006699"/>
                </a:solidFill>
              </a:rPr>
              <a:t>分</a:t>
            </a:r>
          </a:p>
        </p:txBody>
      </p:sp>
      <p:sp>
        <p:nvSpPr>
          <p:cNvPr id="64515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11560" y="2132856"/>
            <a:ext cx="7772400" cy="38884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【</a:t>
            </a:r>
            <a:r>
              <a:rPr lang="ja-JP" altLang="en-US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実技</a:t>
            </a:r>
            <a:r>
              <a:rPr lang="en-US" altLang="ja-JP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行事の内容、季節感、人とのかかわり方などを、身近にある素材を活用し、</a:t>
            </a:r>
            <a:endParaRPr lang="en-US" altLang="ja-JP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いろいろな方法を用い、四つ切り画用紙に</a:t>
            </a:r>
            <a:endParaRPr lang="en-US" altLang="ja-JP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平面・立体で個性的に壁面構成をする</a:t>
            </a:r>
            <a:endParaRPr lang="en-US" altLang="ja-JP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【</a:t>
            </a:r>
            <a:r>
              <a:rPr lang="ja-JP" altLang="en-US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筆記</a:t>
            </a:r>
            <a:r>
              <a:rPr lang="en-US" altLang="ja-JP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造形表現の指導法、教材、教具、技法など</a:t>
            </a:r>
            <a:endParaRPr lang="en-US" altLang="ja-JP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について</a:t>
            </a:r>
            <a:endParaRPr lang="en-US" altLang="ja-JP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84213" y="1916113"/>
            <a:ext cx="6516687" cy="262096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39750" y="1989138"/>
            <a:ext cx="7704138" cy="387985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84213" y="1844675"/>
            <a:ext cx="6516687" cy="362743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3" name="上リボン 12"/>
          <p:cNvSpPr/>
          <p:nvPr/>
        </p:nvSpPr>
        <p:spPr>
          <a:xfrm>
            <a:off x="539750" y="836613"/>
            <a:ext cx="2016125" cy="792162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71800" y="908720"/>
            <a:ext cx="4104456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>
                <a:solidFill>
                  <a:srgbClr val="006699"/>
                </a:solidFill>
              </a:rPr>
              <a:t>準備するもの</a:t>
            </a:r>
            <a:r>
              <a:rPr altLang="ja-JP" sz="480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altLang="ja-JP" sz="4800">
                <a:solidFill>
                  <a:schemeClr val="accent6">
                    <a:lumMod val="50000"/>
                  </a:schemeClr>
                </a:solidFill>
              </a:rPr>
            </a:br>
            <a:endParaRPr lang="ja-JP" altLang="en-US" sz="36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539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99592" y="1988840"/>
            <a:ext cx="6517232" cy="4176464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・材料（各自必要なもの）</a:t>
            </a:r>
            <a:r>
              <a:rPr lang="en-US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・画用紙（四つ切り）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・接着剤</a:t>
            </a:r>
            <a:r>
              <a:rPr lang="en-US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・はさみ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・筆記用具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・問題用紙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上リボン 8"/>
          <p:cNvSpPr/>
          <p:nvPr/>
        </p:nvSpPr>
        <p:spPr>
          <a:xfrm>
            <a:off x="539750" y="836613"/>
            <a:ext cx="2016125" cy="792162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87824" y="908720"/>
            <a:ext cx="4104456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>
                <a:solidFill>
                  <a:srgbClr val="006699"/>
                </a:solidFill>
              </a:rPr>
              <a:t>評　価</a:t>
            </a:r>
            <a:r>
              <a:rPr altLang="ja-JP" sz="4800">
                <a:solidFill>
                  <a:srgbClr val="006699"/>
                </a:solidFill>
              </a:rPr>
              <a:t/>
            </a:r>
            <a:br>
              <a:rPr altLang="ja-JP" sz="4800">
                <a:solidFill>
                  <a:srgbClr val="006699"/>
                </a:solidFill>
              </a:rPr>
            </a:br>
            <a:endParaRPr lang="ja-JP" altLang="en-US" sz="3600">
              <a:solidFill>
                <a:srgbClr val="006699"/>
              </a:solidFill>
            </a:endParaRPr>
          </a:p>
        </p:txBody>
      </p:sp>
      <p:sp>
        <p:nvSpPr>
          <p:cNvPr id="6656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39552" y="2060848"/>
            <a:ext cx="8352928" cy="4176464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(1)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技術力　</a:t>
            </a: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20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　</a:t>
            </a:r>
            <a:r>
              <a:rPr lang="ja-JP" alt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多様な表現方法、適切な接着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(2)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表現力　</a:t>
            </a:r>
            <a:r>
              <a:rPr lang="en-US" altLang="ja-JP" sz="36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15</a:t>
            </a:r>
            <a:r>
              <a:rPr lang="ja-JP" altLang="en-US" sz="36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</a:t>
            </a:r>
            <a:r>
              <a:rPr lang="ja-JP" alt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無理のない自然、夢のある表現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(3)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想像力　</a:t>
            </a: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10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　</a:t>
            </a:r>
            <a:r>
              <a:rPr lang="ja-JP" alt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豊かなイメージ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(4)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創造力　</a:t>
            </a: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20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　</a:t>
            </a:r>
            <a:endParaRPr lang="en-US" altLang="ja-JP" sz="36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</a:t>
            </a:r>
            <a:r>
              <a:rPr lang="ja-JP" alt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創意工夫、明るく楽しい感じ、個性的な表現</a:t>
            </a:r>
            <a:endParaRPr lang="en-US" altLang="ja-JP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(5)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全体　　</a:t>
            </a:r>
            <a:r>
              <a:rPr lang="en-US" altLang="ja-JP" sz="36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10</a:t>
            </a:r>
            <a:r>
              <a:rPr lang="ja-JP" altLang="en-US" sz="3600" b="1" dirty="0" smtClean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</a:t>
            </a:r>
            <a:endParaRPr lang="en-US" altLang="ja-JP" sz="36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(6)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時間　　 ５点</a:t>
            </a:r>
            <a:endParaRPr lang="en-US" altLang="ja-JP" sz="36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</a:t>
            </a:r>
            <a:r>
              <a:rPr lang="en-US" altLang="ja-JP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※</a:t>
            </a:r>
            <a:r>
              <a:rPr lang="ja-JP" altLang="en-US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時間超過は</a:t>
            </a:r>
            <a:r>
              <a:rPr lang="en-US" altLang="ja-JP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1</a:t>
            </a:r>
            <a:r>
              <a:rPr lang="ja-JP" altLang="en-US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分につき</a:t>
            </a:r>
            <a:r>
              <a:rPr lang="en-US" altLang="ja-JP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1</a:t>
            </a:r>
            <a:r>
              <a:rPr lang="ja-JP" altLang="en-US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点の減点とし、</a:t>
            </a:r>
            <a:r>
              <a:rPr lang="en-US" altLang="ja-JP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5</a:t>
            </a:r>
            <a:r>
              <a:rPr lang="ja-JP" altLang="en-US" sz="20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分までとする</a:t>
            </a:r>
            <a:endParaRPr lang="en-US" altLang="ja-JP" sz="3600" b="1" dirty="0">
              <a:ln w="1905"/>
              <a:solidFill>
                <a:srgbClr val="0066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7" name="上リボン 6"/>
          <p:cNvSpPr/>
          <p:nvPr/>
        </p:nvSpPr>
        <p:spPr>
          <a:xfrm>
            <a:off x="539750" y="836613"/>
            <a:ext cx="2016125" cy="792162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43808" y="764704"/>
            <a:ext cx="2232248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>
                <a:solidFill>
                  <a:srgbClr val="006699"/>
                </a:solidFill>
              </a:rPr>
              <a:t>留意点</a:t>
            </a:r>
            <a:r>
              <a:rPr altLang="ja-JP" sz="4800">
                <a:solidFill>
                  <a:srgbClr val="008000"/>
                </a:solidFill>
              </a:rPr>
              <a:t/>
            </a:r>
            <a:br>
              <a:rPr altLang="ja-JP" sz="4800">
                <a:solidFill>
                  <a:srgbClr val="008000"/>
                </a:solidFill>
              </a:rPr>
            </a:b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67587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3528" y="1700808"/>
            <a:ext cx="8568952" cy="501317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(1)</a:t>
            </a:r>
            <a:r>
              <a:rPr lang="ja-JP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「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実施上の注意」を参照し、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練習課題を事前に練習する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(2)</a:t>
            </a:r>
            <a:r>
              <a:rPr lang="ja-JP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テーマ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は一週間前に提示されるので構想を練ったり、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     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lt"/>
                <a:cs typeface="+mj-lt"/>
              </a:rPr>
              <a:t>材料を考えて準備する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(3)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身近にある材料を各自が用意する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（空き箱、紙、廃材、自然物　等）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(4)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接着剤は素材にあった方法で、はがれないよう工夫する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(5)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四つ切り画用紙の色は各自が選択する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(6)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人や</a:t>
            </a: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動物を入れることにより、動きのある、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     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また親近感のある画面を構成する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(7)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季節感に注意し、明るく健康的な表現にする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(8)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材料に手を加えていないかチェックする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(9) </a:t>
            </a:r>
            <a:r>
              <a:rPr lang="ja-JP" alt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個票の記入、添付は検定時間に含めない</a:t>
            </a:r>
            <a:endParaRPr lang="en-US" altLang="ja-JP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上リボン 7"/>
          <p:cNvSpPr/>
          <p:nvPr/>
        </p:nvSpPr>
        <p:spPr>
          <a:xfrm>
            <a:off x="611188" y="692150"/>
            <a:ext cx="2016125" cy="792163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87824" y="764704"/>
            <a:ext cx="5328592" cy="72008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>
                <a:solidFill>
                  <a:srgbClr val="006699"/>
                </a:solidFill>
              </a:rPr>
              <a:t>壁面構成の練習</a:t>
            </a:r>
            <a:r>
              <a:rPr lang="ja-JP" altLang="en-US" sz="4400">
                <a:solidFill>
                  <a:schemeClr val="accent1">
                    <a:lumMod val="75000"/>
                  </a:schemeClr>
                </a:solidFill>
              </a:rPr>
              <a:t>①</a:t>
            </a:r>
          </a:p>
        </p:txBody>
      </p:sp>
      <p:sp>
        <p:nvSpPr>
          <p:cNvPr id="68611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260350"/>
            <a:ext cx="7772400" cy="3667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全国高等学校家庭科　保育技術検定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【</a:t>
            </a:r>
            <a:r>
              <a:rPr lang="ja-JP" altLang="en-US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造形表現技術</a:t>
            </a:r>
            <a:r>
              <a:rPr altLang="ja-JP" sz="1600" smtClean="0">
                <a:solidFill>
                  <a:srgbClr val="872E75"/>
                </a:solidFill>
                <a:ea typeface="ＭＳ Ｐゴシック" panose="020B0600070205080204" pitchFamily="50" charset="-128"/>
              </a:rPr>
              <a:t>】</a:t>
            </a:r>
            <a:endParaRPr lang="ja-JP" altLang="en-US" sz="1600" smtClean="0">
              <a:solidFill>
                <a:srgbClr val="872E75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42988" y="1773238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67544" y="2636912"/>
            <a:ext cx="4968552" cy="158417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・描画で表現</a:t>
            </a:r>
            <a:r>
              <a:rPr lang="ja-JP" altLang="en-US" sz="32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する</a:t>
            </a:r>
            <a:endParaRPr lang="en-US" altLang="ja-JP" sz="2000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・貼り絵で表現</a:t>
            </a:r>
            <a:r>
              <a:rPr lang="ja-JP" altLang="en-US" sz="32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する</a:t>
            </a:r>
            <a:r>
              <a:rPr lang="en-US" altLang="ja-JP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/>
            </a:r>
            <a:br>
              <a:rPr lang="en-US" altLang="ja-JP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</a:br>
            <a:r>
              <a:rPr lang="en-US" altLang="ja-JP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/>
            </a:r>
            <a:br>
              <a:rPr lang="en-US" altLang="ja-JP" sz="32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</a:br>
            <a:endParaRPr lang="ja-JP" altLang="en-US" sz="3600" b="1" dirty="0">
              <a:ln w="1905"/>
              <a:solidFill>
                <a:srgbClr val="CC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11188" y="4614131"/>
            <a:ext cx="3816350" cy="1368425"/>
          </a:xfrm>
          <a:prstGeom prst="wedgeRoundRectCallout">
            <a:avLst>
              <a:gd name="adj1" fmla="val 65901"/>
              <a:gd name="adj2" fmla="val -12774"/>
              <a:gd name="adj3" fmla="val 16667"/>
            </a:avLst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各パーツの大きさ、配色、位置、バランスを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考える</a:t>
            </a:r>
          </a:p>
        </p:txBody>
      </p:sp>
      <p:sp>
        <p:nvSpPr>
          <p:cNvPr id="9" name="上リボン 8"/>
          <p:cNvSpPr/>
          <p:nvPr/>
        </p:nvSpPr>
        <p:spPr>
          <a:xfrm>
            <a:off x="611188" y="692150"/>
            <a:ext cx="2016125" cy="792163"/>
          </a:xfrm>
          <a:prstGeom prst="ribbon2">
            <a:avLst>
              <a:gd name="adj1" fmla="val 16667"/>
              <a:gd name="adj2" fmla="val 66245"/>
            </a:avLst>
          </a:prstGeom>
          <a:solidFill>
            <a:srgbClr val="0066FF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/>
              <a:t>１　級</a:t>
            </a:r>
            <a:endParaRPr lang="en-US" altLang="ja-JP" sz="32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11560" y="1988840"/>
            <a:ext cx="4320480" cy="72008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&lt;</a:t>
            </a:r>
            <a:r>
              <a:rPr lang="ja-JP" altLang="en-US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カレンダーなど</a:t>
            </a:r>
            <a:r>
              <a:rPr lang="en-US" altLang="ja-JP" sz="3600" b="1" dirty="0">
                <a:ln w="1905"/>
                <a:solidFill>
                  <a:srgbClr val="006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&gt;</a:t>
            </a:r>
            <a:r>
              <a:rPr lang="en-US" altLang="ja-JP" sz="36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36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endParaRPr lang="ja-JP" altLang="en-US" sz="3600" b="1" dirty="0">
              <a:ln w="1905"/>
              <a:solidFill>
                <a:srgbClr val="CC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10" name="コンテンツ プレースホルダ 3" descr="３級１３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385" y="1916832"/>
            <a:ext cx="3390658" cy="445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カーニバル</Template>
  <TotalTime>1457</TotalTime>
  <Words>345</Words>
  <Application>Microsoft Office PowerPoint</Application>
  <PresentationFormat>画面に合わせる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Bodoni MT</vt:lpstr>
      <vt:lpstr>HGP創英角ｺﾞｼｯｸUB</vt:lpstr>
      <vt:lpstr>ＭＳ Ｐゴシック</vt:lpstr>
      <vt:lpstr>Arial</vt:lpstr>
      <vt:lpstr>Calibri</vt:lpstr>
      <vt:lpstr>Corbel</vt:lpstr>
      <vt:lpstr>Verdana</vt:lpstr>
      <vt:lpstr>Wingdings 2</vt:lpstr>
      <vt:lpstr>Carnival</vt:lpstr>
      <vt:lpstr>・日本の伝統文化を伝える ・生活の中から自然を感じとる</vt:lpstr>
      <vt:lpstr>４級　折り紙を折る ３級　感じたこと、考えたことを 　　　平面に表現する ２級　歌詞の言葉からイメージした 　　　場面を貼り絵で表現する １級　４級～２級までのまとめとして、 　　　自然物・廃物を用いて創造性を 　　　発揮した壁面構成をする</vt:lpstr>
      <vt:lpstr>１級</vt:lpstr>
      <vt:lpstr>ねらい </vt:lpstr>
      <vt:lpstr>内容　実技50分　筆記10分</vt:lpstr>
      <vt:lpstr>準備するもの </vt:lpstr>
      <vt:lpstr>評　価 </vt:lpstr>
      <vt:lpstr>留意点 </vt:lpstr>
      <vt:lpstr>壁面構成の練習①</vt:lpstr>
      <vt:lpstr>「実施上の注意」に示された課題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　級</dc:title>
  <dc:creator>TPGEC</dc:creator>
  <cp:lastModifiedBy>tpgecadmin</cp:lastModifiedBy>
  <cp:revision>147</cp:revision>
  <cp:lastPrinted>2018-07-30T09:37:56Z</cp:lastPrinted>
  <dcterms:created xsi:type="dcterms:W3CDTF">2012-02-22T02:02:12Z</dcterms:created>
  <dcterms:modified xsi:type="dcterms:W3CDTF">2018-08-24T02:59:20Z</dcterms:modified>
</cp:coreProperties>
</file>