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321" r:id="rId4"/>
    <p:sldId id="275" r:id="rId5"/>
    <p:sldId id="276" r:id="rId6"/>
    <p:sldId id="277" r:id="rId7"/>
    <p:sldId id="278" r:id="rId8"/>
    <p:sldId id="279" r:id="rId9"/>
    <p:sldId id="322" r:id="rId10"/>
    <p:sldId id="317" r:id="rId11"/>
    <p:sldId id="308" r:id="rId12"/>
    <p:sldId id="309" r:id="rId13"/>
  </p:sldIdLst>
  <p:sldSz cx="9144000" cy="6858000" type="screen4x3"/>
  <p:notesSz cx="9906000" cy="6784975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33CCFF"/>
    <a:srgbClr val="00CCFF"/>
    <a:srgbClr val="0066FF"/>
    <a:srgbClr val="FF0066"/>
    <a:srgbClr val="CC0066"/>
    <a:srgbClr val="00CC66"/>
    <a:srgbClr val="FF33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4660"/>
  </p:normalViewPr>
  <p:slideViewPr>
    <p:cSldViewPr>
      <p:cViewPr varScale="1">
        <p:scale>
          <a:sx n="49" d="100"/>
          <a:sy n="49" d="100"/>
        </p:scale>
        <p:origin x="134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93928" cy="339009"/>
          </a:xfrm>
          <a:prstGeom prst="rect">
            <a:avLst/>
          </a:prstGeom>
        </p:spPr>
        <p:txBody>
          <a:bodyPr vert="horz" lIns="91925" tIns="45962" rIns="91925" bIns="45962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610478" y="0"/>
            <a:ext cx="4293928" cy="339009"/>
          </a:xfrm>
          <a:prstGeom prst="rect">
            <a:avLst/>
          </a:prstGeom>
        </p:spPr>
        <p:txBody>
          <a:bodyPr vert="horz" lIns="91925" tIns="45962" rIns="91925" bIns="45962" rtlCol="0"/>
          <a:lstStyle>
            <a:lvl1pPr algn="r">
              <a:defRPr sz="1200"/>
            </a:lvl1pPr>
          </a:lstStyle>
          <a:p>
            <a:pPr>
              <a:defRPr/>
            </a:pPr>
            <a:fld id="{B6F0EF1D-5D50-4A0D-A7D5-9597AEB933E4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6444366"/>
            <a:ext cx="4293928" cy="339009"/>
          </a:xfrm>
          <a:prstGeom prst="rect">
            <a:avLst/>
          </a:prstGeom>
        </p:spPr>
        <p:txBody>
          <a:bodyPr vert="horz" lIns="91925" tIns="45962" rIns="91925" bIns="459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610478" y="6444366"/>
            <a:ext cx="4293928" cy="339009"/>
          </a:xfrm>
          <a:prstGeom prst="rect">
            <a:avLst/>
          </a:prstGeom>
        </p:spPr>
        <p:txBody>
          <a:bodyPr vert="horz" wrap="square" lIns="91925" tIns="45962" rIns="91925" bIns="459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75E841-9CD1-4580-B5BC-A1EC885C8FB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93928" cy="339009"/>
          </a:xfrm>
          <a:prstGeom prst="rect">
            <a:avLst/>
          </a:prstGeom>
        </p:spPr>
        <p:txBody>
          <a:bodyPr vert="horz" lIns="91925" tIns="45962" rIns="91925" bIns="459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10478" y="0"/>
            <a:ext cx="4293928" cy="339009"/>
          </a:xfrm>
          <a:prstGeom prst="rect">
            <a:avLst/>
          </a:prstGeom>
        </p:spPr>
        <p:txBody>
          <a:bodyPr vert="horz" lIns="91925" tIns="45962" rIns="91925" bIns="459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27D9F04-ABC2-4887-B99C-F696EC96E5F6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55963" y="508000"/>
            <a:ext cx="3394075" cy="254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25" tIns="45962" rIns="91925" bIns="45962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89804" y="3222184"/>
            <a:ext cx="7926393" cy="3054278"/>
          </a:xfrm>
          <a:prstGeom prst="rect">
            <a:avLst/>
          </a:prstGeom>
        </p:spPr>
        <p:txBody>
          <a:bodyPr vert="horz" lIns="91925" tIns="45962" rIns="91925" bIns="45962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6444366"/>
            <a:ext cx="4293928" cy="339009"/>
          </a:xfrm>
          <a:prstGeom prst="rect">
            <a:avLst/>
          </a:prstGeom>
        </p:spPr>
        <p:txBody>
          <a:bodyPr vert="horz" lIns="91925" tIns="45962" rIns="91925" bIns="459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10478" y="6444366"/>
            <a:ext cx="4293928" cy="339009"/>
          </a:xfrm>
          <a:prstGeom prst="rect">
            <a:avLst/>
          </a:prstGeom>
        </p:spPr>
        <p:txBody>
          <a:bodyPr vert="horz" wrap="square" lIns="91925" tIns="45962" rIns="91925" bIns="459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80BA290-60FB-4D30-990E-1592B1557E2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smtClean="0"/>
              <a:t>マスタ サブタイトルの書式設定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443B0-B769-406E-B2E3-5E1CC8EB48E6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057E0-9440-4457-90E5-752FF87C987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846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49D1E-D1A7-4CDA-98FB-FE9F41C348B1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B50CE-C8CF-493B-8BB7-D29CE6F0773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806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0F92-DB01-4E32-B6A2-744CE4537AEB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9F491-AB3E-4D6F-AE44-646D42802D5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698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4E8C0-E8E9-4526-B288-DBC48F722699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F8B23-3515-4C14-9A93-2FE78AB647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186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kern="0">
              <a:solidFill>
                <a:sysClr val="window" lastClr="FFFFFF"/>
              </a:solidFill>
              <a:latin typeface="Corbel"/>
              <a:ea typeface="+mn-ea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/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98F64-EA71-456E-AE4D-DF6E02C410F9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94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7CA73A7E-A95B-487A-82FC-61E5A885CF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992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CA858-D6F2-4FAE-9436-A84C9A4038D6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98887-DE78-4649-91F7-88F653BA388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5344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2BEF3-0617-4969-B396-F0931C4F37BA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8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11B2C-4FD1-4196-B709-7F063C94FF6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889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EFF53-7CAB-440A-B4F9-20428578F48B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4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1EABB-BFD0-4E26-8C36-1C61D097ACA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9782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299C5-1CDB-45E4-A269-A31793648732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3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FDF02-7385-406B-898E-F9799AE8B9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814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/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AFC75-6DFE-4ECA-8E83-E929D771896F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AA110-43A6-4EF8-AE74-9E13B4D3CDB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391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7"/>
          <p:cNvSpPr/>
          <p:nvPr/>
        </p:nvSpPr>
        <p:spPr>
          <a:xfrm>
            <a:off x="4740275" y="795338"/>
            <a:ext cx="3960813" cy="529431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A1019-B6F6-459A-AAAA-6D4280332706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153C3-7BDA-4B7F-9412-1749CCCA977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76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kern="0">
              <a:solidFill>
                <a:sysClr val="window" lastClr="FFFFFF"/>
              </a:solidFill>
              <a:latin typeface="Corbel"/>
              <a:ea typeface="+mn-ea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1030" name="Rectangle 11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506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D684C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951EB36C-4C2C-4EF9-918A-73A015707764}" type="datetimeFigureOut">
              <a:rPr lang="ja-JP" altLang="en-US"/>
              <a:pPr>
                <a:defRPr/>
              </a:pPr>
              <a:t>2018/8/24</a:t>
            </a:fld>
            <a:endParaRPr lang="ja-JP" alt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5063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D684C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506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D684C1"/>
                </a:solidFill>
                <a:latin typeface="Verdana" panose="020B0604030504040204" pitchFamily="34" charset="0"/>
              </a:defRPr>
            </a:lvl1pPr>
          </a:lstStyle>
          <a:p>
            <a:fld id="{C1A73038-437A-46F1-95A5-9039157BB76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74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5" r:id="rId9"/>
    <p:sldLayoutId id="2147483772" r:id="rId10"/>
    <p:sldLayoutId id="2147483773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rtl="0" eaLnBrk="0" fontAlgn="base" hangingPunct="0">
        <a:spcBef>
          <a:spcPct val="0"/>
        </a:spcBef>
        <a:spcAft>
          <a:spcPct val="0"/>
        </a:spcAft>
        <a:defRPr kumimoji="1" lang="en-US" sz="5300" b="1" kern="1200" dirty="0">
          <a:solidFill>
            <a:srgbClr val="BF1F9F"/>
          </a:solidFill>
          <a:latin typeface="+mj-lt"/>
          <a:ea typeface="+mj-lt"/>
          <a:cs typeface="+mj-lt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5300" b="1">
          <a:solidFill>
            <a:srgbClr val="BF1F9F"/>
          </a:solidFill>
          <a:latin typeface="Bodoni MT"/>
          <a:ea typeface="Bodoni MT"/>
          <a:cs typeface="Bodoni MT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5300" b="1">
          <a:solidFill>
            <a:srgbClr val="BF1F9F"/>
          </a:solidFill>
          <a:latin typeface="Bodoni MT"/>
          <a:ea typeface="Bodoni MT"/>
          <a:cs typeface="Bodoni MT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5300" b="1">
          <a:solidFill>
            <a:srgbClr val="BF1F9F"/>
          </a:solidFill>
          <a:latin typeface="Bodoni MT"/>
          <a:ea typeface="Bodoni MT"/>
          <a:cs typeface="Bodoni MT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5300" b="1">
          <a:solidFill>
            <a:srgbClr val="BF1F9F"/>
          </a:solidFill>
          <a:latin typeface="Bodoni MT"/>
          <a:ea typeface="Bodoni MT"/>
          <a:cs typeface="Bodoni MT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5300" b="1">
          <a:solidFill>
            <a:srgbClr val="BF1F9F"/>
          </a:solidFill>
          <a:latin typeface="Bodoni MT"/>
          <a:ea typeface="Bodoni MT"/>
          <a:cs typeface="Bodoni MT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5300" b="1">
          <a:solidFill>
            <a:srgbClr val="BF1F9F"/>
          </a:solidFill>
          <a:latin typeface="Bodoni MT"/>
          <a:ea typeface="Bodoni MT"/>
          <a:cs typeface="Bodoni MT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5300" b="1">
          <a:solidFill>
            <a:srgbClr val="BF1F9F"/>
          </a:solidFill>
          <a:latin typeface="Bodoni MT"/>
          <a:ea typeface="Bodoni MT"/>
          <a:cs typeface="Bodoni MT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5300" b="1">
          <a:solidFill>
            <a:srgbClr val="BF1F9F"/>
          </a:solidFill>
          <a:latin typeface="Bodoni MT"/>
          <a:ea typeface="Bodoni MT"/>
          <a:cs typeface="Bodoni MT"/>
        </a:defRPr>
      </a:lvl9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"/>
        <a:defRPr kumimoji="1" sz="2800">
          <a:solidFill>
            <a:schemeClr val="tx1"/>
          </a:solidFill>
          <a:latin typeface="+mn-lt"/>
          <a:ea typeface="+mn-lt"/>
          <a:cs typeface="+mn-lt"/>
        </a:defRPr>
      </a:lvl1pPr>
      <a:lvl2pPr marL="758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"/>
        <a:defRPr kumimoji="1" sz="2200">
          <a:solidFill>
            <a:schemeClr val="tx1"/>
          </a:solidFill>
          <a:latin typeface="+mn-lt"/>
          <a:ea typeface="+mn-lt"/>
          <a:cs typeface="+mn-lt"/>
        </a:defRPr>
      </a:lvl2pPr>
      <a:lvl3pPr marL="1031875" indent="-228600" algn="l" rtl="0" eaLnBrk="0" fontAlgn="base" hangingPunct="0">
        <a:spcBef>
          <a:spcPct val="20000"/>
        </a:spcBef>
        <a:spcAft>
          <a:spcPct val="0"/>
        </a:spcAft>
        <a:buClr>
          <a:srgbClr val="DE6C36"/>
        </a:buClr>
        <a:buFont typeface="Wingdings 2" panose="05020102010507070707" pitchFamily="18" charset="2"/>
        <a:buChar char=""/>
        <a:defRPr kumimoji="1" sz="2000">
          <a:solidFill>
            <a:schemeClr val="tx1"/>
          </a:solidFill>
          <a:latin typeface="+mn-lt"/>
          <a:ea typeface="+mn-lt"/>
          <a:cs typeface="+mn-lt"/>
        </a:defRPr>
      </a:lvl3pPr>
      <a:lvl4pPr marL="12969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Font typeface="Wingdings 2" panose="05020102010507070707" pitchFamily="18" charset="2"/>
        <a:buChar char=""/>
        <a:defRPr kumimoji="1">
          <a:solidFill>
            <a:schemeClr val="tx1"/>
          </a:solidFill>
          <a:latin typeface="+mn-lt"/>
          <a:ea typeface="+mn-lt"/>
          <a:cs typeface="+mn-lt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F6DA4"/>
        </a:buClr>
        <a:buFont typeface="Wingdings 2" panose="05020102010507070707" pitchFamily="18" charset="2"/>
        <a:buChar char=""/>
        <a:defRPr kumimoji="1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kumimoji="1"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kumimoji="1"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kumimoji="1"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kumimoji="1"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>
        <a:defRPr kumimoji="1"/>
      </a:lvl1pPr>
      <a:lvl2pPr marL="457200" eaLnBrk="1" hangingPunct="1">
        <a:defRPr kumimoji="1"/>
      </a:lvl2pPr>
      <a:lvl3pPr marL="914400" eaLnBrk="1" hangingPunct="1">
        <a:defRPr kumimoji="1"/>
      </a:lvl3pPr>
      <a:lvl4pPr marL="1371600" eaLnBrk="1" hangingPunct="1">
        <a:defRPr kumimoji="1"/>
      </a:lvl4pPr>
      <a:lvl5pPr marL="1828800" eaLnBrk="1" hangingPunct="1">
        <a:defRPr kumimoji="1"/>
      </a:lvl5pPr>
      <a:lvl6pPr marL="2286000" eaLnBrk="1" hangingPunct="1">
        <a:defRPr kumimoji="1"/>
      </a:lvl6pPr>
      <a:lvl7pPr marL="2743200" eaLnBrk="1" hangingPunct="1">
        <a:defRPr kumimoji="1"/>
      </a:lvl7pPr>
      <a:lvl8pPr marL="3200400" eaLnBrk="1" hangingPunct="1">
        <a:defRPr kumimoji="1"/>
      </a:lvl8pPr>
      <a:lvl9pPr marL="3657600" eaLnBrk="1" hangingPunct="1">
        <a:defRPr kumimoji="1"/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9348" y="3573016"/>
            <a:ext cx="7560840" cy="1656184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/>
              <a:t>・日本の伝統文化を伝える</a:t>
            </a:r>
            <a:r>
              <a:rPr altLang="ja-JP" sz="4000" dirty="0"/>
              <a:t/>
            </a:r>
            <a:br>
              <a:rPr altLang="ja-JP" sz="4000" dirty="0"/>
            </a:br>
            <a:r>
              <a:rPr lang="ja-JP" altLang="en-US" sz="4000" dirty="0"/>
              <a:t>・生活の中</a:t>
            </a:r>
            <a:r>
              <a:rPr lang="ja-JP" altLang="en-US" sz="4000" dirty="0" smtClean="0"/>
              <a:t>から自然を</a:t>
            </a:r>
            <a:r>
              <a:rPr lang="ja-JP" altLang="en-US" sz="4000" dirty="0"/>
              <a:t>感じとる</a:t>
            </a:r>
          </a:p>
        </p:txBody>
      </p:sp>
      <p:sp>
        <p:nvSpPr>
          <p:cNvPr id="4099" name="サブタイトル 2"/>
          <p:cNvSpPr>
            <a:spLocks noGrp="1"/>
          </p:cNvSpPr>
          <p:nvPr>
            <p:ph type="subTitle" idx="1"/>
          </p:nvPr>
        </p:nvSpPr>
        <p:spPr>
          <a:xfrm>
            <a:off x="971550" y="260350"/>
            <a:ext cx="7772400" cy="366713"/>
          </a:xfrm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全国高等学校家庭科　保育技術検定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【</a:t>
            </a: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造形表現技術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】</a:t>
            </a:r>
            <a:endParaRPr lang="ja-JP" altLang="en-US" sz="1600" smtClean="0">
              <a:solidFill>
                <a:srgbClr val="872E75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11560" y="1844824"/>
            <a:ext cx="7844408" cy="144016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造形表現技術</a:t>
            </a:r>
            <a:r>
              <a:rPr lang="en-US" altLang="ja-JP" sz="62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/>
            </a:r>
            <a:br>
              <a:rPr lang="en-US" altLang="ja-JP" sz="6200" b="1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</a:b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8424936" cy="72008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>
                <a:solidFill>
                  <a:srgbClr val="006699"/>
                </a:solidFill>
              </a:rPr>
              <a:t>「実施上の注意」に示された課題</a:t>
            </a:r>
            <a:endParaRPr lang="ja-JP" altLang="en-US" sz="2800">
              <a:solidFill>
                <a:srgbClr val="CC0066"/>
              </a:solidFill>
            </a:endParaRPr>
          </a:p>
        </p:txBody>
      </p:sp>
      <p:sp>
        <p:nvSpPr>
          <p:cNvPr id="69635" name="サブタイトル 2"/>
          <p:cNvSpPr>
            <a:spLocks noGrp="1"/>
          </p:cNvSpPr>
          <p:nvPr>
            <p:ph type="subTitle" idx="1"/>
          </p:nvPr>
        </p:nvSpPr>
        <p:spPr>
          <a:xfrm>
            <a:off x="971550" y="260350"/>
            <a:ext cx="7772400" cy="366713"/>
          </a:xfrm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全国高等学校家庭科　保育技術検定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【</a:t>
            </a: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造形表現技術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】</a:t>
            </a:r>
            <a:endParaRPr lang="ja-JP" altLang="en-US" sz="1600" smtClean="0">
              <a:solidFill>
                <a:srgbClr val="872E75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1773238"/>
            <a:ext cx="8893175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578162" y="4293096"/>
            <a:ext cx="3273758" cy="1368425"/>
          </a:xfrm>
          <a:prstGeom prst="wedgeRoundRectCallout">
            <a:avLst>
              <a:gd name="adj1" fmla="val 65901"/>
              <a:gd name="adj2" fmla="val -12774"/>
              <a:gd name="adj3" fmla="val 16667"/>
            </a:avLst>
          </a:prstGeom>
          <a:solidFill>
            <a:schemeClr val="bg1"/>
          </a:soli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各パーツの大きさ</a:t>
            </a:r>
            <a:r>
              <a:rPr lang="ja-JP" altLang="en-US" sz="2800" dirty="0" smtClean="0">
                <a:solidFill>
                  <a:schemeClr val="tx1"/>
                </a:solidFill>
              </a:rPr>
              <a:t>、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schemeClr val="tx1"/>
                </a:solidFill>
              </a:rPr>
              <a:t>配色</a:t>
            </a:r>
            <a:r>
              <a:rPr lang="ja-JP" altLang="en-US" sz="2800" dirty="0">
                <a:solidFill>
                  <a:schemeClr val="tx1"/>
                </a:solidFill>
              </a:rPr>
              <a:t>、位置</a:t>
            </a:r>
            <a:r>
              <a:rPr lang="ja-JP" altLang="en-US" sz="2800" dirty="0" smtClean="0">
                <a:solidFill>
                  <a:schemeClr val="tx1"/>
                </a:solidFill>
              </a:rPr>
              <a:t>、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 smtClean="0">
                <a:solidFill>
                  <a:schemeClr val="tx1"/>
                </a:solidFill>
              </a:rPr>
              <a:t>バランスを考える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9" name="上リボン 8"/>
          <p:cNvSpPr/>
          <p:nvPr/>
        </p:nvSpPr>
        <p:spPr>
          <a:xfrm>
            <a:off x="611188" y="692150"/>
            <a:ext cx="2016125" cy="792163"/>
          </a:xfrm>
          <a:prstGeom prst="ribbon2">
            <a:avLst>
              <a:gd name="adj1" fmla="val 16667"/>
              <a:gd name="adj2" fmla="val 66245"/>
            </a:avLst>
          </a:prstGeom>
          <a:solidFill>
            <a:srgbClr val="0066FF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/>
              <a:t>１　級</a:t>
            </a:r>
            <a:endParaRPr lang="en-US" altLang="ja-JP" sz="3200" dirty="0"/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2987824" y="764704"/>
            <a:ext cx="5328592" cy="72008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壁面構成の練習</a:t>
            </a:r>
            <a:r>
              <a:rPr lang="ja-JP" altLang="en-US" sz="4400" dirty="0">
                <a:solidFill>
                  <a:schemeClr val="accent1">
                    <a:lumMod val="75000"/>
                  </a:schemeClr>
                </a:solidFill>
              </a:rPr>
              <a:t>②</a:t>
            </a:r>
            <a:endParaRPr lang="ja-JP" altLang="en-US" sz="4400" b="1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467544" y="2420888"/>
            <a:ext cx="4464496" cy="72008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「端午の節句」「海水浴」</a:t>
            </a:r>
            <a:endParaRPr lang="en-US" altLang="ja-JP" sz="28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「運動会」「雪遊び」など</a:t>
            </a:r>
            <a:endParaRPr lang="ja-JP" altLang="en-US" sz="2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pic>
        <p:nvPicPr>
          <p:cNvPr id="11" name="コンテンツ プレースホルダ 3" descr="３級１４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63220" y="2741557"/>
            <a:ext cx="4032448" cy="291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71800" y="908720"/>
            <a:ext cx="4104456" cy="72008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altLang="ja-JP" sz="4800"/>
              <a:t/>
            </a:r>
            <a:br>
              <a:rPr altLang="ja-JP" sz="4800"/>
            </a:br>
            <a:endParaRPr lang="ja-JP" altLang="en-US" sz="3600"/>
          </a:p>
        </p:txBody>
      </p:sp>
      <p:sp>
        <p:nvSpPr>
          <p:cNvPr id="70659" name="サブタイトル 2"/>
          <p:cNvSpPr>
            <a:spLocks noGrp="1"/>
          </p:cNvSpPr>
          <p:nvPr>
            <p:ph type="subTitle" idx="1"/>
          </p:nvPr>
        </p:nvSpPr>
        <p:spPr>
          <a:xfrm>
            <a:off x="971550" y="260350"/>
            <a:ext cx="7772400" cy="366713"/>
          </a:xfrm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全国高等学校家庭科　保育技術検定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【</a:t>
            </a: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造形表現技術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】</a:t>
            </a:r>
            <a:endParaRPr lang="ja-JP" altLang="en-US" sz="1600" smtClean="0">
              <a:solidFill>
                <a:srgbClr val="872E75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042988" y="1773238"/>
            <a:ext cx="7772400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067944" y="627063"/>
            <a:ext cx="4464496" cy="1815882"/>
          </a:xfrm>
          <a:prstGeom prst="rect">
            <a:avLst/>
          </a:prstGeom>
          <a:solidFill>
            <a:schemeClr val="bg1"/>
          </a:solidFill>
          <a:ln w="38100">
            <a:solidFill>
              <a:srgbClr val="CC0066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 技術力（</a:t>
            </a:r>
            <a:r>
              <a:rPr lang="en-US" altLang="ja-JP" sz="28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20</a:t>
            </a:r>
            <a:r>
              <a:rPr lang="ja-JP" altLang="en-US" sz="28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点）</a:t>
            </a:r>
            <a:endParaRPr lang="en-US" altLang="ja-JP" sz="2800" b="1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 表現力</a:t>
            </a:r>
            <a:r>
              <a:rPr lang="ja-JP" altLang="en-US" sz="28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（</a:t>
            </a:r>
            <a:r>
              <a:rPr lang="en-US" altLang="ja-JP" sz="28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15</a:t>
            </a:r>
            <a:r>
              <a:rPr lang="ja-JP" altLang="en-US" sz="28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点</a:t>
            </a:r>
            <a:r>
              <a:rPr lang="ja-JP" altLang="en-US" sz="28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）</a:t>
            </a:r>
            <a:endParaRPr lang="en-US" altLang="ja-JP" sz="2800" b="1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 想像力・創造力（</a:t>
            </a:r>
            <a:r>
              <a:rPr lang="en-US" altLang="ja-JP" sz="28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30</a:t>
            </a:r>
            <a:r>
              <a:rPr lang="ja-JP" altLang="en-US" sz="28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点）</a:t>
            </a:r>
            <a:endParaRPr lang="en-US" altLang="ja-JP" sz="2800" b="1" dirty="0">
              <a:ln w="1905"/>
              <a:solidFill>
                <a:srgbClr val="FF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 全体・時間</a:t>
            </a:r>
            <a:r>
              <a:rPr lang="ja-JP" altLang="en-US" sz="2800" b="1" dirty="0" smtClean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（</a:t>
            </a:r>
            <a:r>
              <a:rPr lang="en-US" altLang="ja-JP" sz="2800" b="1" dirty="0" smtClean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15</a:t>
            </a:r>
            <a:r>
              <a:rPr lang="ja-JP" altLang="en-US" sz="2800" b="1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点）</a:t>
            </a:r>
            <a:r>
              <a:rPr lang="ja-JP" altLang="en-US" sz="2400" b="1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　　</a:t>
            </a:r>
            <a:endParaRPr lang="en-US" altLang="ja-JP" sz="1400" b="1" dirty="0">
              <a:ln w="1905"/>
              <a:solidFill>
                <a:srgbClr val="00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95536" y="2467187"/>
            <a:ext cx="8604448" cy="458587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1</a:t>
            </a:r>
            <a:r>
              <a:rPr lang="ja-JP" altLang="en-US" sz="2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　いろいろな表現方法が生かされている</a:t>
            </a:r>
            <a:r>
              <a:rPr lang="ja-JP" altLang="en-US" sz="20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（０･３･５･８・</a:t>
            </a:r>
            <a:r>
              <a:rPr lang="en-US" altLang="ja-JP" sz="20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10</a:t>
            </a:r>
            <a:r>
              <a:rPr lang="ja-JP" altLang="en-US" sz="20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点）</a:t>
            </a:r>
            <a:endParaRPr lang="en-US" altLang="ja-JP" sz="2400" b="1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2</a:t>
            </a:r>
            <a:r>
              <a:rPr lang="ja-JP" altLang="en-US" sz="2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　接着方法が適切である</a:t>
            </a:r>
            <a:r>
              <a:rPr lang="ja-JP" altLang="en-US" sz="2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（０･３･５･８・</a:t>
            </a:r>
            <a:r>
              <a:rPr lang="en-US" altLang="ja-JP" sz="2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10</a:t>
            </a:r>
            <a:r>
              <a:rPr lang="ja-JP" altLang="en-US" sz="24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点）</a:t>
            </a:r>
            <a:endParaRPr lang="en-US" altLang="ja-JP" sz="2400" b="1" dirty="0">
              <a:ln w="1905"/>
              <a:solidFill>
                <a:schemeClr val="accent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1</a:t>
            </a:r>
            <a:r>
              <a:rPr lang="ja-JP" altLang="en-US" sz="24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　</a:t>
            </a:r>
            <a:r>
              <a:rPr lang="ja-JP" altLang="en-US" sz="24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自然が無理なく表現されている（０･３･５･８・</a:t>
            </a:r>
            <a:r>
              <a:rPr lang="en-US" altLang="ja-JP" sz="24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10</a:t>
            </a:r>
            <a:r>
              <a:rPr lang="ja-JP" altLang="en-US" sz="24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点）</a:t>
            </a:r>
            <a:endParaRPr lang="en-US" altLang="ja-JP" sz="2400" b="1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2</a:t>
            </a:r>
            <a:r>
              <a:rPr lang="ja-JP" altLang="en-US" sz="2400" b="1" dirty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　</a:t>
            </a:r>
            <a:r>
              <a:rPr lang="ja-JP" altLang="en-US" sz="2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全体色使いがよい</a:t>
            </a:r>
            <a:r>
              <a:rPr lang="ja-JP" altLang="en-US" sz="20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（０･１・３･５）</a:t>
            </a:r>
            <a:endParaRPr lang="en-US" altLang="ja-JP" sz="2400" b="1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1</a:t>
            </a:r>
            <a:r>
              <a:rPr lang="ja-JP" altLang="en-US" sz="24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　豊かにイメージしている（ </a:t>
            </a:r>
            <a:r>
              <a:rPr lang="en-US" altLang="ja-JP" sz="24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0</a:t>
            </a:r>
            <a:r>
              <a:rPr lang="ja-JP" altLang="en-US" sz="24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･３･５･８･</a:t>
            </a:r>
            <a:r>
              <a:rPr lang="en-US" altLang="ja-JP" sz="24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10</a:t>
            </a:r>
            <a:r>
              <a:rPr lang="ja-JP" altLang="en-US" sz="24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点）</a:t>
            </a:r>
            <a:endParaRPr lang="en-US" altLang="ja-JP" sz="2400" b="1" dirty="0">
              <a:ln w="1905"/>
              <a:solidFill>
                <a:srgbClr val="FF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2</a:t>
            </a:r>
            <a:r>
              <a:rPr lang="ja-JP" altLang="en-US" sz="24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　創意工夫がみられ明るく楽しい感じがする</a:t>
            </a:r>
            <a:endParaRPr lang="en-US" altLang="ja-JP" sz="2400" b="1" dirty="0">
              <a:ln w="1905"/>
              <a:solidFill>
                <a:srgbClr val="FF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　　　　　　　　　　　　  （ </a:t>
            </a:r>
            <a:r>
              <a:rPr lang="en-US" altLang="ja-JP" sz="24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0</a:t>
            </a:r>
            <a:r>
              <a:rPr lang="ja-JP" altLang="en-US" sz="24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･３･５･８･</a:t>
            </a:r>
            <a:r>
              <a:rPr lang="en-US" altLang="ja-JP" sz="24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10</a:t>
            </a:r>
            <a:r>
              <a:rPr lang="ja-JP" altLang="en-US" sz="24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点）</a:t>
            </a:r>
            <a:endParaRPr lang="en-US" altLang="ja-JP" sz="2400" b="1" dirty="0">
              <a:ln w="1905"/>
              <a:solidFill>
                <a:srgbClr val="FF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 smtClean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3   </a:t>
            </a:r>
            <a:r>
              <a:rPr lang="ja-JP" altLang="en-US" sz="2400" b="1" dirty="0" smtClean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個性的</a:t>
            </a:r>
            <a:r>
              <a:rPr lang="ja-JP" altLang="en-US" sz="24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な表現が上手に生かされている</a:t>
            </a:r>
            <a:r>
              <a:rPr lang="ja-JP" altLang="en-US" sz="20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（ </a:t>
            </a:r>
            <a:r>
              <a:rPr lang="en-US" altLang="ja-JP" sz="20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0</a:t>
            </a:r>
            <a:r>
              <a:rPr lang="ja-JP" altLang="en-US" sz="20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･３･５･８･</a:t>
            </a:r>
            <a:r>
              <a:rPr lang="en-US" altLang="ja-JP" sz="20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10</a:t>
            </a:r>
            <a:r>
              <a:rPr lang="ja-JP" altLang="en-US" sz="2000" b="1" dirty="0">
                <a:ln w="1905"/>
                <a:solidFill>
                  <a:srgbClr val="FF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点）</a:t>
            </a:r>
            <a:endParaRPr lang="en-US" altLang="ja-JP" sz="2400" b="1" dirty="0">
              <a:ln w="1905"/>
              <a:solidFill>
                <a:srgbClr val="FF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1</a:t>
            </a:r>
            <a:r>
              <a:rPr lang="ja-JP" altLang="en-US" sz="2400" b="1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　</a:t>
            </a:r>
            <a:r>
              <a:rPr lang="ja-JP" altLang="en-US" sz="2400" b="1" dirty="0" smtClean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全体の構成がよい（</a:t>
            </a:r>
            <a:r>
              <a:rPr lang="ja-JP" altLang="en-US" sz="2400" b="1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０･１･３･５点）</a:t>
            </a:r>
            <a:endParaRPr lang="en-US" altLang="ja-JP" sz="2400" b="1" dirty="0" smtClean="0">
              <a:ln w="1905"/>
              <a:solidFill>
                <a:srgbClr val="00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b="1" dirty="0" smtClean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2</a:t>
            </a:r>
            <a:r>
              <a:rPr lang="en-US" altLang="ja-JP" sz="2400" b="1" dirty="0" smtClean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    </a:t>
            </a:r>
            <a:r>
              <a:rPr lang="ja-JP" altLang="en-US" sz="2400" b="1" dirty="0" smtClean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全体</a:t>
            </a:r>
            <a:r>
              <a:rPr lang="ja-JP" altLang="en-US" sz="2400" b="1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にていねいできれいである</a:t>
            </a:r>
            <a:r>
              <a:rPr lang="ja-JP" altLang="en-US" sz="2400" b="1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（０･１･３･５点）</a:t>
            </a:r>
            <a:endParaRPr lang="en-US" altLang="ja-JP" sz="2400" b="1" dirty="0">
              <a:ln w="1905"/>
              <a:solidFill>
                <a:srgbClr val="00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2</a:t>
            </a:r>
            <a:r>
              <a:rPr lang="ja-JP" altLang="en-US" sz="2400" b="1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　時間内に完成されている（０～５点）</a:t>
            </a:r>
            <a:endParaRPr lang="en-US" altLang="ja-JP" sz="2400" b="1" dirty="0">
              <a:ln w="1905"/>
              <a:solidFill>
                <a:srgbClr val="00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 </a:t>
            </a:r>
            <a:endParaRPr lang="en-US" altLang="ja-JP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</p:txBody>
      </p:sp>
      <p:sp>
        <p:nvSpPr>
          <p:cNvPr id="12" name="フローチャート : 代替処理 11"/>
          <p:cNvSpPr/>
          <p:nvPr/>
        </p:nvSpPr>
        <p:spPr>
          <a:xfrm>
            <a:off x="539750" y="476250"/>
            <a:ext cx="2663825" cy="576263"/>
          </a:xfrm>
          <a:prstGeom prst="flowChartAlternateProcess">
            <a:avLst/>
          </a:prstGeom>
          <a:solidFill>
            <a:srgbClr val="0066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/>
              <a:t>1</a:t>
            </a:r>
            <a:r>
              <a:rPr lang="ja-JP" altLang="en-US" sz="3200" dirty="0"/>
              <a:t>級の</a:t>
            </a:r>
            <a:r>
              <a:rPr lang="ja-JP" altLang="en-US" sz="3200" dirty="0" smtClean="0"/>
              <a:t>採点</a:t>
            </a:r>
            <a:endParaRPr lang="en-US" altLang="ja-JP" sz="3200" dirty="0"/>
          </a:p>
        </p:txBody>
      </p:sp>
      <p:pic>
        <p:nvPicPr>
          <p:cNvPr id="13" name="コンテンツ プレースホルダ 3" descr="３級１５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8238" y="1213786"/>
            <a:ext cx="1586847" cy="1206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71800" y="908720"/>
            <a:ext cx="4104456" cy="72008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altLang="ja-JP" sz="4800"/>
              <a:t/>
            </a:r>
            <a:br>
              <a:rPr altLang="ja-JP" sz="4800"/>
            </a:br>
            <a:endParaRPr lang="ja-JP" altLang="en-US" sz="3600"/>
          </a:p>
        </p:txBody>
      </p:sp>
      <p:sp>
        <p:nvSpPr>
          <p:cNvPr id="71683" name="サブタイトル 2"/>
          <p:cNvSpPr>
            <a:spLocks noGrp="1"/>
          </p:cNvSpPr>
          <p:nvPr>
            <p:ph type="subTitle" idx="1"/>
          </p:nvPr>
        </p:nvSpPr>
        <p:spPr>
          <a:xfrm>
            <a:off x="971550" y="260350"/>
            <a:ext cx="7772400" cy="366713"/>
          </a:xfrm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全国高等学校家庭科　保育技術検定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【</a:t>
            </a: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造形表現技術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】</a:t>
            </a:r>
            <a:endParaRPr lang="ja-JP" altLang="en-US" sz="1600" smtClean="0">
              <a:solidFill>
                <a:srgbClr val="872E75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042988" y="1773238"/>
            <a:ext cx="7772400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3419872" y="764704"/>
            <a:ext cx="5328592" cy="576064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　</a:t>
            </a:r>
            <a:endParaRPr lang="en-US" altLang="ja-JP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67544" y="4293096"/>
            <a:ext cx="8208912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筆記</a:t>
            </a:r>
            <a:r>
              <a:rPr lang="en-US" altLang="ja-JP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ja-JP" altLang="en-US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点以上</a:t>
            </a:r>
            <a:endParaRPr lang="en-US" altLang="ja-JP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defRPr/>
            </a:pPr>
            <a:r>
              <a:rPr lang="ja-JP" altLang="en-US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実技</a:t>
            </a:r>
            <a:r>
              <a:rPr lang="en-US" altLang="ja-JP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60</a:t>
            </a:r>
            <a:r>
              <a:rPr lang="ja-JP" altLang="en-US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点</a:t>
            </a:r>
            <a:r>
              <a:rPr lang="ja-JP" altLang="en-US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以上で合格</a:t>
            </a:r>
            <a:endParaRPr lang="ja-JP" altLang="en-US" sz="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1688" name="正方形/長方形 17"/>
          <p:cNvSpPr>
            <a:spLocks noChangeArrowheads="1"/>
          </p:cNvSpPr>
          <p:nvPr/>
        </p:nvSpPr>
        <p:spPr bwMode="auto">
          <a:xfrm>
            <a:off x="827088" y="1557338"/>
            <a:ext cx="23812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/>
              <a:t>筆記</a:t>
            </a:r>
            <a:r>
              <a:rPr lang="en-US" altLang="ja-JP" sz="2800"/>
              <a:t>20</a:t>
            </a:r>
            <a:r>
              <a:rPr lang="ja-JP" altLang="en-US" sz="2800"/>
              <a:t>点満点</a:t>
            </a:r>
            <a:endParaRPr lang="en-US" altLang="ja-JP" sz="2800"/>
          </a:p>
          <a:p>
            <a:pPr eaLnBrk="1" hangingPunct="1"/>
            <a:r>
              <a:rPr lang="ja-JP" altLang="en-US" sz="2800"/>
              <a:t>実技</a:t>
            </a:r>
            <a:r>
              <a:rPr lang="en-US" altLang="ja-JP" sz="2800"/>
              <a:t>80</a:t>
            </a:r>
            <a:r>
              <a:rPr lang="ja-JP" altLang="en-US" sz="2800"/>
              <a:t>点満点</a:t>
            </a:r>
          </a:p>
        </p:txBody>
      </p:sp>
      <p:sp>
        <p:nvSpPr>
          <p:cNvPr id="10" name="フローチャート : 代替処理 9"/>
          <p:cNvSpPr/>
          <p:nvPr/>
        </p:nvSpPr>
        <p:spPr>
          <a:xfrm>
            <a:off x="539750" y="476250"/>
            <a:ext cx="2663825" cy="576263"/>
          </a:xfrm>
          <a:prstGeom prst="flowChartAlternateProcess">
            <a:avLst/>
          </a:prstGeom>
          <a:solidFill>
            <a:srgbClr val="0066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200" dirty="0"/>
              <a:t>1</a:t>
            </a:r>
            <a:r>
              <a:rPr lang="ja-JP" altLang="en-US" sz="3200" dirty="0"/>
              <a:t>級の</a:t>
            </a:r>
            <a:r>
              <a:rPr lang="ja-JP" altLang="en-US" sz="3200" dirty="0" smtClean="0"/>
              <a:t>採点</a:t>
            </a:r>
            <a:endParaRPr lang="en-US" altLang="ja-JP" sz="3200" dirty="0"/>
          </a:p>
        </p:txBody>
      </p:sp>
      <p:pic>
        <p:nvPicPr>
          <p:cNvPr id="13" name="コンテンツ プレースホルダ 5" descr="学会誌1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92629" y="858111"/>
            <a:ext cx="4793774" cy="330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8136904" cy="4752528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/>
              <a:t>４級　折り紙を折る</a:t>
            </a:r>
            <a:r>
              <a:rPr altLang="ja-JP" sz="3600"/>
              <a:t/>
            </a:r>
            <a:br>
              <a:rPr altLang="ja-JP" sz="3600"/>
            </a:br>
            <a:r>
              <a:rPr lang="ja-JP" altLang="en-US" sz="3600"/>
              <a:t>３級　感じたこと、考えたことを</a:t>
            </a:r>
            <a:r>
              <a:rPr altLang="ja-JP" sz="3600"/>
              <a:t/>
            </a:r>
            <a:br>
              <a:rPr altLang="ja-JP" sz="3600"/>
            </a:br>
            <a:r>
              <a:rPr lang="ja-JP" altLang="en-US" sz="3600"/>
              <a:t>　　　平面に表現する</a:t>
            </a:r>
            <a:r>
              <a:rPr altLang="ja-JP" sz="3600"/>
              <a:t/>
            </a:r>
            <a:br>
              <a:rPr altLang="ja-JP" sz="3600"/>
            </a:br>
            <a:r>
              <a:rPr lang="ja-JP" altLang="en-US" sz="3600"/>
              <a:t>２級　歌詞の言葉からイメージした</a:t>
            </a:r>
            <a:r>
              <a:rPr altLang="ja-JP" sz="3600"/>
              <a:t/>
            </a:r>
            <a:br>
              <a:rPr altLang="ja-JP" sz="3600"/>
            </a:br>
            <a:r>
              <a:rPr lang="ja-JP" altLang="en-US" sz="3600"/>
              <a:t>　　　場面を貼り絵で表現する</a:t>
            </a:r>
            <a:r>
              <a:rPr altLang="ja-JP" sz="3600"/>
              <a:t/>
            </a:r>
            <a:br>
              <a:rPr altLang="ja-JP" sz="3600"/>
            </a:br>
            <a:r>
              <a:rPr lang="ja-JP" altLang="en-US" sz="3600"/>
              <a:t>１級　４級～２級までのまとめとして、</a:t>
            </a:r>
            <a:r>
              <a:rPr altLang="ja-JP" sz="3600"/>
              <a:t/>
            </a:r>
            <a:br>
              <a:rPr altLang="ja-JP" sz="3600"/>
            </a:br>
            <a:r>
              <a:rPr lang="ja-JP" altLang="en-US" sz="3600"/>
              <a:t>　　　自然物・廃物を用いて創造性を</a:t>
            </a:r>
            <a:r>
              <a:rPr altLang="ja-JP" sz="3600"/>
              <a:t/>
            </a:r>
            <a:br>
              <a:rPr altLang="ja-JP" sz="3600"/>
            </a:br>
            <a:r>
              <a:rPr lang="ja-JP" altLang="en-US" sz="3600"/>
              <a:t>　　　発揮した壁面構成をする</a:t>
            </a:r>
            <a:endParaRPr lang="ja-JP" altLang="en-US" sz="5400"/>
          </a:p>
        </p:txBody>
      </p:sp>
      <p:sp>
        <p:nvSpPr>
          <p:cNvPr id="5123" name="サブタイトル 2"/>
          <p:cNvSpPr>
            <a:spLocks noGrp="1"/>
          </p:cNvSpPr>
          <p:nvPr>
            <p:ph type="subTitle" idx="1"/>
          </p:nvPr>
        </p:nvSpPr>
        <p:spPr>
          <a:xfrm>
            <a:off x="971550" y="260350"/>
            <a:ext cx="7772400" cy="366713"/>
          </a:xfrm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全国高等学校家庭科　保育技術検定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【</a:t>
            </a: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造形表現技術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】</a:t>
            </a:r>
            <a:endParaRPr lang="ja-JP" altLang="en-US" sz="1600" smtClean="0">
              <a:solidFill>
                <a:srgbClr val="872E75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84213" y="1844675"/>
            <a:ext cx="7772400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7" name="上リボン 6"/>
          <p:cNvSpPr/>
          <p:nvPr/>
        </p:nvSpPr>
        <p:spPr>
          <a:xfrm>
            <a:off x="611188" y="620713"/>
            <a:ext cx="2305050" cy="792162"/>
          </a:xfrm>
          <a:prstGeom prst="ribbon2">
            <a:avLst>
              <a:gd name="adj1" fmla="val 16667"/>
              <a:gd name="adj2" fmla="val 66245"/>
            </a:avLst>
          </a:prstGeom>
          <a:solidFill>
            <a:srgbClr val="FFFF66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内 容</a:t>
            </a:r>
            <a:endParaRPr lang="en-US" altLang="ja-JP" sz="3200" dirty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C:\Users\teraoku-atsuko-1\AppData\Local\Microsoft\Windows\Temporary Internet Files\Content.IE5\VSMPNLHL\MC90038362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0113" y="4508500"/>
            <a:ext cx="2519362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71600" y="2780928"/>
            <a:ext cx="7128792" cy="201622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ja-JP" altLang="en-US" sz="19900" smtClean="0">
                <a:solidFill>
                  <a:srgbClr val="0066FF"/>
                </a:solidFill>
              </a:rPr>
              <a:t>１級</a:t>
            </a:r>
            <a:endParaRPr lang="ja-JP" altLang="en-US" sz="19900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876960" y="980927"/>
            <a:ext cx="4104456" cy="720080"/>
          </a:xfrm>
          <a:ln>
            <a:noFill/>
          </a:ln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>
                <a:solidFill>
                  <a:srgbClr val="006699"/>
                </a:solidFill>
              </a:rPr>
              <a:t>ねらい</a:t>
            </a:r>
            <a:r>
              <a:rPr altLang="ja-JP" sz="4800">
                <a:solidFill>
                  <a:srgbClr val="006699"/>
                </a:solidFill>
              </a:rPr>
              <a:t/>
            </a:r>
            <a:br>
              <a:rPr altLang="ja-JP" sz="4800">
                <a:solidFill>
                  <a:srgbClr val="006699"/>
                </a:solidFill>
              </a:rPr>
            </a:br>
            <a:endParaRPr lang="ja-JP" altLang="en-US" sz="3600">
              <a:solidFill>
                <a:srgbClr val="006699"/>
              </a:solidFill>
            </a:endParaRPr>
          </a:p>
        </p:txBody>
      </p:sp>
      <p:sp>
        <p:nvSpPr>
          <p:cNvPr id="63491" name="サブタイトル 2"/>
          <p:cNvSpPr>
            <a:spLocks noGrp="1"/>
          </p:cNvSpPr>
          <p:nvPr>
            <p:ph type="subTitle" idx="1"/>
          </p:nvPr>
        </p:nvSpPr>
        <p:spPr>
          <a:xfrm>
            <a:off x="971550" y="260350"/>
            <a:ext cx="7772400" cy="366713"/>
          </a:xfrm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全国高等学校家庭科　保育技術検定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【</a:t>
            </a: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造形表現技術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】</a:t>
            </a:r>
            <a:endParaRPr lang="ja-JP" altLang="en-US" sz="1600" smtClean="0">
              <a:solidFill>
                <a:srgbClr val="872E75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042988" y="1773238"/>
            <a:ext cx="7772400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7" name="上リボン 6"/>
          <p:cNvSpPr/>
          <p:nvPr/>
        </p:nvSpPr>
        <p:spPr>
          <a:xfrm>
            <a:off x="539750" y="836613"/>
            <a:ext cx="2016125" cy="792162"/>
          </a:xfrm>
          <a:prstGeom prst="ribbon2">
            <a:avLst>
              <a:gd name="adj1" fmla="val 16667"/>
              <a:gd name="adj2" fmla="val 66245"/>
            </a:avLst>
          </a:prstGeom>
          <a:solidFill>
            <a:srgbClr val="0066FF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/>
              <a:t>１　級</a:t>
            </a:r>
            <a:endParaRPr lang="en-US" altLang="ja-JP" sz="3200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683568" y="2204864"/>
            <a:ext cx="7776864" cy="316835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幼児の心身の安定、自信、期待感</a:t>
            </a:r>
            <a:endParaRPr lang="en-US" altLang="ja-JP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意欲等を育むための</a:t>
            </a:r>
            <a:endParaRPr lang="en-US" altLang="ja-JP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保育の環境として壁面に、</a:t>
            </a:r>
            <a:endParaRPr lang="en-US" altLang="ja-JP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生活の様々な素材を使って表現する知識・技術を総合的に身に付ける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627784" y="908720"/>
            <a:ext cx="6336704" cy="72008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>
                <a:solidFill>
                  <a:srgbClr val="006699"/>
                </a:solidFill>
              </a:rPr>
              <a:t>内容</a:t>
            </a:r>
            <a:r>
              <a:rPr lang="ja-JP" altLang="en-US" sz="2400">
                <a:solidFill>
                  <a:srgbClr val="006699"/>
                </a:solidFill>
              </a:rPr>
              <a:t>　</a:t>
            </a:r>
            <a:r>
              <a:rPr lang="ja-JP" altLang="en-US" sz="2800">
                <a:solidFill>
                  <a:srgbClr val="006699"/>
                </a:solidFill>
              </a:rPr>
              <a:t>実技</a:t>
            </a:r>
            <a:r>
              <a:rPr altLang="ja-JP" sz="4800">
                <a:solidFill>
                  <a:srgbClr val="006699"/>
                </a:solidFill>
              </a:rPr>
              <a:t>50</a:t>
            </a:r>
            <a:r>
              <a:rPr lang="ja-JP" altLang="en-US" sz="4800">
                <a:solidFill>
                  <a:srgbClr val="006699"/>
                </a:solidFill>
              </a:rPr>
              <a:t>分</a:t>
            </a:r>
            <a:r>
              <a:rPr lang="ja-JP" altLang="en-US" sz="1600">
                <a:solidFill>
                  <a:srgbClr val="006699"/>
                </a:solidFill>
              </a:rPr>
              <a:t>　</a:t>
            </a:r>
            <a:r>
              <a:rPr lang="ja-JP" altLang="en-US" sz="2800">
                <a:solidFill>
                  <a:srgbClr val="006699"/>
                </a:solidFill>
              </a:rPr>
              <a:t>筆記</a:t>
            </a:r>
            <a:r>
              <a:rPr altLang="ja-JP" sz="4800">
                <a:solidFill>
                  <a:srgbClr val="006699"/>
                </a:solidFill>
              </a:rPr>
              <a:t>10</a:t>
            </a:r>
            <a:r>
              <a:rPr lang="ja-JP" altLang="en-US" sz="4800">
                <a:solidFill>
                  <a:srgbClr val="006699"/>
                </a:solidFill>
              </a:rPr>
              <a:t>分</a:t>
            </a:r>
          </a:p>
        </p:txBody>
      </p:sp>
      <p:sp>
        <p:nvSpPr>
          <p:cNvPr id="64515" name="サブタイトル 2"/>
          <p:cNvSpPr>
            <a:spLocks noGrp="1"/>
          </p:cNvSpPr>
          <p:nvPr>
            <p:ph type="subTitle" idx="1"/>
          </p:nvPr>
        </p:nvSpPr>
        <p:spPr>
          <a:xfrm>
            <a:off x="971550" y="260350"/>
            <a:ext cx="7772400" cy="366713"/>
          </a:xfrm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全国高等学校家庭科　保育技術検定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【</a:t>
            </a: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造形表現技術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】</a:t>
            </a:r>
            <a:endParaRPr lang="ja-JP" altLang="en-US" sz="1600" smtClean="0">
              <a:solidFill>
                <a:srgbClr val="872E75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11560" y="2132856"/>
            <a:ext cx="7772400" cy="388843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4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【</a:t>
            </a:r>
            <a:r>
              <a:rPr lang="ja-JP" altLang="en-US" sz="4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実技</a:t>
            </a:r>
            <a:r>
              <a:rPr lang="en-US" altLang="ja-JP" sz="4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】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行事の内容、季節感、人とのかかわり方などを、身近にある素材を活用し、</a:t>
            </a:r>
            <a:endParaRPr lang="en-US" altLang="ja-JP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いろいろな方法を用い、四つ切り画用紙に</a:t>
            </a:r>
            <a:endParaRPr lang="en-US" altLang="ja-JP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平面・立体で個性的に壁面構成をする</a:t>
            </a:r>
            <a:endParaRPr lang="en-US" altLang="ja-JP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4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【</a:t>
            </a:r>
            <a:r>
              <a:rPr lang="ja-JP" altLang="en-US" sz="4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筆記</a:t>
            </a:r>
            <a:r>
              <a:rPr lang="en-US" altLang="ja-JP" sz="4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】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造形表現の指導法、教材、教具、技法など</a:t>
            </a:r>
            <a:endParaRPr lang="en-US" altLang="ja-JP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について</a:t>
            </a:r>
            <a:endParaRPr lang="en-US" altLang="ja-JP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36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84213" y="1916113"/>
            <a:ext cx="6516687" cy="262096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36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539750" y="1989138"/>
            <a:ext cx="7704138" cy="387985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36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684213" y="1844675"/>
            <a:ext cx="6516687" cy="362743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36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13" name="上リボン 12"/>
          <p:cNvSpPr/>
          <p:nvPr/>
        </p:nvSpPr>
        <p:spPr>
          <a:xfrm>
            <a:off x="539750" y="836613"/>
            <a:ext cx="2016125" cy="792162"/>
          </a:xfrm>
          <a:prstGeom prst="ribbon2">
            <a:avLst>
              <a:gd name="adj1" fmla="val 16667"/>
              <a:gd name="adj2" fmla="val 66245"/>
            </a:avLst>
          </a:prstGeom>
          <a:solidFill>
            <a:srgbClr val="0066FF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/>
              <a:t>１　級</a:t>
            </a:r>
            <a:endParaRPr lang="en-US" altLang="ja-JP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71800" y="908720"/>
            <a:ext cx="4104456" cy="72008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>
                <a:solidFill>
                  <a:srgbClr val="006699"/>
                </a:solidFill>
              </a:rPr>
              <a:t>準備するもの</a:t>
            </a:r>
            <a:r>
              <a:rPr altLang="ja-JP" sz="480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altLang="ja-JP" sz="4800">
                <a:solidFill>
                  <a:schemeClr val="accent6">
                    <a:lumMod val="50000"/>
                  </a:schemeClr>
                </a:solidFill>
              </a:rPr>
            </a:br>
            <a:endParaRPr lang="ja-JP" altLang="en-US" sz="360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5539" name="サブタイトル 2"/>
          <p:cNvSpPr>
            <a:spLocks noGrp="1"/>
          </p:cNvSpPr>
          <p:nvPr>
            <p:ph type="subTitle" idx="1"/>
          </p:nvPr>
        </p:nvSpPr>
        <p:spPr>
          <a:xfrm>
            <a:off x="971550" y="260350"/>
            <a:ext cx="7772400" cy="366713"/>
          </a:xfrm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全国高等学校家庭科　保育技術検定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【</a:t>
            </a: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造形表現技術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】</a:t>
            </a:r>
            <a:endParaRPr lang="ja-JP" altLang="en-US" sz="1600" smtClean="0">
              <a:solidFill>
                <a:srgbClr val="872E75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042988" y="1773238"/>
            <a:ext cx="7772400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899592" y="1988840"/>
            <a:ext cx="6517232" cy="4176464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・材料（各自必要なもの）</a:t>
            </a:r>
            <a:r>
              <a:rPr lang="en-US" altLang="ja-JP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/>
            </a:r>
            <a:br>
              <a:rPr lang="en-US" altLang="ja-JP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</a:br>
            <a:r>
              <a:rPr lang="ja-JP" altLang="en-US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・画用紙（四つ切り）</a:t>
            </a:r>
            <a:endParaRPr lang="en-US" altLang="ja-JP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・接着剤</a:t>
            </a:r>
            <a:r>
              <a:rPr lang="en-US" altLang="ja-JP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/>
            </a:r>
            <a:br>
              <a:rPr lang="en-US" altLang="ja-JP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</a:br>
            <a:r>
              <a:rPr lang="ja-JP" altLang="en-US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・はさみ</a:t>
            </a:r>
            <a:endParaRPr lang="en-US" altLang="ja-JP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・筆記用具</a:t>
            </a:r>
            <a:endParaRPr lang="en-US" altLang="ja-JP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・問題用紙</a:t>
            </a:r>
            <a:endParaRPr lang="en-US" altLang="ja-JP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36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9" name="上リボン 8"/>
          <p:cNvSpPr/>
          <p:nvPr/>
        </p:nvSpPr>
        <p:spPr>
          <a:xfrm>
            <a:off x="539750" y="836613"/>
            <a:ext cx="2016125" cy="792162"/>
          </a:xfrm>
          <a:prstGeom prst="ribbon2">
            <a:avLst>
              <a:gd name="adj1" fmla="val 16667"/>
              <a:gd name="adj2" fmla="val 66245"/>
            </a:avLst>
          </a:prstGeom>
          <a:solidFill>
            <a:srgbClr val="0066FF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/>
              <a:t>１　級</a:t>
            </a:r>
            <a:endParaRPr lang="en-US" altLang="ja-JP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987824" y="908720"/>
            <a:ext cx="4104456" cy="72008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>
                <a:solidFill>
                  <a:srgbClr val="006699"/>
                </a:solidFill>
              </a:rPr>
              <a:t>評　価</a:t>
            </a:r>
            <a:r>
              <a:rPr altLang="ja-JP" sz="4800">
                <a:solidFill>
                  <a:srgbClr val="006699"/>
                </a:solidFill>
              </a:rPr>
              <a:t/>
            </a:r>
            <a:br>
              <a:rPr altLang="ja-JP" sz="4800">
                <a:solidFill>
                  <a:srgbClr val="006699"/>
                </a:solidFill>
              </a:rPr>
            </a:br>
            <a:endParaRPr lang="ja-JP" altLang="en-US" sz="3600">
              <a:solidFill>
                <a:srgbClr val="006699"/>
              </a:solidFill>
            </a:endParaRPr>
          </a:p>
        </p:txBody>
      </p:sp>
      <p:sp>
        <p:nvSpPr>
          <p:cNvPr id="66563" name="サブタイトル 2"/>
          <p:cNvSpPr>
            <a:spLocks noGrp="1"/>
          </p:cNvSpPr>
          <p:nvPr>
            <p:ph type="subTitle" idx="1"/>
          </p:nvPr>
        </p:nvSpPr>
        <p:spPr>
          <a:xfrm>
            <a:off x="971550" y="260350"/>
            <a:ext cx="7772400" cy="366713"/>
          </a:xfrm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全国高等学校家庭科　保育技術検定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【</a:t>
            </a: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造形表現技術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】</a:t>
            </a:r>
            <a:endParaRPr lang="ja-JP" altLang="en-US" sz="1600" smtClean="0">
              <a:solidFill>
                <a:srgbClr val="872E75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042988" y="1773238"/>
            <a:ext cx="7772400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539552" y="2060848"/>
            <a:ext cx="8352928" cy="4176464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(1)</a:t>
            </a:r>
            <a:r>
              <a:rPr lang="ja-JP" altLang="en-US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技術力　</a:t>
            </a:r>
            <a:r>
              <a:rPr lang="en-US" altLang="ja-JP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20</a:t>
            </a:r>
            <a:r>
              <a:rPr lang="ja-JP" altLang="en-US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点　</a:t>
            </a:r>
            <a:r>
              <a:rPr lang="ja-JP" altLang="en-US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多様な表現方法、適切な接着</a:t>
            </a:r>
            <a:endParaRPr lang="en-US" altLang="ja-JP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(2)</a:t>
            </a:r>
            <a:r>
              <a:rPr lang="ja-JP" altLang="en-US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表現力　</a:t>
            </a:r>
            <a:r>
              <a:rPr lang="en-US" altLang="ja-JP" sz="3600" b="1" dirty="0" smtClean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15</a:t>
            </a:r>
            <a:r>
              <a:rPr lang="ja-JP" altLang="en-US" sz="3600" b="1" dirty="0" smtClean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点</a:t>
            </a:r>
            <a:r>
              <a:rPr lang="ja-JP" altLang="en-US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　</a:t>
            </a:r>
            <a:r>
              <a:rPr lang="ja-JP" altLang="en-US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無理のない自然、夢のある表現</a:t>
            </a:r>
            <a:endParaRPr lang="en-US" altLang="ja-JP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(3)</a:t>
            </a:r>
            <a:r>
              <a:rPr lang="ja-JP" altLang="en-US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想像力　</a:t>
            </a:r>
            <a:r>
              <a:rPr lang="en-US" altLang="ja-JP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10</a:t>
            </a:r>
            <a:r>
              <a:rPr lang="ja-JP" altLang="en-US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点　</a:t>
            </a:r>
            <a:r>
              <a:rPr lang="ja-JP" altLang="en-US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豊かなイメージ</a:t>
            </a:r>
            <a:endParaRPr lang="en-US" altLang="ja-JP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(4)</a:t>
            </a:r>
            <a:r>
              <a:rPr lang="ja-JP" altLang="en-US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創造力　</a:t>
            </a:r>
            <a:r>
              <a:rPr lang="en-US" altLang="ja-JP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20</a:t>
            </a:r>
            <a:r>
              <a:rPr lang="ja-JP" altLang="en-US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点　</a:t>
            </a:r>
            <a:endParaRPr lang="en-US" altLang="ja-JP" sz="3600" b="1" dirty="0">
              <a:ln w="1905"/>
              <a:solidFill>
                <a:srgbClr val="0066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　　</a:t>
            </a:r>
            <a:r>
              <a:rPr lang="ja-JP" altLang="en-US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創意工夫、明るく楽しい感じ、個性的な表現</a:t>
            </a:r>
            <a:endParaRPr lang="en-US" altLang="ja-JP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(5)</a:t>
            </a:r>
            <a:r>
              <a:rPr lang="ja-JP" altLang="en-US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全体　　</a:t>
            </a:r>
            <a:r>
              <a:rPr lang="en-US" altLang="ja-JP" sz="3600" b="1" dirty="0" smtClean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10</a:t>
            </a:r>
            <a:r>
              <a:rPr lang="ja-JP" altLang="en-US" sz="3600" b="1" dirty="0" smtClean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点</a:t>
            </a:r>
            <a:endParaRPr lang="en-US" altLang="ja-JP" sz="3600" b="1" dirty="0">
              <a:ln w="1905"/>
              <a:solidFill>
                <a:srgbClr val="0066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(6)</a:t>
            </a:r>
            <a:r>
              <a:rPr lang="ja-JP" altLang="en-US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時間　　 ５点</a:t>
            </a:r>
            <a:endParaRPr lang="en-US" altLang="ja-JP" sz="3600" b="1" dirty="0">
              <a:ln w="1905"/>
              <a:solidFill>
                <a:srgbClr val="0066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　　</a:t>
            </a:r>
            <a:r>
              <a:rPr lang="en-US" altLang="ja-JP" sz="20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※</a:t>
            </a:r>
            <a:r>
              <a:rPr lang="ja-JP" altLang="en-US" sz="20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時間超過は</a:t>
            </a:r>
            <a:r>
              <a:rPr lang="en-US" altLang="ja-JP" sz="20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1</a:t>
            </a:r>
            <a:r>
              <a:rPr lang="ja-JP" altLang="en-US" sz="20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分につき</a:t>
            </a:r>
            <a:r>
              <a:rPr lang="en-US" altLang="ja-JP" sz="20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1</a:t>
            </a:r>
            <a:r>
              <a:rPr lang="ja-JP" altLang="en-US" sz="20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点の減点とし、</a:t>
            </a:r>
            <a:r>
              <a:rPr lang="en-US" altLang="ja-JP" sz="20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5</a:t>
            </a:r>
            <a:r>
              <a:rPr lang="ja-JP" altLang="en-US" sz="20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分までとする</a:t>
            </a:r>
            <a:endParaRPr lang="en-US" altLang="ja-JP" sz="3600" b="1" dirty="0">
              <a:ln w="1905"/>
              <a:solidFill>
                <a:srgbClr val="0066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36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7" name="上リボン 6"/>
          <p:cNvSpPr/>
          <p:nvPr/>
        </p:nvSpPr>
        <p:spPr>
          <a:xfrm>
            <a:off x="539750" y="836613"/>
            <a:ext cx="2016125" cy="792162"/>
          </a:xfrm>
          <a:prstGeom prst="ribbon2">
            <a:avLst>
              <a:gd name="adj1" fmla="val 16667"/>
              <a:gd name="adj2" fmla="val 66245"/>
            </a:avLst>
          </a:prstGeom>
          <a:solidFill>
            <a:srgbClr val="0066FF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/>
              <a:t>１　級</a:t>
            </a:r>
            <a:endParaRPr lang="en-US" altLang="ja-JP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843808" y="764704"/>
            <a:ext cx="2232248" cy="72008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>
                <a:solidFill>
                  <a:srgbClr val="006699"/>
                </a:solidFill>
              </a:rPr>
              <a:t>留意点</a:t>
            </a:r>
            <a:r>
              <a:rPr altLang="ja-JP" sz="4800">
                <a:solidFill>
                  <a:srgbClr val="008000"/>
                </a:solidFill>
              </a:rPr>
              <a:t/>
            </a:r>
            <a:br>
              <a:rPr altLang="ja-JP" sz="4800">
                <a:solidFill>
                  <a:srgbClr val="008000"/>
                </a:solidFill>
              </a:rPr>
            </a:br>
            <a:endParaRPr lang="ja-JP" altLang="en-US" sz="3600">
              <a:solidFill>
                <a:srgbClr val="008000"/>
              </a:solidFill>
            </a:endParaRPr>
          </a:p>
        </p:txBody>
      </p:sp>
      <p:sp>
        <p:nvSpPr>
          <p:cNvPr id="67587" name="サブタイトル 2"/>
          <p:cNvSpPr>
            <a:spLocks noGrp="1"/>
          </p:cNvSpPr>
          <p:nvPr>
            <p:ph type="subTitle" idx="1"/>
          </p:nvPr>
        </p:nvSpPr>
        <p:spPr>
          <a:xfrm>
            <a:off x="971550" y="260350"/>
            <a:ext cx="7772400" cy="366713"/>
          </a:xfrm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全国高等学校家庭科　保育技術検定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【</a:t>
            </a: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造形表現技術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】</a:t>
            </a:r>
            <a:endParaRPr lang="ja-JP" altLang="en-US" sz="1600" smtClean="0">
              <a:solidFill>
                <a:srgbClr val="872E75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042988" y="1773238"/>
            <a:ext cx="7772400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23528" y="1700808"/>
            <a:ext cx="8568952" cy="5013176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(1)</a:t>
            </a:r>
            <a:r>
              <a:rPr lang="ja-JP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「</a:t>
            </a:r>
            <a:r>
              <a:rPr lang="ja-JP" altLang="en-US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実施上の注意」を参照し、</a:t>
            </a:r>
            <a:r>
              <a:rPr lang="ja-JP" altLang="en-US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練習課題を事前に練習する</a:t>
            </a:r>
            <a:endParaRPr lang="en-US" altLang="ja-JP" sz="2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(2)</a:t>
            </a:r>
            <a:r>
              <a:rPr lang="ja-JP" alt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テーマ</a:t>
            </a:r>
            <a:r>
              <a:rPr lang="ja-JP" altLang="en-US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は一週間前に提示されるので構想を練ったり、</a:t>
            </a:r>
            <a:endParaRPr lang="en-US" altLang="ja-JP" sz="2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      </a:t>
            </a:r>
            <a:r>
              <a:rPr lang="ja-JP" altLang="en-US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lt"/>
                <a:cs typeface="+mj-lt"/>
              </a:rPr>
              <a:t>材料を考えて準備する</a:t>
            </a:r>
            <a:endParaRPr lang="en-US" altLang="ja-JP" sz="2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(3) </a:t>
            </a:r>
            <a:r>
              <a:rPr lang="ja-JP" altLang="en-US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身近にある材料を各自が用意する</a:t>
            </a:r>
            <a:endParaRPr lang="en-US" altLang="ja-JP" sz="2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　　（空き箱、紙、廃材、自然物　等）</a:t>
            </a:r>
            <a:endParaRPr lang="en-US" altLang="ja-JP" sz="2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(4) </a:t>
            </a:r>
            <a:r>
              <a:rPr lang="ja-JP" altLang="en-US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接着剤は素材にあった方法で、はがれないよう工夫する</a:t>
            </a:r>
            <a:endParaRPr lang="en-US" altLang="ja-JP" sz="2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(5) </a:t>
            </a:r>
            <a:r>
              <a:rPr lang="ja-JP" altLang="en-US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四つ切り画用紙の色は各自が選択する</a:t>
            </a:r>
            <a:endParaRPr lang="en-US" altLang="ja-JP" sz="2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(6) </a:t>
            </a:r>
            <a:r>
              <a:rPr lang="ja-JP" altLang="en-US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人や</a:t>
            </a:r>
            <a:r>
              <a:rPr lang="en-US" altLang="ja-JP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 </a:t>
            </a:r>
            <a:r>
              <a:rPr lang="ja-JP" altLang="en-US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動物を入れることにより、動きのある、</a:t>
            </a:r>
            <a:endParaRPr lang="en-US" altLang="ja-JP" sz="2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      </a:t>
            </a:r>
            <a:r>
              <a:rPr lang="ja-JP" altLang="en-US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また親近感のある画面を構成する</a:t>
            </a:r>
            <a:endParaRPr lang="en-US" altLang="ja-JP" sz="2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(7) </a:t>
            </a:r>
            <a:r>
              <a:rPr lang="ja-JP" altLang="en-US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季節感に注意し、明るく健康的な表現にする</a:t>
            </a:r>
            <a:endParaRPr lang="en-US" altLang="ja-JP" sz="2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(8) </a:t>
            </a:r>
            <a:r>
              <a:rPr lang="ja-JP" altLang="en-US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材料に手を加えていないかチェックする</a:t>
            </a:r>
            <a:endParaRPr lang="en-US" altLang="ja-JP" sz="2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(9) </a:t>
            </a:r>
            <a:r>
              <a:rPr lang="ja-JP" altLang="en-US" sz="2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個票の記入、添付は検定時間に含めない</a:t>
            </a:r>
            <a:endParaRPr lang="en-US" altLang="ja-JP" sz="2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36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8" name="上リボン 7"/>
          <p:cNvSpPr/>
          <p:nvPr/>
        </p:nvSpPr>
        <p:spPr>
          <a:xfrm>
            <a:off x="611188" y="692150"/>
            <a:ext cx="2016125" cy="792163"/>
          </a:xfrm>
          <a:prstGeom prst="ribbon2">
            <a:avLst>
              <a:gd name="adj1" fmla="val 16667"/>
              <a:gd name="adj2" fmla="val 66245"/>
            </a:avLst>
          </a:prstGeom>
          <a:solidFill>
            <a:srgbClr val="0066FF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/>
              <a:t>１　級</a:t>
            </a:r>
            <a:endParaRPr lang="en-US" altLang="ja-JP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987824" y="764704"/>
            <a:ext cx="5328592" cy="72008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>
                <a:solidFill>
                  <a:srgbClr val="006699"/>
                </a:solidFill>
              </a:rPr>
              <a:t>壁面構成の練習</a:t>
            </a:r>
            <a:r>
              <a:rPr lang="ja-JP" altLang="en-US" sz="4400">
                <a:solidFill>
                  <a:schemeClr val="accent1">
                    <a:lumMod val="75000"/>
                  </a:schemeClr>
                </a:solidFill>
              </a:rPr>
              <a:t>①</a:t>
            </a:r>
          </a:p>
        </p:txBody>
      </p:sp>
      <p:sp>
        <p:nvSpPr>
          <p:cNvPr id="68611" name="サブタイトル 2"/>
          <p:cNvSpPr>
            <a:spLocks noGrp="1"/>
          </p:cNvSpPr>
          <p:nvPr>
            <p:ph type="subTitle" idx="1"/>
          </p:nvPr>
        </p:nvSpPr>
        <p:spPr>
          <a:xfrm>
            <a:off x="971550" y="260350"/>
            <a:ext cx="7772400" cy="366713"/>
          </a:xfrm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全国高等学校家庭科　保育技術検定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【</a:t>
            </a:r>
            <a:r>
              <a:rPr lang="ja-JP" altLang="en-US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造形表現技術</a:t>
            </a:r>
            <a:r>
              <a:rPr altLang="ja-JP" sz="1600" smtClean="0">
                <a:solidFill>
                  <a:srgbClr val="872E75"/>
                </a:solidFill>
                <a:ea typeface="ＭＳ Ｐゴシック" panose="020B0600070205080204" pitchFamily="50" charset="-128"/>
              </a:rPr>
              <a:t>】</a:t>
            </a:r>
            <a:endParaRPr lang="ja-JP" altLang="en-US" sz="1600" smtClean="0">
              <a:solidFill>
                <a:srgbClr val="872E75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042988" y="1773238"/>
            <a:ext cx="7772400" cy="10287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200" b="1" dirty="0">
              <a:ln w="1905"/>
              <a:gradFill>
                <a:gsLst>
                  <a:gs pos="0">
                    <a:schemeClr val="tx2">
                      <a:shade val="30000"/>
                      <a:satMod val="255000"/>
                    </a:schemeClr>
                  </a:gs>
                  <a:gs pos="58000">
                    <a:schemeClr val="tx2">
                      <a:tint val="90000"/>
                      <a:satMod val="300000"/>
                    </a:schemeClr>
                  </a:gs>
                  <a:gs pos="100000">
                    <a:schemeClr val="tx2">
                      <a:tint val="80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467544" y="2636912"/>
            <a:ext cx="4968552" cy="1584176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b="1" dirty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・描画で表現</a:t>
            </a:r>
            <a:r>
              <a:rPr lang="ja-JP" altLang="en-US" sz="32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する</a:t>
            </a:r>
            <a:endParaRPr lang="en-US" altLang="ja-JP" sz="2000" b="1" dirty="0">
              <a:ln w="1905"/>
              <a:solidFill>
                <a:schemeClr val="tx1">
                  <a:lumMod val="85000"/>
                  <a:lumOff val="1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+mj-lt"/>
              <a:cs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b="1" dirty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・貼り絵で表現</a:t>
            </a:r>
            <a:r>
              <a:rPr lang="ja-JP" altLang="en-US" sz="32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>する</a:t>
            </a:r>
            <a:r>
              <a:rPr lang="en-US" altLang="ja-JP" sz="3200" b="1" dirty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/>
            </a:r>
            <a:br>
              <a:rPr lang="en-US" altLang="ja-JP" sz="3200" b="1" dirty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</a:br>
            <a:r>
              <a:rPr lang="en-US" altLang="ja-JP" sz="3200" b="1" dirty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  <a:t/>
            </a:r>
            <a:br>
              <a:rPr lang="en-US" altLang="ja-JP" sz="3200" b="1" dirty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j-lt"/>
                <a:cs typeface="+mj-lt"/>
              </a:rPr>
            </a:br>
            <a:endParaRPr lang="ja-JP" altLang="en-US" sz="3600" b="1" dirty="0">
              <a:ln w="1905"/>
              <a:solidFill>
                <a:srgbClr val="CC006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611188" y="4614131"/>
            <a:ext cx="3816350" cy="1368425"/>
          </a:xfrm>
          <a:prstGeom prst="wedgeRoundRectCallout">
            <a:avLst>
              <a:gd name="adj1" fmla="val 65901"/>
              <a:gd name="adj2" fmla="val -12774"/>
              <a:gd name="adj3" fmla="val 16667"/>
            </a:avLst>
          </a:prstGeom>
          <a:solidFill>
            <a:schemeClr val="bg1"/>
          </a:soli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各パーツの大きさ、配色、位置、バランスを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考える</a:t>
            </a:r>
          </a:p>
        </p:txBody>
      </p:sp>
      <p:sp>
        <p:nvSpPr>
          <p:cNvPr id="9" name="上リボン 8"/>
          <p:cNvSpPr/>
          <p:nvPr/>
        </p:nvSpPr>
        <p:spPr>
          <a:xfrm>
            <a:off x="611188" y="692150"/>
            <a:ext cx="2016125" cy="792163"/>
          </a:xfrm>
          <a:prstGeom prst="ribbon2">
            <a:avLst>
              <a:gd name="adj1" fmla="val 16667"/>
              <a:gd name="adj2" fmla="val 66245"/>
            </a:avLst>
          </a:prstGeom>
          <a:solidFill>
            <a:srgbClr val="0066FF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/>
              <a:t>１　級</a:t>
            </a:r>
            <a:endParaRPr lang="en-US" altLang="ja-JP" sz="3200" dirty="0"/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611560" y="1988840"/>
            <a:ext cx="4320480" cy="72008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&lt;</a:t>
            </a:r>
            <a:r>
              <a:rPr lang="ja-JP" altLang="en-US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カレンダーなど</a:t>
            </a:r>
            <a:r>
              <a:rPr lang="en-US" altLang="ja-JP" sz="3600" b="1" dirty="0">
                <a:ln w="1905"/>
                <a:solidFill>
                  <a:srgbClr val="0066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>&gt;</a:t>
            </a:r>
            <a:r>
              <a:rPr lang="en-US" altLang="ja-JP" sz="3600" b="1" dirty="0">
                <a:ln w="1905"/>
                <a:solidFill>
                  <a:srgbClr val="CC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  <a:t/>
            </a:r>
            <a:br>
              <a:rPr lang="en-US" altLang="ja-JP" sz="3600" b="1" dirty="0">
                <a:ln w="1905"/>
                <a:solidFill>
                  <a:srgbClr val="CC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lt"/>
                <a:cs typeface="+mj-lt"/>
              </a:rPr>
            </a:br>
            <a:endParaRPr lang="ja-JP" altLang="en-US" sz="3600" b="1" dirty="0">
              <a:ln w="1905"/>
              <a:solidFill>
                <a:srgbClr val="CC006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lt"/>
              <a:cs typeface="+mj-lt"/>
            </a:endParaRPr>
          </a:p>
        </p:txBody>
      </p:sp>
      <p:pic>
        <p:nvPicPr>
          <p:cNvPr id="10" name="コンテンツ プレースホルダ 3" descr="３級１３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78385" y="1916832"/>
            <a:ext cx="3390658" cy="4458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キュート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カーニバル</Template>
  <TotalTime>1457</TotalTime>
  <Words>345</Words>
  <Application>Microsoft Office PowerPoint</Application>
  <PresentationFormat>画面に合わせる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1" baseType="lpstr">
      <vt:lpstr>Bodoni MT</vt:lpstr>
      <vt:lpstr>HGP創英角ｺﾞｼｯｸUB</vt:lpstr>
      <vt:lpstr>ＭＳ Ｐゴシック</vt:lpstr>
      <vt:lpstr>Arial</vt:lpstr>
      <vt:lpstr>Calibri</vt:lpstr>
      <vt:lpstr>Corbel</vt:lpstr>
      <vt:lpstr>Verdana</vt:lpstr>
      <vt:lpstr>Wingdings 2</vt:lpstr>
      <vt:lpstr>Carnival</vt:lpstr>
      <vt:lpstr>・日本の伝統文化を伝える ・生活の中から自然を感じとる</vt:lpstr>
      <vt:lpstr>４級　折り紙を折る ３級　感じたこと、考えたことを 　　　平面に表現する ２級　歌詞の言葉からイメージした 　　　場面を貼り絵で表現する １級　４級～２級までのまとめとして、 　　　自然物・廃物を用いて創造性を 　　　発揮した壁面構成をする</vt:lpstr>
      <vt:lpstr>１級</vt:lpstr>
      <vt:lpstr>ねらい </vt:lpstr>
      <vt:lpstr>内容　実技50分　筆記10分</vt:lpstr>
      <vt:lpstr>準備するもの </vt:lpstr>
      <vt:lpstr>評　価 </vt:lpstr>
      <vt:lpstr>留意点 </vt:lpstr>
      <vt:lpstr>壁面構成の練習①</vt:lpstr>
      <vt:lpstr>「実施上の注意」に示された課題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４　級</dc:title>
  <dc:creator>TPGEC</dc:creator>
  <cp:lastModifiedBy>tpgecadmin</cp:lastModifiedBy>
  <cp:revision>147</cp:revision>
  <cp:lastPrinted>2018-07-30T09:37:56Z</cp:lastPrinted>
  <dcterms:created xsi:type="dcterms:W3CDTF">2012-02-22T02:02:12Z</dcterms:created>
  <dcterms:modified xsi:type="dcterms:W3CDTF">2018-08-24T02:59:20Z</dcterms:modified>
</cp:coreProperties>
</file>