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59" r:id="rId6"/>
    <p:sldId id="262" r:id="rId7"/>
    <p:sldId id="263" r:id="rId8"/>
    <p:sldId id="265" r:id="rId9"/>
    <p:sldId id="264" r:id="rId10"/>
  </p:sldIdLst>
  <p:sldSz cx="9144000" cy="5143500" type="screen16x9"/>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0066"/>
    <a:srgbClr val="39EE00"/>
    <a:srgbClr val="66FF33"/>
    <a:srgbClr val="FF6600"/>
    <a:srgbClr val="FFFFCC"/>
    <a:srgbClr val="FFCCFF"/>
    <a:srgbClr val="CCFFCC"/>
    <a:srgbClr val="FFCCCC"/>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0"/>
  </p:normalViewPr>
  <p:slideViewPr>
    <p:cSldViewPr>
      <p:cViewPr varScale="1">
        <p:scale>
          <a:sx n="93" d="100"/>
          <a:sy n="93" d="100"/>
        </p:scale>
        <p:origin x="672"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97819"/>
            <a:ext cx="7772400" cy="110251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C27E926-64B9-404C-B506-3659D5019AD7}" type="datetimeFigureOut">
              <a:rPr kumimoji="1" lang="ja-JP" altLang="en-US" smtClean="0"/>
              <a:t>2016/8/12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121F55-8070-49C2-8C2F-D47DC0FAF5A2}" type="slidenum">
              <a:rPr kumimoji="1" lang="ja-JP" altLang="en-US" smtClean="0"/>
              <a:t>‹#›</a:t>
            </a:fld>
            <a:endParaRPr kumimoji="1" lang="ja-JP" altLang="en-US"/>
          </a:p>
        </p:txBody>
      </p:sp>
    </p:spTree>
    <p:extLst>
      <p:ext uri="{BB962C8B-B14F-4D97-AF65-F5344CB8AC3E}">
        <p14:creationId xmlns:p14="http://schemas.microsoft.com/office/powerpoint/2010/main" val="2897446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27E926-64B9-404C-B506-3659D5019AD7}" type="datetimeFigureOut">
              <a:rPr kumimoji="1" lang="ja-JP" altLang="en-US" smtClean="0"/>
              <a:t>2016/8/12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121F55-8070-49C2-8C2F-D47DC0FAF5A2}" type="slidenum">
              <a:rPr kumimoji="1" lang="ja-JP" altLang="en-US" smtClean="0"/>
              <a:t>‹#›</a:t>
            </a:fld>
            <a:endParaRPr kumimoji="1" lang="ja-JP" altLang="en-US"/>
          </a:p>
        </p:txBody>
      </p:sp>
    </p:spTree>
    <p:extLst>
      <p:ext uri="{BB962C8B-B14F-4D97-AF65-F5344CB8AC3E}">
        <p14:creationId xmlns:p14="http://schemas.microsoft.com/office/powerpoint/2010/main" val="1439057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54781"/>
            <a:ext cx="2057400" cy="329088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154781"/>
            <a:ext cx="6019800" cy="329088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27E926-64B9-404C-B506-3659D5019AD7}" type="datetimeFigureOut">
              <a:rPr kumimoji="1" lang="ja-JP" altLang="en-US" smtClean="0"/>
              <a:t>2016/8/12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121F55-8070-49C2-8C2F-D47DC0FAF5A2}" type="slidenum">
              <a:rPr kumimoji="1" lang="ja-JP" altLang="en-US" smtClean="0"/>
              <a:t>‹#›</a:t>
            </a:fld>
            <a:endParaRPr kumimoji="1" lang="ja-JP" altLang="en-US"/>
          </a:p>
        </p:txBody>
      </p:sp>
    </p:spTree>
    <p:extLst>
      <p:ext uri="{BB962C8B-B14F-4D97-AF65-F5344CB8AC3E}">
        <p14:creationId xmlns:p14="http://schemas.microsoft.com/office/powerpoint/2010/main" val="2397549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27E926-64B9-404C-B506-3659D5019AD7}" type="datetimeFigureOut">
              <a:rPr kumimoji="1" lang="ja-JP" altLang="en-US" smtClean="0"/>
              <a:t>2016/8/12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121F55-8070-49C2-8C2F-D47DC0FAF5A2}" type="slidenum">
              <a:rPr kumimoji="1" lang="ja-JP" altLang="en-US" smtClean="0"/>
              <a:t>‹#›</a:t>
            </a:fld>
            <a:endParaRPr kumimoji="1" lang="ja-JP" altLang="en-US"/>
          </a:p>
        </p:txBody>
      </p:sp>
    </p:spTree>
    <p:extLst>
      <p:ext uri="{BB962C8B-B14F-4D97-AF65-F5344CB8AC3E}">
        <p14:creationId xmlns:p14="http://schemas.microsoft.com/office/powerpoint/2010/main" val="97317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76"/>
            <a:ext cx="7772400" cy="1021556"/>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C27E926-64B9-404C-B506-3659D5019AD7}" type="datetimeFigureOut">
              <a:rPr kumimoji="1" lang="ja-JP" altLang="en-US" smtClean="0"/>
              <a:t>2016/8/12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121F55-8070-49C2-8C2F-D47DC0FAF5A2}" type="slidenum">
              <a:rPr kumimoji="1" lang="ja-JP" altLang="en-US" smtClean="0"/>
              <a:t>‹#›</a:t>
            </a:fld>
            <a:endParaRPr kumimoji="1" lang="ja-JP" altLang="en-US"/>
          </a:p>
        </p:txBody>
      </p:sp>
    </p:spTree>
    <p:extLst>
      <p:ext uri="{BB962C8B-B14F-4D97-AF65-F5344CB8AC3E}">
        <p14:creationId xmlns:p14="http://schemas.microsoft.com/office/powerpoint/2010/main" val="3020726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C27E926-64B9-404C-B506-3659D5019AD7}" type="datetimeFigureOut">
              <a:rPr kumimoji="1" lang="ja-JP" altLang="en-US" smtClean="0"/>
              <a:t>2016/8/12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4121F55-8070-49C2-8C2F-D47DC0FAF5A2}" type="slidenum">
              <a:rPr kumimoji="1" lang="ja-JP" altLang="en-US" smtClean="0"/>
              <a:t>‹#›</a:t>
            </a:fld>
            <a:endParaRPr kumimoji="1" lang="ja-JP" altLang="en-US"/>
          </a:p>
        </p:txBody>
      </p:sp>
    </p:spTree>
    <p:extLst>
      <p:ext uri="{BB962C8B-B14F-4D97-AF65-F5344CB8AC3E}">
        <p14:creationId xmlns:p14="http://schemas.microsoft.com/office/powerpoint/2010/main" val="678181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9"/>
            <a:ext cx="8229600" cy="85725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C27E926-64B9-404C-B506-3659D5019AD7}" type="datetimeFigureOut">
              <a:rPr kumimoji="1" lang="ja-JP" altLang="en-US" smtClean="0"/>
              <a:t>2016/8/12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4121F55-8070-49C2-8C2F-D47DC0FAF5A2}" type="slidenum">
              <a:rPr kumimoji="1" lang="ja-JP" altLang="en-US" smtClean="0"/>
              <a:t>‹#›</a:t>
            </a:fld>
            <a:endParaRPr kumimoji="1" lang="ja-JP" altLang="en-US"/>
          </a:p>
        </p:txBody>
      </p:sp>
    </p:spTree>
    <p:extLst>
      <p:ext uri="{BB962C8B-B14F-4D97-AF65-F5344CB8AC3E}">
        <p14:creationId xmlns:p14="http://schemas.microsoft.com/office/powerpoint/2010/main" val="1737747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C27E926-64B9-404C-B506-3659D5019AD7}" type="datetimeFigureOut">
              <a:rPr kumimoji="1" lang="ja-JP" altLang="en-US" smtClean="0"/>
              <a:t>2016/8/12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4121F55-8070-49C2-8C2F-D47DC0FAF5A2}" type="slidenum">
              <a:rPr kumimoji="1" lang="ja-JP" altLang="en-US" smtClean="0"/>
              <a:t>‹#›</a:t>
            </a:fld>
            <a:endParaRPr kumimoji="1" lang="ja-JP" altLang="en-US"/>
          </a:p>
        </p:txBody>
      </p:sp>
    </p:spTree>
    <p:extLst>
      <p:ext uri="{BB962C8B-B14F-4D97-AF65-F5344CB8AC3E}">
        <p14:creationId xmlns:p14="http://schemas.microsoft.com/office/powerpoint/2010/main" val="47367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27E926-64B9-404C-B506-3659D5019AD7}" type="datetimeFigureOut">
              <a:rPr kumimoji="1" lang="ja-JP" altLang="en-US" smtClean="0"/>
              <a:t>2016/8/12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4121F55-8070-49C2-8C2F-D47DC0FAF5A2}" type="slidenum">
              <a:rPr kumimoji="1" lang="ja-JP" altLang="en-US" smtClean="0"/>
              <a:t>‹#›</a:t>
            </a:fld>
            <a:endParaRPr kumimoji="1" lang="ja-JP" altLang="en-US"/>
          </a:p>
        </p:txBody>
      </p:sp>
    </p:spTree>
    <p:extLst>
      <p:ext uri="{BB962C8B-B14F-4D97-AF65-F5344CB8AC3E}">
        <p14:creationId xmlns:p14="http://schemas.microsoft.com/office/powerpoint/2010/main" val="225254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04787"/>
            <a:ext cx="3008313" cy="8715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27E926-64B9-404C-B506-3659D5019AD7}" type="datetimeFigureOut">
              <a:rPr kumimoji="1" lang="ja-JP" altLang="en-US" smtClean="0"/>
              <a:t>2016/8/12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4121F55-8070-49C2-8C2F-D47DC0FAF5A2}" type="slidenum">
              <a:rPr kumimoji="1" lang="ja-JP" altLang="en-US" smtClean="0"/>
              <a:t>‹#›</a:t>
            </a:fld>
            <a:endParaRPr kumimoji="1" lang="ja-JP" altLang="en-US"/>
          </a:p>
        </p:txBody>
      </p:sp>
    </p:spTree>
    <p:extLst>
      <p:ext uri="{BB962C8B-B14F-4D97-AF65-F5344CB8AC3E}">
        <p14:creationId xmlns:p14="http://schemas.microsoft.com/office/powerpoint/2010/main" val="19802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3600450"/>
            <a:ext cx="5486400" cy="425054"/>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27E926-64B9-404C-B506-3659D5019AD7}" type="datetimeFigureOut">
              <a:rPr kumimoji="1" lang="ja-JP" altLang="en-US" smtClean="0"/>
              <a:t>2016/8/12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4121F55-8070-49C2-8C2F-D47DC0FAF5A2}" type="slidenum">
              <a:rPr kumimoji="1" lang="ja-JP" altLang="en-US" smtClean="0"/>
              <a:t>‹#›</a:t>
            </a:fld>
            <a:endParaRPr kumimoji="1" lang="ja-JP" altLang="en-US"/>
          </a:p>
        </p:txBody>
      </p:sp>
    </p:spTree>
    <p:extLst>
      <p:ext uri="{BB962C8B-B14F-4D97-AF65-F5344CB8AC3E}">
        <p14:creationId xmlns:p14="http://schemas.microsoft.com/office/powerpoint/2010/main" val="2414771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C27E926-64B9-404C-B506-3659D5019AD7}" type="datetimeFigureOut">
              <a:rPr kumimoji="1" lang="ja-JP" altLang="en-US" smtClean="0"/>
              <a:t>2016/8/12</a:t>
            </a:fld>
            <a:endParaRPr kumimoji="1" lang="ja-JP" altLang="en-US"/>
          </a:p>
        </p:txBody>
      </p:sp>
      <p:sp>
        <p:nvSpPr>
          <p:cNvPr id="5" name="フッター プレースホルダー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4121F55-8070-49C2-8C2F-D47DC0FAF5A2}" type="slidenum">
              <a:rPr kumimoji="1" lang="ja-JP" altLang="en-US" smtClean="0"/>
              <a:t>‹#›</a:t>
            </a:fld>
            <a:endParaRPr kumimoji="1" lang="ja-JP" altLang="en-US"/>
          </a:p>
        </p:txBody>
      </p:sp>
    </p:spTree>
    <p:extLst>
      <p:ext uri="{BB962C8B-B14F-4D97-AF65-F5344CB8AC3E}">
        <p14:creationId xmlns:p14="http://schemas.microsoft.com/office/powerpoint/2010/main" val="2912764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炭水化物を多く含む食品</a:t>
            </a:r>
            <a:endParaRPr kumimoji="1" lang="ja-JP" altLang="en-US" dirty="0"/>
          </a:p>
        </p:txBody>
      </p:sp>
      <p:sp>
        <p:nvSpPr>
          <p:cNvPr id="3" name="サブタイトル 2"/>
          <p:cNvSpPr>
            <a:spLocks noGrp="1"/>
          </p:cNvSpPr>
          <p:nvPr>
            <p:ph type="subTitle" idx="1"/>
          </p:nvPr>
        </p:nvSpPr>
        <p:spPr/>
        <p:txBody>
          <a:bodyPr/>
          <a:lstStyle/>
          <a:p>
            <a:r>
              <a:rPr lang="en-US" altLang="ja-JP" dirty="0"/>
              <a:t>(2)</a:t>
            </a:r>
            <a:r>
              <a:rPr lang="ja-JP" altLang="en-US" dirty="0"/>
              <a:t>－イ</a:t>
            </a:r>
            <a:r>
              <a:rPr lang="ja-JP" altLang="en-US"/>
              <a:t>－</a:t>
            </a:r>
            <a:r>
              <a:rPr lang="ja-JP" altLang="en-US" smtClean="0"/>
              <a:t>ａーＣ</a:t>
            </a:r>
            <a:endParaRPr kumimoji="1" lang="ja-JP" altLang="en-US" dirty="0"/>
          </a:p>
        </p:txBody>
      </p:sp>
    </p:spTree>
    <p:extLst>
      <p:ext uri="{BB962C8B-B14F-4D97-AF65-F5344CB8AC3E}">
        <p14:creationId xmlns:p14="http://schemas.microsoft.com/office/powerpoint/2010/main" val="2578725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8316"/>
            <a:ext cx="8229600" cy="857250"/>
          </a:xfrm>
        </p:spPr>
        <p:txBody>
          <a:bodyPr>
            <a:normAutofit/>
          </a:bodyPr>
          <a:lstStyle/>
          <a:p>
            <a:r>
              <a:rPr kumimoji="1" lang="ja-JP" altLang="en-US" sz="4000" dirty="0" smtClean="0"/>
              <a:t>炭水化物を多く含む食品</a:t>
            </a:r>
            <a:endParaRPr kumimoji="1" lang="ja-JP" altLang="en-US" sz="4000" dirty="0"/>
          </a:p>
        </p:txBody>
      </p:sp>
      <p:sp>
        <p:nvSpPr>
          <p:cNvPr id="3" name="コンテンツ プレースホルダー 2"/>
          <p:cNvSpPr>
            <a:spLocks noGrp="1"/>
          </p:cNvSpPr>
          <p:nvPr>
            <p:ph idx="1"/>
          </p:nvPr>
        </p:nvSpPr>
        <p:spPr>
          <a:xfrm>
            <a:off x="107504" y="1131590"/>
            <a:ext cx="8928992" cy="2664296"/>
          </a:xfrm>
        </p:spPr>
        <p:txBody>
          <a:bodyPr>
            <a:noAutofit/>
          </a:bodyPr>
          <a:lstStyle/>
          <a:p>
            <a:r>
              <a:rPr lang="ja-JP" altLang="en-US" sz="2800" dirty="0" smtClean="0"/>
              <a:t>穀類・</a:t>
            </a:r>
            <a:r>
              <a:rPr lang="ja-JP" altLang="en-US" sz="2800" dirty="0"/>
              <a:t>・</a:t>
            </a:r>
            <a:r>
              <a:rPr lang="ja-JP" altLang="en-US" sz="2800" dirty="0" smtClean="0"/>
              <a:t>・米・麦・とうもろこしなど。でんぷんが多く水分量が少ないため，貯蔵に適している。</a:t>
            </a:r>
            <a:endParaRPr lang="en-US" altLang="ja-JP" sz="2800" dirty="0" smtClean="0"/>
          </a:p>
          <a:p>
            <a:r>
              <a:rPr lang="ja-JP" altLang="en-US" sz="2800" dirty="0" err="1"/>
              <a:t>いも</a:t>
            </a:r>
            <a:r>
              <a:rPr lang="ja-JP" altLang="en-US" sz="2800" dirty="0"/>
              <a:t>類・・・じゃがいも，さつまいも，さといもなど</a:t>
            </a:r>
            <a:r>
              <a:rPr lang="ja-JP" altLang="en-US" sz="2800" dirty="0" smtClean="0"/>
              <a:t>。水分が多い。でんぷん</a:t>
            </a:r>
            <a:r>
              <a:rPr lang="ja-JP" altLang="en-US" sz="2800" dirty="0"/>
              <a:t>の他，食物繊維やビタミンＣも含む。</a:t>
            </a:r>
            <a:endParaRPr lang="en-US" altLang="ja-JP" sz="2800" dirty="0"/>
          </a:p>
          <a:p>
            <a:r>
              <a:rPr lang="ja-JP" altLang="en-US" sz="2800" dirty="0" smtClean="0"/>
              <a:t>砂糖類・・・甘味料の他，加熱によって形状が変化するので，様々な加工品や調理に利用される。</a:t>
            </a:r>
            <a:endParaRPr lang="en-US" altLang="ja-JP" sz="2800" dirty="0" smtClean="0"/>
          </a:p>
          <a:p>
            <a:pPr marL="0" indent="0">
              <a:buNone/>
            </a:pPr>
            <a:endParaRPr kumimoji="1" lang="ja-JP" altLang="en-US" sz="2800" dirty="0"/>
          </a:p>
        </p:txBody>
      </p:sp>
    </p:spTree>
    <p:extLst>
      <p:ext uri="{BB962C8B-B14F-4D97-AF65-F5344CB8AC3E}">
        <p14:creationId xmlns:p14="http://schemas.microsoft.com/office/powerpoint/2010/main" val="4136162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51520" y="1131590"/>
            <a:ext cx="8640960" cy="28803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2" name="タイトル 1"/>
          <p:cNvSpPr>
            <a:spLocks noGrp="1"/>
          </p:cNvSpPr>
          <p:nvPr>
            <p:ph type="title"/>
          </p:nvPr>
        </p:nvSpPr>
        <p:spPr>
          <a:xfrm>
            <a:off x="457200" y="58316"/>
            <a:ext cx="8229600" cy="857250"/>
          </a:xfrm>
        </p:spPr>
        <p:txBody>
          <a:bodyPr>
            <a:normAutofit/>
          </a:bodyPr>
          <a:lstStyle/>
          <a:p>
            <a:r>
              <a:rPr lang="ja-JP" altLang="en-US" sz="4000" dirty="0"/>
              <a:t>でんぷん</a:t>
            </a:r>
            <a:r>
              <a:rPr lang="ja-JP" altLang="en-US" sz="4000" dirty="0" smtClean="0"/>
              <a:t>の加熱による変化（例）</a:t>
            </a:r>
            <a:endParaRPr lang="ja-JP" altLang="en-US" sz="4000" dirty="0"/>
          </a:p>
        </p:txBody>
      </p:sp>
      <p:grpSp>
        <p:nvGrpSpPr>
          <p:cNvPr id="18" name="グループ化 17"/>
          <p:cNvGrpSpPr/>
          <p:nvPr/>
        </p:nvGrpSpPr>
        <p:grpSpPr>
          <a:xfrm>
            <a:off x="611560" y="1615901"/>
            <a:ext cx="1296144" cy="1440160"/>
            <a:chOff x="611560" y="1275606"/>
            <a:chExt cx="1296144" cy="1440160"/>
          </a:xfrm>
        </p:grpSpPr>
        <p:grpSp>
          <p:nvGrpSpPr>
            <p:cNvPr id="24" name="グループ化 23"/>
            <p:cNvGrpSpPr/>
            <p:nvPr/>
          </p:nvGrpSpPr>
          <p:grpSpPr>
            <a:xfrm>
              <a:off x="611560" y="1563638"/>
              <a:ext cx="1296144" cy="1152128"/>
              <a:chOff x="1043608" y="3795886"/>
              <a:chExt cx="1296144" cy="1152128"/>
            </a:xfrm>
          </p:grpSpPr>
          <p:sp>
            <p:nvSpPr>
              <p:cNvPr id="8" name="正方形/長方形 7"/>
              <p:cNvSpPr/>
              <p:nvPr/>
            </p:nvSpPr>
            <p:spPr>
              <a:xfrm>
                <a:off x="1043608" y="3867894"/>
                <a:ext cx="1296144" cy="1080120"/>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pPr algn="ctr"/>
                <a:endParaRPr kumimoji="1" lang="ja-JP" altLang="en-US" sz="1400" dirty="0"/>
              </a:p>
            </p:txBody>
          </p:sp>
          <p:pic>
            <p:nvPicPr>
              <p:cNvPr id="7" name="図 6"/>
              <p:cNvPicPr>
                <a:picLocks noChangeAspect="1"/>
              </p:cNvPicPr>
              <p:nvPr/>
            </p:nvPicPr>
            <p:blipFill>
              <a:blip r:embed="rId2"/>
              <a:stretch>
                <a:fillRect/>
              </a:stretch>
            </p:blipFill>
            <p:spPr>
              <a:xfrm flipV="1">
                <a:off x="1259632" y="3795886"/>
                <a:ext cx="794383" cy="807248"/>
              </a:xfrm>
              <a:prstGeom prst="rect">
                <a:avLst/>
              </a:prstGeom>
            </p:spPr>
          </p:pic>
          <p:sp>
            <p:nvSpPr>
              <p:cNvPr id="14" name="正方形/長方形 13"/>
              <p:cNvSpPr/>
              <p:nvPr/>
            </p:nvSpPr>
            <p:spPr>
              <a:xfrm>
                <a:off x="1331640" y="4587974"/>
                <a:ext cx="723275" cy="307777"/>
              </a:xfrm>
              <a:prstGeom prst="rect">
                <a:avLst/>
              </a:prstGeom>
            </p:spPr>
            <p:txBody>
              <a:bodyPr wrap="none">
                <a:spAutoFit/>
              </a:bodyPr>
              <a:lstStyle/>
              <a:p>
                <a:r>
                  <a:rPr lang="ja-JP" altLang="en-US" sz="1400" dirty="0"/>
                  <a:t>生の米</a:t>
                </a:r>
              </a:p>
            </p:txBody>
          </p:sp>
        </p:grpSp>
        <p:sp>
          <p:nvSpPr>
            <p:cNvPr id="27" name="正方形/長方形 26"/>
            <p:cNvSpPr/>
            <p:nvPr/>
          </p:nvSpPr>
          <p:spPr>
            <a:xfrm>
              <a:off x="611560" y="1275606"/>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1600" b="1" dirty="0" smtClean="0"/>
                <a:t>β</a:t>
              </a:r>
              <a:r>
                <a:rPr kumimoji="1" lang="ja-JP" altLang="en-US" sz="1600" b="1" dirty="0" smtClean="0"/>
                <a:t>でんぷん</a:t>
              </a:r>
              <a:endParaRPr kumimoji="1" lang="ja-JP" altLang="en-US" sz="1600" b="1" dirty="0"/>
            </a:p>
          </p:txBody>
        </p:sp>
      </p:grpSp>
      <p:grpSp>
        <p:nvGrpSpPr>
          <p:cNvPr id="20" name="グループ化 19"/>
          <p:cNvGrpSpPr/>
          <p:nvPr/>
        </p:nvGrpSpPr>
        <p:grpSpPr>
          <a:xfrm>
            <a:off x="3563888" y="1615901"/>
            <a:ext cx="1512168" cy="1459905"/>
            <a:chOff x="3563888" y="1275606"/>
            <a:chExt cx="1512168" cy="1459905"/>
          </a:xfrm>
        </p:grpSpPr>
        <p:grpSp>
          <p:nvGrpSpPr>
            <p:cNvPr id="25" name="グループ化 24"/>
            <p:cNvGrpSpPr/>
            <p:nvPr/>
          </p:nvGrpSpPr>
          <p:grpSpPr>
            <a:xfrm>
              <a:off x="3563888" y="1635646"/>
              <a:ext cx="1512168" cy="1099865"/>
              <a:chOff x="3491880" y="3867894"/>
              <a:chExt cx="1512168" cy="1099865"/>
            </a:xfrm>
          </p:grpSpPr>
          <p:sp>
            <p:nvSpPr>
              <p:cNvPr id="11" name="正方形/長方形 10"/>
              <p:cNvSpPr/>
              <p:nvPr/>
            </p:nvSpPr>
            <p:spPr>
              <a:xfrm>
                <a:off x="3491880" y="3867894"/>
                <a:ext cx="1512168" cy="1080120"/>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pPr algn="ctr"/>
                <a:endParaRPr kumimoji="1" lang="ja-JP" altLang="en-US" sz="1400" dirty="0"/>
              </a:p>
            </p:txBody>
          </p:sp>
          <p:pic>
            <p:nvPicPr>
              <p:cNvPr id="9" name="図 8"/>
              <p:cNvPicPr>
                <a:picLocks noChangeAspect="1"/>
              </p:cNvPicPr>
              <p:nvPr/>
            </p:nvPicPr>
            <p:blipFill>
              <a:blip r:embed="rId3"/>
              <a:stretch>
                <a:fillRect/>
              </a:stretch>
            </p:blipFill>
            <p:spPr>
              <a:xfrm>
                <a:off x="3779912" y="3902184"/>
                <a:ext cx="936104" cy="936104"/>
              </a:xfrm>
              <a:prstGeom prst="rect">
                <a:avLst/>
              </a:prstGeom>
            </p:spPr>
          </p:pic>
          <p:sp>
            <p:nvSpPr>
              <p:cNvPr id="13" name="正方形/長方形 12"/>
              <p:cNvSpPr/>
              <p:nvPr/>
            </p:nvSpPr>
            <p:spPr>
              <a:xfrm>
                <a:off x="3563888" y="4659982"/>
                <a:ext cx="1362873" cy="307777"/>
              </a:xfrm>
              <a:prstGeom prst="rect">
                <a:avLst/>
              </a:prstGeom>
            </p:spPr>
            <p:txBody>
              <a:bodyPr wrap="none">
                <a:spAutoFit/>
              </a:bodyPr>
              <a:lstStyle/>
              <a:p>
                <a:pPr algn="ctr"/>
                <a:r>
                  <a:rPr lang="ja-JP" altLang="en-US" sz="1400" dirty="0"/>
                  <a:t>炊きたてのご飯</a:t>
                </a:r>
              </a:p>
            </p:txBody>
          </p:sp>
          <p:sp>
            <p:nvSpPr>
              <p:cNvPr id="19" name="フリーフォーム 18"/>
              <p:cNvSpPr/>
              <p:nvPr/>
            </p:nvSpPr>
            <p:spPr>
              <a:xfrm rot="21113090">
                <a:off x="3920490" y="4014183"/>
                <a:ext cx="205740" cy="262899"/>
              </a:xfrm>
              <a:custGeom>
                <a:avLst/>
                <a:gdLst>
                  <a:gd name="connsiteX0" fmla="*/ 205740 w 205740"/>
                  <a:gd name="connsiteY0" fmla="*/ 262899 h 262899"/>
                  <a:gd name="connsiteX1" fmla="*/ 114300 w 205740"/>
                  <a:gd name="connsiteY1" fmla="*/ 228609 h 262899"/>
                  <a:gd name="connsiteX2" fmla="*/ 102870 w 205740"/>
                  <a:gd name="connsiteY2" fmla="*/ 194319 h 262899"/>
                  <a:gd name="connsiteX3" fmla="*/ 91440 w 205740"/>
                  <a:gd name="connsiteY3" fmla="*/ 57159 h 262899"/>
                  <a:gd name="connsiteX4" fmla="*/ 80010 w 205740"/>
                  <a:gd name="connsiteY4" fmla="*/ 22869 h 262899"/>
                  <a:gd name="connsiteX5" fmla="*/ 0 w 205740"/>
                  <a:gd name="connsiteY5" fmla="*/ 9 h 2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40" h="262899">
                    <a:moveTo>
                      <a:pt x="205740" y="262899"/>
                    </a:moveTo>
                    <a:cubicBezTo>
                      <a:pt x="174760" y="256703"/>
                      <a:pt x="136724" y="256639"/>
                      <a:pt x="114300" y="228609"/>
                    </a:cubicBezTo>
                    <a:cubicBezTo>
                      <a:pt x="106774" y="219201"/>
                      <a:pt x="106680" y="205749"/>
                      <a:pt x="102870" y="194319"/>
                    </a:cubicBezTo>
                    <a:cubicBezTo>
                      <a:pt x="99060" y="148599"/>
                      <a:pt x="97503" y="102635"/>
                      <a:pt x="91440" y="57159"/>
                    </a:cubicBezTo>
                    <a:cubicBezTo>
                      <a:pt x="89848" y="45216"/>
                      <a:pt x="89814" y="29872"/>
                      <a:pt x="80010" y="22869"/>
                    </a:cubicBezTo>
                    <a:cubicBezTo>
                      <a:pt x="46319" y="-1196"/>
                      <a:pt x="29439" y="9"/>
                      <a:pt x="0" y="9"/>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2" name="フリーフォーム 21"/>
              <p:cNvSpPr/>
              <p:nvPr/>
            </p:nvSpPr>
            <p:spPr>
              <a:xfrm rot="929607">
                <a:off x="4099320" y="3914797"/>
                <a:ext cx="205740" cy="262899"/>
              </a:xfrm>
              <a:custGeom>
                <a:avLst/>
                <a:gdLst>
                  <a:gd name="connsiteX0" fmla="*/ 205740 w 205740"/>
                  <a:gd name="connsiteY0" fmla="*/ 262899 h 262899"/>
                  <a:gd name="connsiteX1" fmla="*/ 114300 w 205740"/>
                  <a:gd name="connsiteY1" fmla="*/ 228609 h 262899"/>
                  <a:gd name="connsiteX2" fmla="*/ 102870 w 205740"/>
                  <a:gd name="connsiteY2" fmla="*/ 194319 h 262899"/>
                  <a:gd name="connsiteX3" fmla="*/ 91440 w 205740"/>
                  <a:gd name="connsiteY3" fmla="*/ 57159 h 262899"/>
                  <a:gd name="connsiteX4" fmla="*/ 80010 w 205740"/>
                  <a:gd name="connsiteY4" fmla="*/ 22869 h 262899"/>
                  <a:gd name="connsiteX5" fmla="*/ 0 w 205740"/>
                  <a:gd name="connsiteY5" fmla="*/ 9 h 2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40" h="262899">
                    <a:moveTo>
                      <a:pt x="205740" y="262899"/>
                    </a:moveTo>
                    <a:cubicBezTo>
                      <a:pt x="174760" y="256703"/>
                      <a:pt x="136724" y="256639"/>
                      <a:pt x="114300" y="228609"/>
                    </a:cubicBezTo>
                    <a:cubicBezTo>
                      <a:pt x="106774" y="219201"/>
                      <a:pt x="106680" y="205749"/>
                      <a:pt x="102870" y="194319"/>
                    </a:cubicBezTo>
                    <a:cubicBezTo>
                      <a:pt x="99060" y="148599"/>
                      <a:pt x="97503" y="102635"/>
                      <a:pt x="91440" y="57159"/>
                    </a:cubicBezTo>
                    <a:cubicBezTo>
                      <a:pt x="89848" y="45216"/>
                      <a:pt x="89814" y="29872"/>
                      <a:pt x="80010" y="22869"/>
                    </a:cubicBezTo>
                    <a:cubicBezTo>
                      <a:pt x="46319" y="-1196"/>
                      <a:pt x="29439" y="9"/>
                      <a:pt x="0" y="9"/>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3" name="フリーフォーム 22"/>
              <p:cNvSpPr/>
              <p:nvPr/>
            </p:nvSpPr>
            <p:spPr>
              <a:xfrm rot="2329917">
                <a:off x="4305846" y="3951154"/>
                <a:ext cx="205740" cy="262899"/>
              </a:xfrm>
              <a:custGeom>
                <a:avLst/>
                <a:gdLst>
                  <a:gd name="connsiteX0" fmla="*/ 205740 w 205740"/>
                  <a:gd name="connsiteY0" fmla="*/ 262899 h 262899"/>
                  <a:gd name="connsiteX1" fmla="*/ 114300 w 205740"/>
                  <a:gd name="connsiteY1" fmla="*/ 228609 h 262899"/>
                  <a:gd name="connsiteX2" fmla="*/ 102870 w 205740"/>
                  <a:gd name="connsiteY2" fmla="*/ 194319 h 262899"/>
                  <a:gd name="connsiteX3" fmla="*/ 91440 w 205740"/>
                  <a:gd name="connsiteY3" fmla="*/ 57159 h 262899"/>
                  <a:gd name="connsiteX4" fmla="*/ 80010 w 205740"/>
                  <a:gd name="connsiteY4" fmla="*/ 22869 h 262899"/>
                  <a:gd name="connsiteX5" fmla="*/ 0 w 205740"/>
                  <a:gd name="connsiteY5" fmla="*/ 9 h 2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40" h="262899">
                    <a:moveTo>
                      <a:pt x="205740" y="262899"/>
                    </a:moveTo>
                    <a:cubicBezTo>
                      <a:pt x="174760" y="256703"/>
                      <a:pt x="136724" y="256639"/>
                      <a:pt x="114300" y="228609"/>
                    </a:cubicBezTo>
                    <a:cubicBezTo>
                      <a:pt x="106774" y="219201"/>
                      <a:pt x="106680" y="205749"/>
                      <a:pt x="102870" y="194319"/>
                    </a:cubicBezTo>
                    <a:cubicBezTo>
                      <a:pt x="99060" y="148599"/>
                      <a:pt x="97503" y="102635"/>
                      <a:pt x="91440" y="57159"/>
                    </a:cubicBezTo>
                    <a:cubicBezTo>
                      <a:pt x="89848" y="45216"/>
                      <a:pt x="89814" y="29872"/>
                      <a:pt x="80010" y="22869"/>
                    </a:cubicBezTo>
                    <a:cubicBezTo>
                      <a:pt x="46319" y="-1196"/>
                      <a:pt x="29439" y="9"/>
                      <a:pt x="0" y="9"/>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sp>
          <p:nvSpPr>
            <p:cNvPr id="28" name="正方形/長方形 27"/>
            <p:cNvSpPr/>
            <p:nvPr/>
          </p:nvSpPr>
          <p:spPr>
            <a:xfrm>
              <a:off x="3563888" y="1275606"/>
              <a:ext cx="1512168"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1600" b="1" dirty="0" smtClean="0"/>
                <a:t>α</a:t>
              </a:r>
              <a:r>
                <a:rPr kumimoji="1" lang="ja-JP" altLang="en-US" sz="1600" b="1" dirty="0" smtClean="0"/>
                <a:t>でんぷん</a:t>
              </a:r>
              <a:endParaRPr kumimoji="1" lang="ja-JP" altLang="en-US" sz="1600" b="1" dirty="0"/>
            </a:p>
          </p:txBody>
        </p:sp>
      </p:grpSp>
      <p:grpSp>
        <p:nvGrpSpPr>
          <p:cNvPr id="21" name="グループ化 20"/>
          <p:cNvGrpSpPr/>
          <p:nvPr/>
        </p:nvGrpSpPr>
        <p:grpSpPr>
          <a:xfrm>
            <a:off x="7020272" y="1615901"/>
            <a:ext cx="1512168" cy="1459905"/>
            <a:chOff x="7020272" y="1275606"/>
            <a:chExt cx="1512168" cy="1459905"/>
          </a:xfrm>
        </p:grpSpPr>
        <p:grpSp>
          <p:nvGrpSpPr>
            <p:cNvPr id="30" name="グループ化 29"/>
            <p:cNvGrpSpPr/>
            <p:nvPr/>
          </p:nvGrpSpPr>
          <p:grpSpPr>
            <a:xfrm>
              <a:off x="7020272" y="1635646"/>
              <a:ext cx="1512168" cy="1099865"/>
              <a:chOff x="7020272" y="3867894"/>
              <a:chExt cx="1512168" cy="1099865"/>
            </a:xfrm>
          </p:grpSpPr>
          <p:sp>
            <p:nvSpPr>
              <p:cNvPr id="12" name="正方形/長方形 11"/>
              <p:cNvSpPr/>
              <p:nvPr/>
            </p:nvSpPr>
            <p:spPr>
              <a:xfrm>
                <a:off x="7020272" y="3867894"/>
                <a:ext cx="1512168" cy="1080120"/>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pPr algn="ctr"/>
                <a:endParaRPr kumimoji="1" lang="ja-JP" altLang="en-US" sz="1400" dirty="0"/>
              </a:p>
            </p:txBody>
          </p:sp>
          <p:pic>
            <p:nvPicPr>
              <p:cNvPr id="16" name="図 15"/>
              <p:cNvPicPr>
                <a:picLocks noChangeAspect="1"/>
              </p:cNvPicPr>
              <p:nvPr/>
            </p:nvPicPr>
            <p:blipFill>
              <a:blip r:embed="rId3"/>
              <a:stretch>
                <a:fillRect/>
              </a:stretch>
            </p:blipFill>
            <p:spPr>
              <a:xfrm>
                <a:off x="7261499" y="3890754"/>
                <a:ext cx="982909" cy="936104"/>
              </a:xfrm>
              <a:prstGeom prst="rect">
                <a:avLst/>
              </a:prstGeom>
            </p:spPr>
          </p:pic>
          <p:sp>
            <p:nvSpPr>
              <p:cNvPr id="15" name="正方形/長方形 14"/>
              <p:cNvSpPr/>
              <p:nvPr/>
            </p:nvSpPr>
            <p:spPr>
              <a:xfrm>
                <a:off x="7256752" y="4659982"/>
                <a:ext cx="1082604" cy="307777"/>
              </a:xfrm>
              <a:prstGeom prst="rect">
                <a:avLst/>
              </a:prstGeom>
            </p:spPr>
            <p:txBody>
              <a:bodyPr wrap="square">
                <a:spAutoFit/>
              </a:bodyPr>
              <a:lstStyle/>
              <a:p>
                <a:pPr algn="ctr"/>
                <a:r>
                  <a:rPr lang="ja-JP" altLang="en-US" sz="1400" dirty="0"/>
                  <a:t>冷えたご飯</a:t>
                </a:r>
              </a:p>
            </p:txBody>
          </p:sp>
        </p:grpSp>
        <p:sp>
          <p:nvSpPr>
            <p:cNvPr id="29" name="正方形/長方形 28"/>
            <p:cNvSpPr/>
            <p:nvPr/>
          </p:nvSpPr>
          <p:spPr>
            <a:xfrm>
              <a:off x="7020272" y="1275606"/>
              <a:ext cx="1512168"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1600" b="1" dirty="0" smtClean="0"/>
                <a:t>β</a:t>
              </a:r>
              <a:r>
                <a:rPr kumimoji="1" lang="ja-JP" altLang="en-US" sz="1600" b="1" dirty="0" smtClean="0"/>
                <a:t>でんぷん</a:t>
              </a:r>
              <a:endParaRPr kumimoji="1" lang="ja-JP" altLang="en-US" sz="1600" b="1" dirty="0"/>
            </a:p>
          </p:txBody>
        </p:sp>
      </p:grpSp>
      <p:sp>
        <p:nvSpPr>
          <p:cNvPr id="10" name="正方形/長方形 9"/>
          <p:cNvSpPr/>
          <p:nvPr/>
        </p:nvSpPr>
        <p:spPr>
          <a:xfrm>
            <a:off x="395536" y="4155926"/>
            <a:ext cx="8241552" cy="861774"/>
          </a:xfrm>
          <a:prstGeom prst="rect">
            <a:avLst/>
          </a:prstGeom>
        </p:spPr>
        <p:txBody>
          <a:bodyPr wrap="none">
            <a:spAutoFit/>
          </a:bodyPr>
          <a:lstStyle/>
          <a:p>
            <a:r>
              <a:rPr lang="ja-JP" altLang="en-US" sz="1600" dirty="0" smtClean="0"/>
              <a:t>さらに詳しく・・・</a:t>
            </a:r>
            <a:endParaRPr lang="en-US" altLang="ja-JP" sz="1600" dirty="0" smtClean="0"/>
          </a:p>
          <a:p>
            <a:r>
              <a:rPr lang="ja-JP" altLang="en-US" sz="1600" dirty="0" smtClean="0"/>
              <a:t>科学</a:t>
            </a:r>
            <a:r>
              <a:rPr lang="ja-JP" altLang="en-US" sz="1600" dirty="0"/>
              <a:t>の実験・科学の</a:t>
            </a:r>
            <a:r>
              <a:rPr lang="ja-JP" altLang="en-US" sz="1600" dirty="0" smtClean="0"/>
              <a:t>お話－お餅</a:t>
            </a:r>
            <a:r>
              <a:rPr lang="ja-JP" altLang="en-US" sz="1600" dirty="0"/>
              <a:t>の</a:t>
            </a:r>
            <a:r>
              <a:rPr lang="ja-JP" altLang="en-US" sz="1600" dirty="0" smtClean="0"/>
              <a:t>お話（</a:t>
            </a:r>
            <a:r>
              <a:rPr lang="ja-JP" altLang="en-US" sz="1600" dirty="0"/>
              <a:t>東京大学サイエンスコミュニケーションサークル</a:t>
            </a:r>
            <a:r>
              <a:rPr lang="en-US" altLang="ja-JP" sz="1600" dirty="0" smtClean="0"/>
              <a:t>CAST</a:t>
            </a:r>
            <a:r>
              <a:rPr lang="ja-JP" altLang="en-US" sz="1600" dirty="0" smtClean="0"/>
              <a:t>）</a:t>
            </a:r>
            <a:endParaRPr lang="en-US" altLang="ja-JP" sz="1600" dirty="0" smtClean="0"/>
          </a:p>
          <a:p>
            <a:r>
              <a:rPr lang="ja-JP" altLang="en-US" sz="1600" dirty="0" smtClean="0"/>
              <a:t>http</a:t>
            </a:r>
            <a:r>
              <a:rPr lang="ja-JP" altLang="en-US" sz="1600" dirty="0"/>
              <a:t>://ut-cast.net/science/1201/</a:t>
            </a:r>
          </a:p>
        </p:txBody>
      </p:sp>
      <p:sp>
        <p:nvSpPr>
          <p:cNvPr id="17" name="右矢印 16"/>
          <p:cNvSpPr/>
          <p:nvPr/>
        </p:nvSpPr>
        <p:spPr>
          <a:xfrm>
            <a:off x="2123728" y="1923678"/>
            <a:ext cx="122413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1938250" y="1635646"/>
            <a:ext cx="1553630" cy="338554"/>
          </a:xfrm>
          <a:prstGeom prst="rect">
            <a:avLst/>
          </a:prstGeom>
          <a:noFill/>
        </p:spPr>
        <p:txBody>
          <a:bodyPr wrap="none" rtlCol="0">
            <a:spAutoFit/>
          </a:bodyPr>
          <a:lstStyle/>
          <a:p>
            <a:r>
              <a:rPr kumimoji="1" lang="ja-JP" altLang="en-US" sz="1600" dirty="0" smtClean="0"/>
              <a:t>水を加えて加熱</a:t>
            </a:r>
            <a:endParaRPr kumimoji="1" lang="ja-JP" altLang="en-US" sz="1600" dirty="0"/>
          </a:p>
        </p:txBody>
      </p:sp>
      <p:sp>
        <p:nvSpPr>
          <p:cNvPr id="31" name="右矢印 30"/>
          <p:cNvSpPr/>
          <p:nvPr/>
        </p:nvSpPr>
        <p:spPr>
          <a:xfrm>
            <a:off x="5436096" y="1923678"/>
            <a:ext cx="122413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5652120" y="1635646"/>
            <a:ext cx="753732" cy="338554"/>
          </a:xfrm>
          <a:prstGeom prst="rect">
            <a:avLst/>
          </a:prstGeom>
          <a:noFill/>
        </p:spPr>
        <p:txBody>
          <a:bodyPr wrap="none" rtlCol="0">
            <a:spAutoFit/>
          </a:bodyPr>
          <a:lstStyle/>
          <a:p>
            <a:r>
              <a:rPr kumimoji="1" lang="ja-JP" altLang="en-US" sz="1600" dirty="0" smtClean="0"/>
              <a:t>冷える</a:t>
            </a:r>
            <a:endParaRPr kumimoji="1" lang="ja-JP" altLang="en-US" sz="1600" dirty="0"/>
          </a:p>
        </p:txBody>
      </p:sp>
      <p:sp>
        <p:nvSpPr>
          <p:cNvPr id="33" name="テキスト ボックス 32"/>
          <p:cNvSpPr txBox="1"/>
          <p:nvPr/>
        </p:nvSpPr>
        <p:spPr>
          <a:xfrm>
            <a:off x="2159640" y="2139702"/>
            <a:ext cx="1122423" cy="338554"/>
          </a:xfrm>
          <a:prstGeom prst="rect">
            <a:avLst/>
          </a:prstGeom>
          <a:noFill/>
        </p:spPr>
        <p:txBody>
          <a:bodyPr wrap="none" rtlCol="0">
            <a:spAutoFit/>
          </a:bodyPr>
          <a:lstStyle/>
          <a:p>
            <a:r>
              <a:rPr kumimoji="1" lang="ja-JP" altLang="en-US" sz="1600" dirty="0" smtClean="0"/>
              <a:t>糊化（</a:t>
            </a:r>
            <a:r>
              <a:rPr kumimoji="1" lang="en-US" altLang="ja-JP" sz="1600" dirty="0" smtClean="0"/>
              <a:t>α</a:t>
            </a:r>
            <a:r>
              <a:rPr kumimoji="1" lang="ja-JP" altLang="en-US" sz="1600" dirty="0" smtClean="0"/>
              <a:t>化）</a:t>
            </a:r>
            <a:endParaRPr kumimoji="1" lang="ja-JP" altLang="en-US" sz="1600" dirty="0"/>
          </a:p>
        </p:txBody>
      </p:sp>
      <p:sp>
        <p:nvSpPr>
          <p:cNvPr id="34" name="テキスト ボックス 33"/>
          <p:cNvSpPr txBox="1"/>
          <p:nvPr/>
        </p:nvSpPr>
        <p:spPr>
          <a:xfrm>
            <a:off x="5508104" y="2139702"/>
            <a:ext cx="1160895" cy="338554"/>
          </a:xfrm>
          <a:prstGeom prst="rect">
            <a:avLst/>
          </a:prstGeom>
          <a:noFill/>
        </p:spPr>
        <p:txBody>
          <a:bodyPr wrap="none" rtlCol="0">
            <a:spAutoFit/>
          </a:bodyPr>
          <a:lstStyle/>
          <a:p>
            <a:r>
              <a:rPr kumimoji="1" lang="ja-JP" altLang="en-US" sz="1600" dirty="0" smtClean="0"/>
              <a:t>老化</a:t>
            </a:r>
            <a:r>
              <a:rPr lang="ja-JP" altLang="en-US" sz="1600" dirty="0"/>
              <a:t>（ </a:t>
            </a:r>
            <a:r>
              <a:rPr lang="en-US" altLang="ja-JP" sz="1600" dirty="0" smtClean="0"/>
              <a:t>β</a:t>
            </a:r>
            <a:r>
              <a:rPr lang="ja-JP" altLang="en-US" sz="1600" dirty="0"/>
              <a:t>化</a:t>
            </a:r>
            <a:r>
              <a:rPr kumimoji="1" lang="ja-JP" altLang="en-US" sz="1600" dirty="0" smtClean="0"/>
              <a:t>）</a:t>
            </a:r>
            <a:endParaRPr kumimoji="1" lang="ja-JP" altLang="en-US" sz="1600" dirty="0"/>
          </a:p>
        </p:txBody>
      </p:sp>
      <p:sp>
        <p:nvSpPr>
          <p:cNvPr id="35" name="右矢印 34"/>
          <p:cNvSpPr/>
          <p:nvPr/>
        </p:nvSpPr>
        <p:spPr>
          <a:xfrm flipH="1">
            <a:off x="5436096" y="2715766"/>
            <a:ext cx="1224136" cy="28803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6" name="テキスト ボックス 35"/>
          <p:cNvSpPr txBox="1"/>
          <p:nvPr/>
        </p:nvSpPr>
        <p:spPr>
          <a:xfrm>
            <a:off x="5652120" y="2475678"/>
            <a:ext cx="800219" cy="338554"/>
          </a:xfrm>
          <a:prstGeom prst="rect">
            <a:avLst/>
          </a:prstGeom>
          <a:noFill/>
        </p:spPr>
        <p:txBody>
          <a:bodyPr wrap="none" rtlCol="0">
            <a:spAutoFit/>
          </a:bodyPr>
          <a:lstStyle/>
          <a:p>
            <a:r>
              <a:rPr kumimoji="1" lang="ja-JP" altLang="en-US" sz="1600" dirty="0" smtClean="0"/>
              <a:t>再加熱</a:t>
            </a:r>
            <a:endParaRPr kumimoji="1" lang="ja-JP" altLang="en-US" sz="1600" dirty="0"/>
          </a:p>
        </p:txBody>
      </p:sp>
      <p:sp>
        <p:nvSpPr>
          <p:cNvPr id="37" name="テキスト ボックス 36"/>
          <p:cNvSpPr txBox="1"/>
          <p:nvPr/>
        </p:nvSpPr>
        <p:spPr>
          <a:xfrm>
            <a:off x="5643989" y="2931790"/>
            <a:ext cx="800219" cy="338554"/>
          </a:xfrm>
          <a:prstGeom prst="rect">
            <a:avLst/>
          </a:prstGeom>
          <a:noFill/>
        </p:spPr>
        <p:txBody>
          <a:bodyPr wrap="none" rtlCol="0">
            <a:spAutoFit/>
          </a:bodyPr>
          <a:lstStyle/>
          <a:p>
            <a:r>
              <a:rPr kumimoji="1" lang="ja-JP" altLang="en-US" sz="1600" dirty="0" smtClean="0"/>
              <a:t>再糊化</a:t>
            </a:r>
            <a:endParaRPr kumimoji="1" lang="ja-JP" altLang="en-US" sz="1600" dirty="0"/>
          </a:p>
        </p:txBody>
      </p:sp>
      <p:sp>
        <p:nvSpPr>
          <p:cNvPr id="38" name="テキスト ボックス 37"/>
          <p:cNvSpPr txBox="1"/>
          <p:nvPr/>
        </p:nvSpPr>
        <p:spPr>
          <a:xfrm>
            <a:off x="323528" y="3219822"/>
            <a:ext cx="2232248" cy="338554"/>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smtClean="0">
                <a:solidFill>
                  <a:schemeClr val="tx2"/>
                </a:solidFill>
              </a:rPr>
              <a:t>生では消化しにくい</a:t>
            </a:r>
            <a:endParaRPr kumimoji="1" lang="ja-JP" altLang="en-US" sz="1600" dirty="0">
              <a:solidFill>
                <a:schemeClr val="tx2"/>
              </a:solidFill>
            </a:endParaRPr>
          </a:p>
        </p:txBody>
      </p:sp>
      <p:sp>
        <p:nvSpPr>
          <p:cNvPr id="39" name="テキスト ボックス 38"/>
          <p:cNvSpPr txBox="1"/>
          <p:nvPr/>
        </p:nvSpPr>
        <p:spPr>
          <a:xfrm>
            <a:off x="3563888" y="3219822"/>
            <a:ext cx="1872208" cy="58477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smtClean="0">
                <a:solidFill>
                  <a:schemeClr val="tx2"/>
                </a:solidFill>
              </a:rPr>
              <a:t>消化がよい</a:t>
            </a:r>
            <a:endParaRPr kumimoji="1" lang="en-US" altLang="ja-JP" sz="1600" dirty="0" smtClean="0">
              <a:solidFill>
                <a:schemeClr val="tx2"/>
              </a:solidFill>
            </a:endParaRPr>
          </a:p>
          <a:p>
            <a:pPr marL="285750" indent="-285750">
              <a:buFont typeface="Arial" panose="020B0604020202020204" pitchFamily="34" charset="0"/>
              <a:buChar char="•"/>
            </a:pPr>
            <a:r>
              <a:rPr lang="ja-JP" altLang="en-US" sz="1600" dirty="0">
                <a:solidFill>
                  <a:schemeClr val="tx2"/>
                </a:solidFill>
              </a:rPr>
              <a:t>おいしい</a:t>
            </a:r>
            <a:endParaRPr kumimoji="1" lang="ja-JP" altLang="en-US" sz="1600" dirty="0">
              <a:solidFill>
                <a:schemeClr val="tx2"/>
              </a:solidFill>
            </a:endParaRPr>
          </a:p>
        </p:txBody>
      </p:sp>
    </p:spTree>
    <p:extLst>
      <p:ext uri="{BB962C8B-B14F-4D97-AF65-F5344CB8AC3E}">
        <p14:creationId xmlns:p14="http://schemas.microsoft.com/office/powerpoint/2010/main" val="415235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3059832" y="4011910"/>
            <a:ext cx="6012160"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ja-JP" altLang="en-US" sz="1400" dirty="0">
                <a:latin typeface="RyuminPro-Regular"/>
              </a:rPr>
              <a:t>消火した後約</a:t>
            </a:r>
            <a:r>
              <a:rPr lang="en-US" altLang="ja-JP" sz="1400" dirty="0">
                <a:latin typeface="RyuminPro-Regular"/>
              </a:rPr>
              <a:t>10 </a:t>
            </a:r>
            <a:r>
              <a:rPr lang="ja-JP" altLang="en-US" sz="1400" dirty="0">
                <a:latin typeface="RyuminPro-Regular"/>
              </a:rPr>
              <a:t>分間は</a:t>
            </a:r>
            <a:r>
              <a:rPr lang="en-US" altLang="ja-JP" sz="1400" dirty="0">
                <a:latin typeface="RyuminPro-Regular"/>
              </a:rPr>
              <a:t>00℃</a:t>
            </a:r>
            <a:r>
              <a:rPr lang="ja-JP" altLang="en-US" sz="1400" dirty="0">
                <a:latin typeface="RyuminPro-Regular"/>
              </a:rPr>
              <a:t>近く保つが，その後は温度が下がり，飯に吸水されなくなるので，蒸らし時間終了後，ただちに飯をしゃもじでかき混ぜ，水分を飛ばす。</a:t>
            </a:r>
            <a:endParaRPr lang="ja-JP" altLang="en-US" sz="1400" dirty="0"/>
          </a:p>
        </p:txBody>
      </p:sp>
      <p:sp>
        <p:nvSpPr>
          <p:cNvPr id="2" name="タイトル 1"/>
          <p:cNvSpPr>
            <a:spLocks noGrp="1"/>
          </p:cNvSpPr>
          <p:nvPr>
            <p:ph type="title"/>
          </p:nvPr>
        </p:nvSpPr>
        <p:spPr>
          <a:xfrm>
            <a:off x="467544" y="0"/>
            <a:ext cx="8229600" cy="857250"/>
          </a:xfrm>
        </p:spPr>
        <p:txBody>
          <a:bodyPr>
            <a:normAutofit/>
          </a:bodyPr>
          <a:lstStyle/>
          <a:p>
            <a:pPr algn="l"/>
            <a:r>
              <a:rPr lang="ja-JP" altLang="en-US" sz="4000" dirty="0" smtClean="0"/>
              <a:t>　　　炊飯</a:t>
            </a:r>
            <a:r>
              <a:rPr lang="ja-JP" altLang="en-US" sz="4000" dirty="0"/>
              <a:t>の科学</a:t>
            </a:r>
            <a:endParaRPr kumimoji="1" lang="ja-JP" altLang="en-US" sz="4000" dirty="0"/>
          </a:p>
        </p:txBody>
      </p:sp>
      <p:pic>
        <p:nvPicPr>
          <p:cNvPr id="3" name="図 2"/>
          <p:cNvPicPr>
            <a:picLocks noChangeAspect="1"/>
          </p:cNvPicPr>
          <p:nvPr/>
        </p:nvPicPr>
        <p:blipFill>
          <a:blip r:embed="rId2"/>
          <a:stretch>
            <a:fillRect/>
          </a:stretch>
        </p:blipFill>
        <p:spPr>
          <a:xfrm>
            <a:off x="17294" y="627534"/>
            <a:ext cx="9126706" cy="3432340"/>
          </a:xfrm>
          <a:prstGeom prst="rect">
            <a:avLst/>
          </a:prstGeom>
        </p:spPr>
      </p:pic>
      <p:sp>
        <p:nvSpPr>
          <p:cNvPr id="4" name="正方形/長方形 3"/>
          <p:cNvSpPr/>
          <p:nvPr/>
        </p:nvSpPr>
        <p:spPr>
          <a:xfrm>
            <a:off x="3131840" y="4083918"/>
            <a:ext cx="5940152" cy="307777"/>
          </a:xfrm>
          <a:prstGeom prst="rect">
            <a:avLst/>
          </a:prstGeom>
        </p:spPr>
        <p:txBody>
          <a:bodyPr wrap="square">
            <a:spAutoFit/>
          </a:bodyPr>
          <a:lstStyle/>
          <a:p>
            <a:r>
              <a:rPr lang="ja-JP" altLang="en-US" sz="1400" dirty="0" smtClean="0">
                <a:latin typeface="RyuminPro-Regular"/>
              </a:rPr>
              <a:t>　</a:t>
            </a:r>
            <a:endParaRPr lang="ja-JP" altLang="en-US" sz="1400" dirty="0"/>
          </a:p>
        </p:txBody>
      </p:sp>
      <p:sp>
        <p:nvSpPr>
          <p:cNvPr id="5" name="テキスト ボックス 4"/>
          <p:cNvSpPr txBox="1"/>
          <p:nvPr/>
        </p:nvSpPr>
        <p:spPr>
          <a:xfrm>
            <a:off x="251520" y="4862975"/>
            <a:ext cx="7920880" cy="276999"/>
          </a:xfrm>
          <a:prstGeom prst="rect">
            <a:avLst/>
          </a:prstGeom>
          <a:noFill/>
        </p:spPr>
        <p:txBody>
          <a:bodyPr wrap="square" rtlCol="0">
            <a:spAutoFit/>
          </a:bodyPr>
          <a:lstStyle/>
          <a:p>
            <a:r>
              <a:rPr lang="ja-JP" altLang="en-US" sz="1200" dirty="0" smtClean="0"/>
              <a:t>出典：高等学校家庭科指導資料　　</a:t>
            </a:r>
            <a:r>
              <a:rPr lang="en-US" altLang="ja-JP" sz="1200" dirty="0" smtClean="0"/>
              <a:t>http</a:t>
            </a:r>
            <a:r>
              <a:rPr lang="en-US" altLang="ja-JP" sz="1200" dirty="0"/>
              <a:t>://www.mext.go.jp/a_menu/shotou/new-cs/senseiouen/1333132.htm</a:t>
            </a:r>
            <a:endParaRPr kumimoji="1" lang="ja-JP" altLang="en-US" sz="1200" dirty="0"/>
          </a:p>
        </p:txBody>
      </p:sp>
      <p:sp>
        <p:nvSpPr>
          <p:cNvPr id="6" name="角丸四角形吹き出し 5"/>
          <p:cNvSpPr/>
          <p:nvPr/>
        </p:nvSpPr>
        <p:spPr>
          <a:xfrm>
            <a:off x="6804248" y="2283718"/>
            <a:ext cx="2267744" cy="360040"/>
          </a:xfrm>
          <a:prstGeom prst="wedgeRoundRectCallout">
            <a:avLst>
              <a:gd name="adj1" fmla="val -58649"/>
              <a:gd name="adj2" fmla="val -7676"/>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00">
                <a:latin typeface="RyuminPro-Regular"/>
              </a:rPr>
              <a:t>でんぷんが糊化しない温度</a:t>
            </a:r>
            <a:endParaRPr kumimoji="1" lang="ja-JP" altLang="en-US" sz="1400"/>
          </a:p>
        </p:txBody>
      </p:sp>
      <p:sp>
        <p:nvSpPr>
          <p:cNvPr id="7" name="角丸四角形吹き出し 6"/>
          <p:cNvSpPr/>
          <p:nvPr/>
        </p:nvSpPr>
        <p:spPr>
          <a:xfrm>
            <a:off x="7092280" y="195486"/>
            <a:ext cx="1979712" cy="360040"/>
          </a:xfrm>
          <a:prstGeom prst="wedgeRoundRectCallout">
            <a:avLst>
              <a:gd name="adj1" fmla="val -35304"/>
              <a:gd name="adj2" fmla="val 115968"/>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00" dirty="0">
                <a:latin typeface="RyuminPro-Regular"/>
              </a:rPr>
              <a:t>日本人が好む飯の硬さ</a:t>
            </a:r>
            <a:endParaRPr kumimoji="1" lang="ja-JP" altLang="en-US" sz="1400" dirty="0"/>
          </a:p>
        </p:txBody>
      </p:sp>
      <p:sp>
        <p:nvSpPr>
          <p:cNvPr id="8" name="角丸四角形吹き出し 7"/>
          <p:cNvSpPr/>
          <p:nvPr/>
        </p:nvSpPr>
        <p:spPr>
          <a:xfrm>
            <a:off x="6816096" y="2715766"/>
            <a:ext cx="2267744" cy="864096"/>
          </a:xfrm>
          <a:prstGeom prst="wedgeRoundRectCallout">
            <a:avLst>
              <a:gd name="adj1" fmla="val -78279"/>
              <a:gd name="adj2" fmla="val -3954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ja-JP" altLang="en-US" sz="1400" dirty="0">
                <a:latin typeface="RyuminPro-Regular"/>
              </a:rPr>
              <a:t>中火７分間でほぼ水は米に</a:t>
            </a:r>
            <a:r>
              <a:rPr lang="ja-JP" altLang="en-US" sz="1400" dirty="0" smtClean="0">
                <a:latin typeface="RyuminPro-Regular"/>
              </a:rPr>
              <a:t>吸収。</a:t>
            </a:r>
            <a:r>
              <a:rPr lang="ja-JP" altLang="en-US" sz="1400" dirty="0">
                <a:latin typeface="RyuminPro-Regular"/>
              </a:rPr>
              <a:t>しかし</a:t>
            </a:r>
            <a:r>
              <a:rPr lang="ja-JP" altLang="en-US" sz="1400" dirty="0" smtClean="0">
                <a:latin typeface="RyuminPro-Regular"/>
              </a:rPr>
              <a:t>，十分</a:t>
            </a:r>
            <a:r>
              <a:rPr lang="ja-JP" altLang="en-US" sz="1400" dirty="0">
                <a:latin typeface="RyuminPro-Regular"/>
              </a:rPr>
              <a:t>に糊化されていないので，弱火にしてさらに</a:t>
            </a:r>
            <a:r>
              <a:rPr lang="ja-JP" altLang="en-US" sz="1400" dirty="0" smtClean="0">
                <a:latin typeface="RyuminPro-Regular"/>
              </a:rPr>
              <a:t>加熱。</a:t>
            </a:r>
            <a:endParaRPr kumimoji="1" lang="ja-JP" altLang="en-US" sz="1400" dirty="0"/>
          </a:p>
        </p:txBody>
      </p:sp>
    </p:spTree>
    <p:extLst>
      <p:ext uri="{BB962C8B-B14F-4D97-AF65-F5344CB8AC3E}">
        <p14:creationId xmlns:p14="http://schemas.microsoft.com/office/powerpoint/2010/main" val="681097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38"/>
            <a:ext cx="8229600" cy="857250"/>
          </a:xfrm>
        </p:spPr>
        <p:txBody>
          <a:bodyPr>
            <a:normAutofit/>
          </a:bodyPr>
          <a:lstStyle/>
          <a:p>
            <a:r>
              <a:rPr lang="ja-JP" altLang="en-US" sz="4000" dirty="0"/>
              <a:t>うるち米ともち米</a:t>
            </a:r>
            <a:endParaRPr kumimoji="1" lang="ja-JP" altLang="en-US" sz="4000" dirty="0"/>
          </a:p>
        </p:txBody>
      </p:sp>
      <p:pic>
        <p:nvPicPr>
          <p:cNvPr id="5" name="図 4"/>
          <p:cNvPicPr>
            <a:picLocks noChangeAspect="1"/>
          </p:cNvPicPr>
          <p:nvPr/>
        </p:nvPicPr>
        <p:blipFill>
          <a:blip r:embed="rId2"/>
          <a:stretch>
            <a:fillRect/>
          </a:stretch>
        </p:blipFill>
        <p:spPr>
          <a:xfrm>
            <a:off x="539552" y="843558"/>
            <a:ext cx="7000875" cy="2085975"/>
          </a:xfrm>
          <a:prstGeom prst="rect">
            <a:avLst/>
          </a:prstGeom>
        </p:spPr>
      </p:pic>
      <p:sp>
        <p:nvSpPr>
          <p:cNvPr id="6" name="角丸四角形吹き出し 5"/>
          <p:cNvSpPr/>
          <p:nvPr/>
        </p:nvSpPr>
        <p:spPr>
          <a:xfrm>
            <a:off x="6876256" y="339502"/>
            <a:ext cx="1979712" cy="720080"/>
          </a:xfrm>
          <a:prstGeom prst="wedgeRoundRectCallout">
            <a:avLst>
              <a:gd name="adj1" fmla="val -74808"/>
              <a:gd name="adj2" fmla="val 100931"/>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400" dirty="0" smtClean="0"/>
              <a:t>アミロペクチンの含有量が多いほど，粘りが強い</a:t>
            </a:r>
            <a:endParaRPr kumimoji="1" lang="ja-JP" altLang="en-US" sz="1400" dirty="0"/>
          </a:p>
        </p:txBody>
      </p:sp>
      <p:sp>
        <p:nvSpPr>
          <p:cNvPr id="7" name="角丸四角形吹き出し 6"/>
          <p:cNvSpPr/>
          <p:nvPr/>
        </p:nvSpPr>
        <p:spPr>
          <a:xfrm>
            <a:off x="539552" y="555526"/>
            <a:ext cx="1979712" cy="504056"/>
          </a:xfrm>
          <a:prstGeom prst="wedgeRoundRectCallout">
            <a:avLst>
              <a:gd name="adj1" fmla="val 44918"/>
              <a:gd name="adj2" fmla="val 111433"/>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ja-JP" altLang="en-US" sz="1400" dirty="0" smtClean="0"/>
              <a:t>アミロース約</a:t>
            </a:r>
            <a:r>
              <a:rPr lang="en-US" altLang="ja-JP" sz="1400" dirty="0" smtClean="0"/>
              <a:t>20%</a:t>
            </a:r>
            <a:r>
              <a:rPr lang="ja-JP" altLang="en-US" sz="1400" dirty="0" err="1" smtClean="0"/>
              <a:t>，</a:t>
            </a:r>
            <a:r>
              <a:rPr lang="ja-JP" altLang="en-US" sz="1400" dirty="0" smtClean="0"/>
              <a:t>アミロペクチン約</a:t>
            </a:r>
            <a:r>
              <a:rPr lang="en-US" altLang="ja-JP" sz="1400" dirty="0" smtClean="0"/>
              <a:t>80%</a:t>
            </a:r>
            <a:endParaRPr kumimoji="1" lang="ja-JP" altLang="en-US" sz="1400" dirty="0"/>
          </a:p>
        </p:txBody>
      </p:sp>
      <p:sp>
        <p:nvSpPr>
          <p:cNvPr id="9" name="角丸四角形吹き出し 8"/>
          <p:cNvSpPr/>
          <p:nvPr/>
        </p:nvSpPr>
        <p:spPr>
          <a:xfrm>
            <a:off x="6516216" y="1971622"/>
            <a:ext cx="2448272" cy="1248200"/>
          </a:xfrm>
          <a:prstGeom prst="wedgeRoundRectCallout">
            <a:avLst>
              <a:gd name="adj1" fmla="val -73697"/>
              <a:gd name="adj2" fmla="val -16887"/>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lang="ja-JP" altLang="en-US" sz="1400" dirty="0"/>
              <a:t>この量の水で炊こうとする</a:t>
            </a:r>
            <a:r>
              <a:rPr lang="ja-JP" altLang="en-US" sz="1400" dirty="0" smtClean="0"/>
              <a:t>と，均一に吸水できない・・・</a:t>
            </a:r>
            <a:endParaRPr lang="en-US" altLang="ja-JP" sz="1400" dirty="0" smtClean="0"/>
          </a:p>
          <a:p>
            <a:endParaRPr kumimoji="1" lang="en-US" altLang="ja-JP" sz="1400" dirty="0"/>
          </a:p>
          <a:p>
            <a:r>
              <a:rPr lang="ja-JP" altLang="en-US" sz="1400" dirty="0" smtClean="0"/>
              <a:t>しかし，</a:t>
            </a:r>
            <a:r>
              <a:rPr lang="ja-JP" altLang="en-US" sz="1400" u="sng" dirty="0" smtClean="0"/>
              <a:t>元の吸水量が多い</a:t>
            </a:r>
            <a:r>
              <a:rPr lang="ja-JP" altLang="en-US" sz="1400" dirty="0" smtClean="0"/>
              <a:t>ので，蒸すとよい</a:t>
            </a:r>
            <a:endParaRPr kumimoji="1" lang="ja-JP" altLang="en-US" sz="1400" dirty="0"/>
          </a:p>
        </p:txBody>
      </p:sp>
      <p:cxnSp>
        <p:nvCxnSpPr>
          <p:cNvPr id="11" name="直線矢印コネクタ 10"/>
          <p:cNvCxnSpPr/>
          <p:nvPr/>
        </p:nvCxnSpPr>
        <p:spPr>
          <a:xfrm flipH="1" flipV="1">
            <a:off x="5292080" y="1995686"/>
            <a:ext cx="2088232" cy="7200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4" name="図 13"/>
          <p:cNvPicPr>
            <a:picLocks noChangeAspect="1"/>
          </p:cNvPicPr>
          <p:nvPr/>
        </p:nvPicPr>
        <p:blipFill>
          <a:blip r:embed="rId3"/>
          <a:stretch>
            <a:fillRect/>
          </a:stretch>
        </p:blipFill>
        <p:spPr>
          <a:xfrm>
            <a:off x="827584" y="2931790"/>
            <a:ext cx="2441214" cy="1832620"/>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2955854"/>
            <a:ext cx="2398028" cy="1800200"/>
          </a:xfrm>
          <a:prstGeom prst="rect">
            <a:avLst/>
          </a:prstGeom>
        </p:spPr>
      </p:pic>
      <p:sp>
        <p:nvSpPr>
          <p:cNvPr id="16" name="テキスト ボックス 15"/>
          <p:cNvSpPr txBox="1"/>
          <p:nvPr/>
        </p:nvSpPr>
        <p:spPr>
          <a:xfrm>
            <a:off x="1619672" y="4777566"/>
            <a:ext cx="976549" cy="369332"/>
          </a:xfrm>
          <a:prstGeom prst="rect">
            <a:avLst/>
          </a:prstGeom>
          <a:noFill/>
        </p:spPr>
        <p:txBody>
          <a:bodyPr wrap="none" rtlCol="0">
            <a:spAutoFit/>
          </a:bodyPr>
          <a:lstStyle/>
          <a:p>
            <a:r>
              <a:rPr kumimoji="1" lang="ja-JP" altLang="en-US" dirty="0" smtClean="0"/>
              <a:t>うるち米</a:t>
            </a:r>
            <a:endParaRPr kumimoji="1" lang="ja-JP" altLang="en-US" dirty="0"/>
          </a:p>
        </p:txBody>
      </p:sp>
      <p:sp>
        <p:nvSpPr>
          <p:cNvPr id="17" name="テキスト ボックス 16"/>
          <p:cNvSpPr txBox="1"/>
          <p:nvPr/>
        </p:nvSpPr>
        <p:spPr>
          <a:xfrm>
            <a:off x="4644008" y="4774168"/>
            <a:ext cx="800219" cy="369332"/>
          </a:xfrm>
          <a:prstGeom prst="rect">
            <a:avLst/>
          </a:prstGeom>
          <a:noFill/>
        </p:spPr>
        <p:txBody>
          <a:bodyPr wrap="none" rtlCol="0">
            <a:spAutoFit/>
          </a:bodyPr>
          <a:lstStyle/>
          <a:p>
            <a:r>
              <a:rPr kumimoji="1" lang="ja-JP" altLang="en-US" dirty="0" smtClean="0"/>
              <a:t>もち米</a:t>
            </a:r>
            <a:endParaRPr kumimoji="1" lang="ja-JP" altLang="en-US" dirty="0"/>
          </a:p>
        </p:txBody>
      </p:sp>
      <p:sp>
        <p:nvSpPr>
          <p:cNvPr id="18" name="テキスト ボックス 17"/>
          <p:cNvSpPr txBox="1"/>
          <p:nvPr/>
        </p:nvSpPr>
        <p:spPr>
          <a:xfrm>
            <a:off x="6444208" y="4445699"/>
            <a:ext cx="2592288" cy="646331"/>
          </a:xfrm>
          <a:prstGeom prst="rect">
            <a:avLst/>
          </a:prstGeom>
          <a:noFill/>
        </p:spPr>
        <p:txBody>
          <a:bodyPr wrap="square" rtlCol="0">
            <a:spAutoFit/>
          </a:bodyPr>
          <a:lstStyle/>
          <a:p>
            <a:r>
              <a:rPr lang="ja-JP" altLang="en-US" sz="1200" dirty="0" smtClean="0"/>
              <a:t>出典：高等学校家庭科指導資料　　</a:t>
            </a:r>
            <a:r>
              <a:rPr lang="en-US" altLang="ja-JP" sz="1200" dirty="0" smtClean="0"/>
              <a:t>http</a:t>
            </a:r>
            <a:r>
              <a:rPr lang="en-US" altLang="ja-JP" sz="1200" dirty="0"/>
              <a:t>://www.mext.go.jp/a_menu/shotou/new-cs/senseiouen/1333132.htm</a:t>
            </a:r>
            <a:endParaRPr kumimoji="1" lang="ja-JP" altLang="en-US" sz="1200" dirty="0"/>
          </a:p>
        </p:txBody>
      </p:sp>
    </p:spTree>
    <p:extLst>
      <p:ext uri="{BB962C8B-B14F-4D97-AF65-F5344CB8AC3E}">
        <p14:creationId xmlns:p14="http://schemas.microsoft.com/office/powerpoint/2010/main" val="2716367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470"/>
            <a:ext cx="8229600" cy="857250"/>
          </a:xfrm>
        </p:spPr>
        <p:txBody>
          <a:bodyPr>
            <a:normAutofit/>
          </a:bodyPr>
          <a:lstStyle/>
          <a:p>
            <a:r>
              <a:rPr lang="ja-JP" altLang="en-US" sz="4000" dirty="0"/>
              <a:t>小麦粉の種類と性質</a:t>
            </a:r>
            <a:endParaRPr kumimoji="1" lang="ja-JP" altLang="en-US" sz="4000" dirty="0"/>
          </a:p>
        </p:txBody>
      </p:sp>
      <p:pic>
        <p:nvPicPr>
          <p:cNvPr id="3" name="図 2"/>
          <p:cNvPicPr>
            <a:picLocks noChangeAspect="1"/>
          </p:cNvPicPr>
          <p:nvPr/>
        </p:nvPicPr>
        <p:blipFill>
          <a:blip r:embed="rId2"/>
          <a:stretch>
            <a:fillRect/>
          </a:stretch>
        </p:blipFill>
        <p:spPr>
          <a:xfrm>
            <a:off x="35496" y="915566"/>
            <a:ext cx="9071744" cy="1661269"/>
          </a:xfrm>
          <a:prstGeom prst="rect">
            <a:avLst/>
          </a:prstGeom>
        </p:spPr>
      </p:pic>
      <p:sp>
        <p:nvSpPr>
          <p:cNvPr id="4" name="正方形/長方形 3"/>
          <p:cNvSpPr/>
          <p:nvPr/>
        </p:nvSpPr>
        <p:spPr>
          <a:xfrm>
            <a:off x="179512" y="2643758"/>
            <a:ext cx="8856984" cy="2308324"/>
          </a:xfrm>
          <a:prstGeom prst="rect">
            <a:avLst/>
          </a:prstGeom>
        </p:spPr>
        <p:txBody>
          <a:bodyPr wrap="square">
            <a:spAutoFit/>
          </a:bodyPr>
          <a:lstStyle/>
          <a:p>
            <a:r>
              <a:rPr lang="ja-JP" altLang="en-US" dirty="0" smtClean="0">
                <a:latin typeface="RyuminPro-Regular"/>
              </a:rPr>
              <a:t>　小麦粉</a:t>
            </a:r>
            <a:r>
              <a:rPr lang="ja-JP" altLang="en-US" dirty="0">
                <a:latin typeface="RyuminPro-Regular"/>
              </a:rPr>
              <a:t>のタンパク質はグリアジンとグルテニンが多く含まれ，水を加えてこねると弾性のあるグルテン</a:t>
            </a:r>
            <a:r>
              <a:rPr lang="ja-JP" altLang="en-US" dirty="0" smtClean="0">
                <a:latin typeface="RyuminPro-Regular"/>
              </a:rPr>
              <a:t>を形成</a:t>
            </a:r>
            <a:r>
              <a:rPr lang="ja-JP" altLang="en-US" dirty="0">
                <a:latin typeface="RyuminPro-Regular"/>
              </a:rPr>
              <a:t>する。小麦粉を用いた調理ではこのグルテン形成を利用するかしないかにより，調理の要点は大きく</a:t>
            </a:r>
            <a:r>
              <a:rPr lang="ja-JP" altLang="en-US" dirty="0" smtClean="0">
                <a:latin typeface="RyuminPro-Regular"/>
              </a:rPr>
              <a:t>異なる。</a:t>
            </a:r>
            <a:endParaRPr lang="en-US" altLang="ja-JP" dirty="0" smtClean="0">
              <a:latin typeface="RyuminPro-Regular"/>
            </a:endParaRPr>
          </a:p>
          <a:p>
            <a:r>
              <a:rPr lang="ja-JP" altLang="en-US" dirty="0">
                <a:latin typeface="RyuminPro-Regular"/>
              </a:rPr>
              <a:t>　</a:t>
            </a:r>
            <a:r>
              <a:rPr lang="ja-JP" altLang="en-US" dirty="0" smtClean="0">
                <a:latin typeface="RyuminPro-Regular"/>
              </a:rPr>
              <a:t>ベーキングパウダー</a:t>
            </a:r>
            <a:r>
              <a:rPr lang="ja-JP" altLang="en-US" dirty="0">
                <a:latin typeface="RyuminPro-Regular"/>
              </a:rPr>
              <a:t>や卵白の起泡性を利用する菓子類はなるべくグルテンを形成しないように</a:t>
            </a:r>
            <a:r>
              <a:rPr lang="ja-JP" altLang="en-US" dirty="0" smtClean="0">
                <a:latin typeface="RyuminPro-Regular"/>
              </a:rPr>
              <a:t>薄力粉を</a:t>
            </a:r>
            <a:r>
              <a:rPr lang="ja-JP" altLang="en-US" dirty="0">
                <a:latin typeface="RyuminPro-Regular"/>
              </a:rPr>
              <a:t>用い，調理操作ではこねないようにする</a:t>
            </a:r>
            <a:r>
              <a:rPr lang="ja-JP" altLang="en-US" dirty="0" smtClean="0">
                <a:latin typeface="RyuminPro-Regular"/>
              </a:rPr>
              <a:t>。</a:t>
            </a:r>
            <a:endParaRPr lang="en-US" altLang="ja-JP" dirty="0" smtClean="0">
              <a:latin typeface="RyuminPro-Regular"/>
            </a:endParaRPr>
          </a:p>
          <a:p>
            <a:r>
              <a:rPr lang="ja-JP" altLang="en-US" dirty="0">
                <a:latin typeface="RyuminPro-Regular"/>
              </a:rPr>
              <a:t>　</a:t>
            </a:r>
            <a:r>
              <a:rPr lang="ja-JP" altLang="en-US" dirty="0" smtClean="0">
                <a:latin typeface="RyuminPro-Regular"/>
              </a:rPr>
              <a:t>パンを作る場合は，グルテンが形成されやすいように強力粉を用い，強い力でこねる。グルテンの膜が発酵により発生した炭酸ガスを包み込んでふくらむ。</a:t>
            </a:r>
            <a:endParaRPr lang="en-US" altLang="ja-JP" dirty="0" smtClean="0">
              <a:latin typeface="RyuminPro-Regular"/>
            </a:endParaRPr>
          </a:p>
          <a:p>
            <a:r>
              <a:rPr lang="ja-JP" altLang="en-US" dirty="0">
                <a:latin typeface="RyuminPro-Regular"/>
              </a:rPr>
              <a:t>　</a:t>
            </a:r>
            <a:endParaRPr lang="ja-JP" altLang="en-US" dirty="0"/>
          </a:p>
        </p:txBody>
      </p:sp>
      <p:sp>
        <p:nvSpPr>
          <p:cNvPr id="5" name="テキスト ボックス 4"/>
          <p:cNvSpPr txBox="1"/>
          <p:nvPr/>
        </p:nvSpPr>
        <p:spPr>
          <a:xfrm>
            <a:off x="1043608" y="4803999"/>
            <a:ext cx="7848872" cy="276999"/>
          </a:xfrm>
          <a:prstGeom prst="rect">
            <a:avLst/>
          </a:prstGeom>
          <a:noFill/>
        </p:spPr>
        <p:txBody>
          <a:bodyPr wrap="square" rtlCol="0">
            <a:spAutoFit/>
          </a:bodyPr>
          <a:lstStyle/>
          <a:p>
            <a:r>
              <a:rPr lang="ja-JP" altLang="en-US" sz="1200" dirty="0" smtClean="0"/>
              <a:t>出典：高等学校家庭科指導資料　　</a:t>
            </a:r>
            <a:r>
              <a:rPr lang="en-US" altLang="ja-JP" sz="1200" dirty="0" smtClean="0"/>
              <a:t>http</a:t>
            </a:r>
            <a:r>
              <a:rPr lang="en-US" altLang="ja-JP" sz="1200" dirty="0"/>
              <a:t>://www.mext.go.jp/a_menu/shotou/new-cs/senseiouen/1333132.htm</a:t>
            </a:r>
            <a:endParaRPr kumimoji="1" lang="ja-JP" altLang="en-US" sz="1200" dirty="0"/>
          </a:p>
        </p:txBody>
      </p:sp>
    </p:spTree>
    <p:extLst>
      <p:ext uri="{BB962C8B-B14F-4D97-AF65-F5344CB8AC3E}">
        <p14:creationId xmlns:p14="http://schemas.microsoft.com/office/powerpoint/2010/main" val="3968790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470"/>
            <a:ext cx="8229600" cy="857250"/>
          </a:xfrm>
        </p:spPr>
        <p:txBody>
          <a:bodyPr>
            <a:normAutofit/>
          </a:bodyPr>
          <a:lstStyle/>
          <a:p>
            <a:r>
              <a:rPr kumimoji="1" lang="ja-JP" altLang="en-US" sz="4000" dirty="0" smtClean="0"/>
              <a:t>いもの種類と特徴</a:t>
            </a:r>
            <a:endParaRPr kumimoji="1" lang="ja-JP" altLang="en-US" sz="4000" dirty="0"/>
          </a:p>
        </p:txBody>
      </p:sp>
      <p:graphicFrame>
        <p:nvGraphicFramePr>
          <p:cNvPr id="5" name="表 4"/>
          <p:cNvGraphicFramePr>
            <a:graphicFrameLocks noGrp="1"/>
          </p:cNvGraphicFramePr>
          <p:nvPr>
            <p:extLst>
              <p:ext uri="{D42A27DB-BD31-4B8C-83A1-F6EECF244321}">
                <p14:modId xmlns:p14="http://schemas.microsoft.com/office/powerpoint/2010/main" val="2004616670"/>
              </p:ext>
            </p:extLst>
          </p:nvPr>
        </p:nvGraphicFramePr>
        <p:xfrm>
          <a:off x="251520" y="915566"/>
          <a:ext cx="8640961" cy="3816422"/>
        </p:xfrm>
        <a:graphic>
          <a:graphicData uri="http://schemas.openxmlformats.org/drawingml/2006/table">
            <a:tbl>
              <a:tblPr firstRow="1" firstCol="1">
                <a:tableStyleId>{93296810-A885-4BE3-A3E7-6D5BEEA58F35}</a:tableStyleId>
              </a:tblPr>
              <a:tblGrid>
                <a:gridCol w="1231142"/>
                <a:gridCol w="1029014"/>
                <a:gridCol w="1029014"/>
                <a:gridCol w="1029014"/>
                <a:gridCol w="1029014"/>
                <a:gridCol w="3293763"/>
              </a:tblGrid>
              <a:tr h="651058">
                <a:tc>
                  <a:txBody>
                    <a:bodyPr/>
                    <a:lstStyle/>
                    <a:p>
                      <a:pPr algn="l" fontAlgn="ctr"/>
                      <a:r>
                        <a:rPr lang="ja-JP" altLang="en-US" sz="1600" u="none" strike="noStrike">
                          <a:effectLst/>
                        </a:rPr>
                        <a:t>種類</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600" u="none" strike="noStrike">
                          <a:effectLst/>
                        </a:rPr>
                        <a:t>炭水化物</a:t>
                      </a:r>
                      <a:br>
                        <a:rPr lang="ja-JP" altLang="en-US" sz="1600" u="none" strike="noStrike">
                          <a:effectLst/>
                        </a:rPr>
                      </a:br>
                      <a:r>
                        <a:rPr lang="ja-JP" altLang="en-US" sz="1600" u="none" strike="noStrike">
                          <a:effectLst/>
                        </a:rPr>
                        <a:t>（</a:t>
                      </a:r>
                      <a:r>
                        <a:rPr lang="en-US" sz="1600" u="none" strike="noStrike">
                          <a:effectLst/>
                        </a:rPr>
                        <a:t>g）</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600" u="none" strike="noStrike">
                          <a:effectLst/>
                        </a:rPr>
                        <a:t>カリウム</a:t>
                      </a:r>
                      <a:br>
                        <a:rPr lang="ja-JP" altLang="en-US" sz="1600" u="none" strike="noStrike">
                          <a:effectLst/>
                        </a:rPr>
                      </a:br>
                      <a:r>
                        <a:rPr lang="ja-JP" altLang="en-US" sz="1600" u="none" strike="noStrike">
                          <a:effectLst/>
                        </a:rPr>
                        <a:t>（</a:t>
                      </a:r>
                      <a:r>
                        <a:rPr lang="en-US" altLang="ja-JP" sz="1600" u="none" strike="noStrike">
                          <a:effectLst/>
                        </a:rPr>
                        <a:t>mg</a:t>
                      </a:r>
                      <a:r>
                        <a:rPr lang="ja-JP" altLang="en-US" sz="1600" u="none" strike="noStrike">
                          <a:effectLst/>
                        </a:rPr>
                        <a:t>）</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600" u="none" strike="noStrike">
                          <a:effectLst/>
                        </a:rPr>
                        <a:t>ビタミン</a:t>
                      </a:r>
                      <a:r>
                        <a:rPr lang="en-US" altLang="ja-JP" sz="1600" u="none" strike="noStrike">
                          <a:effectLst/>
                        </a:rPr>
                        <a:t>C</a:t>
                      </a:r>
                      <a:br>
                        <a:rPr lang="en-US" altLang="ja-JP" sz="1600" u="none" strike="noStrike">
                          <a:effectLst/>
                        </a:rPr>
                      </a:br>
                      <a:r>
                        <a:rPr lang="ja-JP" altLang="en-US" sz="1600" u="none" strike="noStrike">
                          <a:effectLst/>
                        </a:rPr>
                        <a:t>（</a:t>
                      </a:r>
                      <a:r>
                        <a:rPr lang="en-US" altLang="ja-JP" sz="1600" u="none" strike="noStrike">
                          <a:effectLst/>
                        </a:rPr>
                        <a:t>mg</a:t>
                      </a:r>
                      <a:r>
                        <a:rPr lang="ja-JP" altLang="en-US" sz="1600" u="none" strike="noStrike">
                          <a:effectLst/>
                        </a:rPr>
                        <a:t>）</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600" u="none" strike="noStrike">
                          <a:effectLst/>
                        </a:rPr>
                        <a:t>食物繊維</a:t>
                      </a:r>
                      <a:br>
                        <a:rPr lang="ja-JP" altLang="en-US" sz="1600" u="none" strike="noStrike">
                          <a:effectLst/>
                        </a:rPr>
                      </a:br>
                      <a:r>
                        <a:rPr lang="en-US" altLang="ja-JP" sz="1600" u="none" strike="noStrike">
                          <a:effectLst/>
                        </a:rPr>
                        <a:t>(</a:t>
                      </a:r>
                      <a:r>
                        <a:rPr lang="en-US" sz="1600" u="none" strike="noStrike">
                          <a:effectLst/>
                        </a:rPr>
                        <a:t>g)</a:t>
                      </a:r>
                      <a:endParaRPr 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ja-JP" altLang="en-US" sz="1600" u="none" strike="noStrike">
                          <a:effectLst/>
                        </a:rPr>
                        <a:t>特徴など</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791341">
                <a:tc>
                  <a:txBody>
                    <a:bodyPr/>
                    <a:lstStyle/>
                    <a:p>
                      <a:pPr algn="l" fontAlgn="ctr"/>
                      <a:r>
                        <a:rPr lang="ja-JP" altLang="en-US" sz="1600" u="none" strike="noStrike">
                          <a:effectLst/>
                        </a:rPr>
                        <a:t>じゃがいも</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dirty="0">
                          <a:effectLst/>
                        </a:rPr>
                        <a:t>17.6</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dirty="0">
                          <a:effectLst/>
                        </a:rPr>
                        <a:t>410</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a:effectLst/>
                        </a:rPr>
                        <a:t>35</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a:effectLst/>
                        </a:rPr>
                        <a:t>1.3</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600" u="none" strike="noStrike" dirty="0">
                          <a:effectLst/>
                        </a:rPr>
                        <a:t>芽や緑を帯びた皮は毒性があるソラニンを含むので取り除く。</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791341">
                <a:tc>
                  <a:txBody>
                    <a:bodyPr/>
                    <a:lstStyle/>
                    <a:p>
                      <a:pPr algn="l" fontAlgn="ctr"/>
                      <a:r>
                        <a:rPr lang="ja-JP" altLang="en-US" sz="1600" u="none" strike="noStrike">
                          <a:effectLst/>
                        </a:rPr>
                        <a:t>さつまいも</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a:effectLst/>
                        </a:rPr>
                        <a:t>31.9</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dirty="0">
                          <a:effectLst/>
                        </a:rPr>
                        <a:t>480</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dirty="0">
                          <a:effectLst/>
                        </a:rPr>
                        <a:t>29</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a:effectLst/>
                        </a:rPr>
                        <a:t>2.2</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600" u="none" strike="noStrike">
                          <a:effectLst/>
                        </a:rPr>
                        <a:t>便秘予防効果のあるヤラピンを含む。ゆっくり加熱すると甘みを増す。</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791341">
                <a:tc>
                  <a:txBody>
                    <a:bodyPr/>
                    <a:lstStyle/>
                    <a:p>
                      <a:pPr algn="l" fontAlgn="ctr"/>
                      <a:r>
                        <a:rPr lang="ja-JP" altLang="en-US" sz="1600" u="none" strike="noStrike">
                          <a:effectLst/>
                        </a:rPr>
                        <a:t>さといも</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a:effectLst/>
                        </a:rPr>
                        <a:t>13.1</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a:effectLst/>
                        </a:rPr>
                        <a:t>640</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dirty="0">
                          <a:effectLst/>
                        </a:rPr>
                        <a:t>6</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dirty="0">
                          <a:effectLst/>
                        </a:rPr>
                        <a:t>2.3</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600" u="none" strike="noStrike">
                          <a:effectLst/>
                        </a:rPr>
                        <a:t>特有のぬめりはガラクタンとムチンによるものである。</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791341">
                <a:tc>
                  <a:txBody>
                    <a:bodyPr/>
                    <a:lstStyle/>
                    <a:p>
                      <a:pPr algn="l" fontAlgn="ctr"/>
                      <a:r>
                        <a:rPr lang="ja-JP" altLang="en-US" sz="1600" u="none" strike="noStrike">
                          <a:effectLst/>
                        </a:rPr>
                        <a:t>やまいも</a:t>
                      </a:r>
                      <a:br>
                        <a:rPr lang="ja-JP" altLang="en-US" sz="1600" u="none" strike="noStrike">
                          <a:effectLst/>
                        </a:rPr>
                      </a:br>
                      <a:r>
                        <a:rPr lang="ja-JP" altLang="en-US" sz="1600" u="none" strike="noStrike">
                          <a:effectLst/>
                        </a:rPr>
                        <a:t>（ながいも）</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a:effectLst/>
                        </a:rPr>
                        <a:t>13.9</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a:effectLst/>
                        </a:rPr>
                        <a:t>430</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a:effectLst/>
                        </a:rPr>
                        <a:t>6</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ctr" fontAlgn="ctr"/>
                      <a:r>
                        <a:rPr lang="en-US" altLang="ja-JP" sz="2000" u="none" strike="noStrike" dirty="0">
                          <a:effectLst/>
                        </a:rPr>
                        <a:t>1.0</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600" u="none" strike="noStrike" dirty="0">
                          <a:effectLst/>
                        </a:rPr>
                        <a:t>アミラーゼを多くみ，生でも消化がよい。</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bl>
          </a:graphicData>
        </a:graphic>
      </p:graphicFrame>
      <p:sp>
        <p:nvSpPr>
          <p:cNvPr id="6" name="正方形/長方形 5"/>
          <p:cNvSpPr/>
          <p:nvPr/>
        </p:nvSpPr>
        <p:spPr>
          <a:xfrm>
            <a:off x="4788024" y="4771705"/>
            <a:ext cx="3057247" cy="307777"/>
          </a:xfrm>
          <a:prstGeom prst="rect">
            <a:avLst/>
          </a:prstGeom>
        </p:spPr>
        <p:txBody>
          <a:bodyPr wrap="none">
            <a:spAutoFit/>
          </a:bodyPr>
          <a:lstStyle/>
          <a:p>
            <a:r>
              <a:rPr lang="zh-TW" altLang="en-US" sz="1400" dirty="0">
                <a:latin typeface="ＭＳ Ｐゴシック" panose="020B0600070205080204" pitchFamily="50" charset="-128"/>
                <a:ea typeface="ＭＳ Ｐゴシック" panose="020B0600070205080204" pitchFamily="50" charset="-128"/>
              </a:rPr>
              <a:t>日本食品標準成分表</a:t>
            </a:r>
            <a:r>
              <a:rPr lang="en-US" altLang="zh-TW" sz="1400" dirty="0">
                <a:latin typeface="ＭＳ Ｐゴシック" panose="020B0600070205080204" pitchFamily="50" charset="-128"/>
                <a:ea typeface="ＭＳ Ｐゴシック" panose="020B0600070205080204" pitchFamily="50" charset="-128"/>
              </a:rPr>
              <a:t>2015</a:t>
            </a:r>
            <a:r>
              <a:rPr lang="zh-TW" altLang="en-US" sz="1400" dirty="0">
                <a:latin typeface="ＭＳ Ｐゴシック" panose="020B0600070205080204" pitchFamily="50" charset="-128"/>
                <a:ea typeface="ＭＳ Ｐゴシック" panose="020B0600070205080204" pitchFamily="50" charset="-128"/>
              </a:rPr>
              <a:t>年版（七訂）</a:t>
            </a:r>
            <a:endParaRPr lang="ja-JP" altLang="en-US" sz="1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8638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470"/>
            <a:ext cx="8229600" cy="857250"/>
          </a:xfrm>
        </p:spPr>
        <p:txBody>
          <a:bodyPr>
            <a:normAutofit/>
          </a:bodyPr>
          <a:lstStyle/>
          <a:p>
            <a:r>
              <a:rPr kumimoji="1" lang="ja-JP" altLang="en-US" sz="4000" dirty="0" smtClean="0"/>
              <a:t>いもの調理</a:t>
            </a:r>
            <a:endParaRPr kumimoji="1" lang="ja-JP" altLang="en-US" sz="4000" dirty="0"/>
          </a:p>
        </p:txBody>
      </p:sp>
      <p:sp>
        <p:nvSpPr>
          <p:cNvPr id="3" name="正方形/長方形 2"/>
          <p:cNvSpPr/>
          <p:nvPr/>
        </p:nvSpPr>
        <p:spPr>
          <a:xfrm>
            <a:off x="323528" y="843558"/>
            <a:ext cx="8568952" cy="2554545"/>
          </a:xfrm>
          <a:prstGeom prst="rect">
            <a:avLst/>
          </a:prstGeom>
        </p:spPr>
        <p:txBody>
          <a:bodyPr wrap="square">
            <a:spAutoFit/>
          </a:bodyPr>
          <a:lstStyle/>
          <a:p>
            <a:pPr marL="285750" indent="-285750">
              <a:buFont typeface="Arial" panose="020B0604020202020204" pitchFamily="34" charset="0"/>
              <a:buChar char="•"/>
            </a:pPr>
            <a:r>
              <a:rPr lang="ja-JP" altLang="en-US" sz="2000" dirty="0" smtClean="0">
                <a:latin typeface="RyuminPro-Regular"/>
              </a:rPr>
              <a:t>　</a:t>
            </a:r>
            <a:r>
              <a:rPr lang="ja-JP" altLang="en-US" sz="2000" dirty="0" err="1" smtClean="0">
                <a:latin typeface="RyuminPro-Regular"/>
              </a:rPr>
              <a:t>いも</a:t>
            </a:r>
            <a:r>
              <a:rPr lang="ja-JP" altLang="en-US" sz="2000" dirty="0">
                <a:latin typeface="RyuminPro-Regular"/>
              </a:rPr>
              <a:t>類にはでんぷんが多く</a:t>
            </a:r>
            <a:r>
              <a:rPr lang="ja-JP" altLang="en-US" sz="2000" dirty="0" smtClean="0">
                <a:latin typeface="RyuminPro-Regular"/>
              </a:rPr>
              <a:t>含まれる</a:t>
            </a:r>
            <a:r>
              <a:rPr lang="ja-JP" altLang="en-US" sz="2000" dirty="0">
                <a:latin typeface="RyuminPro-Regular"/>
              </a:rPr>
              <a:t>が，水分も</a:t>
            </a:r>
            <a:r>
              <a:rPr lang="en-US" altLang="ja-JP" sz="2000" dirty="0">
                <a:latin typeface="RyuminPro-Regular"/>
              </a:rPr>
              <a:t>70</a:t>
            </a:r>
            <a:r>
              <a:rPr lang="ja-JP" altLang="en-US" sz="2000" dirty="0">
                <a:latin typeface="RyuminPro-Regular"/>
              </a:rPr>
              <a:t>％と多く含まれており，全ての調理法が適する</a:t>
            </a:r>
            <a:r>
              <a:rPr lang="ja-JP" altLang="en-US" sz="2000" dirty="0" smtClean="0">
                <a:latin typeface="RyuminPro-Regular"/>
              </a:rPr>
              <a:t>。</a:t>
            </a:r>
            <a:endParaRPr lang="en-US" altLang="ja-JP" sz="2000" dirty="0">
              <a:latin typeface="RyuminPro-Regular"/>
            </a:endParaRPr>
          </a:p>
          <a:p>
            <a:pPr marL="285750" indent="-285750">
              <a:buFont typeface="Arial" panose="020B0604020202020204" pitchFamily="34" charset="0"/>
              <a:buChar char="•"/>
            </a:pPr>
            <a:r>
              <a:rPr lang="ja-JP" altLang="en-US" sz="2000" dirty="0" smtClean="0">
                <a:latin typeface="RyuminPro-Regular"/>
              </a:rPr>
              <a:t>　ポリフェノール</a:t>
            </a:r>
            <a:r>
              <a:rPr lang="ja-JP" altLang="en-US" sz="2000" dirty="0">
                <a:latin typeface="RyuminPro-Regular"/>
              </a:rPr>
              <a:t>を多く含み，その</a:t>
            </a:r>
            <a:r>
              <a:rPr lang="ja-JP" altLang="en-US" sz="2000" dirty="0" smtClean="0">
                <a:latin typeface="RyuminPro-Regular"/>
              </a:rPr>
              <a:t>酸化酵素</a:t>
            </a:r>
            <a:r>
              <a:rPr lang="ja-JP" altLang="en-US" sz="2000" dirty="0">
                <a:latin typeface="RyuminPro-Regular"/>
              </a:rPr>
              <a:t>も含んでいるため，切り口から空気に触れると褐色に変化する</a:t>
            </a:r>
            <a:r>
              <a:rPr lang="ja-JP" altLang="en-US" sz="2000" dirty="0" smtClean="0">
                <a:latin typeface="RyuminPro-Regular"/>
              </a:rPr>
              <a:t>。</a:t>
            </a:r>
            <a:endParaRPr lang="en-US" altLang="ja-JP" sz="2000" dirty="0">
              <a:latin typeface="RyuminPro-Regular"/>
            </a:endParaRPr>
          </a:p>
          <a:p>
            <a:pPr marL="285750" indent="-285750">
              <a:buFont typeface="Arial" panose="020B0604020202020204" pitchFamily="34" charset="0"/>
              <a:buChar char="•"/>
            </a:pPr>
            <a:r>
              <a:rPr lang="ja-JP" altLang="en-US" sz="2000" dirty="0" smtClean="0">
                <a:latin typeface="RyuminPro-Regular"/>
              </a:rPr>
              <a:t>さつまいも</a:t>
            </a:r>
            <a:r>
              <a:rPr lang="ja-JP" altLang="en-US" sz="2000" dirty="0">
                <a:latin typeface="RyuminPro-Regular"/>
              </a:rPr>
              <a:t>には</a:t>
            </a:r>
            <a:r>
              <a:rPr lang="en-US" altLang="ja-JP" sz="2000" dirty="0">
                <a:latin typeface="RyuminPro-Regular"/>
              </a:rPr>
              <a:t>β-</a:t>
            </a:r>
            <a:r>
              <a:rPr lang="ja-JP" altLang="en-US" sz="2000" dirty="0">
                <a:latin typeface="RyuminPro-Regular"/>
              </a:rPr>
              <a:t>アミラーゼが多く</a:t>
            </a:r>
            <a:r>
              <a:rPr lang="ja-JP" altLang="en-US" sz="2000" dirty="0" smtClean="0">
                <a:latin typeface="RyuminPro-Regular"/>
              </a:rPr>
              <a:t>含まる。</a:t>
            </a:r>
            <a:r>
              <a:rPr lang="en-US" altLang="ja-JP" sz="2000" dirty="0" smtClean="0">
                <a:latin typeface="RyuminPro-Regular"/>
              </a:rPr>
              <a:t>β-</a:t>
            </a:r>
            <a:r>
              <a:rPr lang="ja-JP" altLang="en-US" sz="2000" dirty="0">
                <a:latin typeface="RyuminPro-Regular"/>
              </a:rPr>
              <a:t>アミラーゼは</a:t>
            </a:r>
            <a:r>
              <a:rPr lang="en-US" altLang="ja-JP" sz="2000" dirty="0">
                <a:latin typeface="RyuminPro-Regular"/>
              </a:rPr>
              <a:t>50℃</a:t>
            </a:r>
            <a:r>
              <a:rPr lang="ja-JP" altLang="en-US" sz="2000" dirty="0">
                <a:latin typeface="RyuminPro-Regular"/>
              </a:rPr>
              <a:t>で最もよく働き</a:t>
            </a:r>
            <a:r>
              <a:rPr lang="ja-JP" altLang="en-US" sz="2000" dirty="0" smtClean="0">
                <a:latin typeface="RyuminPro-Regular"/>
              </a:rPr>
              <a:t>，でんぷん</a:t>
            </a:r>
            <a:r>
              <a:rPr lang="ja-JP" altLang="en-US" sz="2000" dirty="0">
                <a:latin typeface="RyuminPro-Regular"/>
              </a:rPr>
              <a:t>を分解し，麦芽糖（マルトース）を生成し甘くなる。</a:t>
            </a:r>
            <a:r>
              <a:rPr lang="en-US" altLang="ja-JP" sz="2000" dirty="0">
                <a:latin typeface="RyuminPro-Regular"/>
              </a:rPr>
              <a:t>70℃</a:t>
            </a:r>
            <a:r>
              <a:rPr lang="ja-JP" altLang="en-US" sz="2000" dirty="0">
                <a:latin typeface="RyuminPro-Regular"/>
              </a:rPr>
              <a:t>以上ではほとんど働かなくなるのでこの</a:t>
            </a:r>
            <a:r>
              <a:rPr lang="ja-JP" altLang="en-US" sz="2000" dirty="0" smtClean="0">
                <a:latin typeface="RyuminPro-Regular"/>
              </a:rPr>
              <a:t>温度帯</a:t>
            </a:r>
            <a:r>
              <a:rPr lang="ja-JP" altLang="en-US" sz="2000" dirty="0">
                <a:latin typeface="RyuminPro-Regular"/>
              </a:rPr>
              <a:t>を長く保って加熱すると，甘味成分を増すことになる</a:t>
            </a:r>
            <a:r>
              <a:rPr lang="ja-JP" altLang="en-US" sz="2000" dirty="0" smtClean="0">
                <a:latin typeface="RyuminPro-Regular"/>
              </a:rPr>
              <a:t>。</a:t>
            </a:r>
            <a:endParaRPr lang="ja-JP" altLang="en-US" sz="2000" dirty="0">
              <a:latin typeface="RyuminPro-Regular"/>
            </a:endParaRPr>
          </a:p>
        </p:txBody>
      </p:sp>
      <p:sp>
        <p:nvSpPr>
          <p:cNvPr id="4" name="円形吹き出し 3"/>
          <p:cNvSpPr/>
          <p:nvPr/>
        </p:nvSpPr>
        <p:spPr>
          <a:xfrm>
            <a:off x="1979712" y="3507854"/>
            <a:ext cx="6192688" cy="1296144"/>
          </a:xfrm>
          <a:prstGeom prst="wedgeEllipseCallout">
            <a:avLst>
              <a:gd name="adj1" fmla="val -30891"/>
              <a:gd name="adj2" fmla="val -80894"/>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dirty="0">
                <a:latin typeface="RyuminPro-Regular"/>
              </a:rPr>
              <a:t>石焼きと電子レンジ加熱を比較すると，石焼</a:t>
            </a:r>
            <a:r>
              <a:rPr lang="ja-JP" altLang="en-US" dirty="0" smtClean="0">
                <a:latin typeface="RyuminPro-Regular"/>
              </a:rPr>
              <a:t>きいも</a:t>
            </a:r>
            <a:r>
              <a:rPr lang="ja-JP" altLang="en-US" dirty="0">
                <a:latin typeface="RyuminPro-Regular"/>
              </a:rPr>
              <a:t>の方がゆっくり温度が上昇するため，</a:t>
            </a:r>
            <a:r>
              <a:rPr lang="en-US" altLang="ja-JP" dirty="0">
                <a:latin typeface="RyuminPro-Regular"/>
              </a:rPr>
              <a:t>β -</a:t>
            </a:r>
            <a:r>
              <a:rPr lang="ja-JP" altLang="en-US" dirty="0">
                <a:latin typeface="RyuminPro-Regular"/>
              </a:rPr>
              <a:t>アミラーゼの働く時間が長く，甘くなる。</a:t>
            </a:r>
          </a:p>
        </p:txBody>
      </p:sp>
      <p:sp>
        <p:nvSpPr>
          <p:cNvPr id="5" name="テキスト ボックス 4"/>
          <p:cNvSpPr txBox="1"/>
          <p:nvPr/>
        </p:nvSpPr>
        <p:spPr>
          <a:xfrm>
            <a:off x="1043608" y="4803999"/>
            <a:ext cx="7848872" cy="276999"/>
          </a:xfrm>
          <a:prstGeom prst="rect">
            <a:avLst/>
          </a:prstGeom>
          <a:noFill/>
        </p:spPr>
        <p:txBody>
          <a:bodyPr wrap="square" rtlCol="0">
            <a:spAutoFit/>
          </a:bodyPr>
          <a:lstStyle/>
          <a:p>
            <a:r>
              <a:rPr lang="ja-JP" altLang="en-US" sz="1200" dirty="0" smtClean="0"/>
              <a:t>出典：高等学校家庭科指導資料　　</a:t>
            </a:r>
            <a:r>
              <a:rPr lang="en-US" altLang="ja-JP" sz="1200" dirty="0" smtClean="0"/>
              <a:t>http</a:t>
            </a:r>
            <a:r>
              <a:rPr lang="en-US" altLang="ja-JP" sz="1200" dirty="0"/>
              <a:t>://www.mext.go.jp/a_menu/shotou/new-cs/senseiouen/1333132.htm</a:t>
            </a:r>
            <a:endParaRPr kumimoji="1" lang="ja-JP" altLang="en-US" sz="1200" dirty="0"/>
          </a:p>
        </p:txBody>
      </p:sp>
    </p:spTree>
    <p:extLst>
      <p:ext uri="{BB962C8B-B14F-4D97-AF65-F5344CB8AC3E}">
        <p14:creationId xmlns:p14="http://schemas.microsoft.com/office/powerpoint/2010/main" val="1849877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38"/>
            <a:ext cx="8229600" cy="857250"/>
          </a:xfrm>
        </p:spPr>
        <p:txBody>
          <a:bodyPr/>
          <a:lstStyle/>
          <a:p>
            <a:r>
              <a:rPr kumimoji="1" lang="ja-JP" altLang="en-US" dirty="0" smtClean="0"/>
              <a:t>砂糖の</a:t>
            </a:r>
            <a:r>
              <a:rPr kumimoji="1" lang="ja-JP" altLang="en-US" sz="4000" dirty="0" smtClean="0"/>
              <a:t>調理性</a:t>
            </a:r>
            <a:endParaRPr kumimoji="1" lang="ja-JP" altLang="en-US" dirty="0"/>
          </a:p>
        </p:txBody>
      </p:sp>
      <p:sp>
        <p:nvSpPr>
          <p:cNvPr id="3" name="テキスト ボックス 2"/>
          <p:cNvSpPr txBox="1"/>
          <p:nvPr/>
        </p:nvSpPr>
        <p:spPr>
          <a:xfrm>
            <a:off x="107504" y="1059582"/>
            <a:ext cx="4032448" cy="3170099"/>
          </a:xfrm>
          <a:prstGeom prst="rect">
            <a:avLst/>
          </a:prstGeom>
          <a:noFill/>
        </p:spPr>
        <p:txBody>
          <a:bodyPr wrap="square" rtlCol="0">
            <a:spAutoFit/>
          </a:bodyPr>
          <a:lstStyle/>
          <a:p>
            <a:pPr marL="285750" indent="-285750">
              <a:buFont typeface="Arial" panose="020B0604020202020204" pitchFamily="34" charset="0"/>
              <a:buChar char="•"/>
            </a:pPr>
            <a:r>
              <a:rPr lang="ja-JP" altLang="en-US" sz="2000" dirty="0" smtClean="0"/>
              <a:t>でんぷんの</a:t>
            </a:r>
            <a:r>
              <a:rPr lang="ja-JP" altLang="en-US" sz="2000" dirty="0"/>
              <a:t>老化を防ぐ </a:t>
            </a:r>
            <a:endParaRPr lang="en-US" altLang="ja-JP" sz="2000" dirty="0"/>
          </a:p>
          <a:p>
            <a:pPr marL="285750" indent="-285750">
              <a:buFont typeface="Arial" panose="020B0604020202020204" pitchFamily="34" charset="0"/>
              <a:buChar char="•"/>
            </a:pPr>
            <a:r>
              <a:rPr lang="ja-JP" altLang="en-US" sz="2000" dirty="0" smtClean="0"/>
              <a:t>保存性</a:t>
            </a:r>
            <a:r>
              <a:rPr lang="ja-JP" altLang="en-US" sz="2000" dirty="0"/>
              <a:t>を</a:t>
            </a:r>
            <a:r>
              <a:rPr lang="ja-JP" altLang="en-US" sz="2000" dirty="0" smtClean="0"/>
              <a:t>高める</a:t>
            </a:r>
            <a:endParaRPr lang="en-US" altLang="ja-JP" sz="2000" dirty="0" smtClean="0"/>
          </a:p>
          <a:p>
            <a:pPr marL="285750" indent="-285750">
              <a:buFont typeface="Arial" panose="020B0604020202020204" pitchFamily="34" charset="0"/>
              <a:buChar char="•"/>
            </a:pPr>
            <a:r>
              <a:rPr lang="ja-JP" altLang="en-US" sz="2000" dirty="0"/>
              <a:t>タンパク質と水分を</a:t>
            </a:r>
            <a:r>
              <a:rPr lang="ja-JP" altLang="en-US" sz="2000" dirty="0" smtClean="0"/>
              <a:t>結びつけて，硬く</a:t>
            </a:r>
            <a:r>
              <a:rPr lang="ja-JP" altLang="en-US" sz="2000" dirty="0"/>
              <a:t>締まるのを</a:t>
            </a:r>
            <a:r>
              <a:rPr lang="ja-JP" altLang="en-US" sz="2000" dirty="0" smtClean="0"/>
              <a:t>防ぐ</a:t>
            </a:r>
            <a:endParaRPr lang="en-US" altLang="ja-JP" sz="2000" dirty="0" smtClean="0"/>
          </a:p>
          <a:p>
            <a:pPr marL="285750" indent="-285750">
              <a:buFont typeface="Arial" panose="020B0604020202020204" pitchFamily="34" charset="0"/>
              <a:buChar char="•"/>
            </a:pPr>
            <a:r>
              <a:rPr lang="ja-JP" altLang="en-US" sz="2000" dirty="0" smtClean="0"/>
              <a:t>ペクチン</a:t>
            </a:r>
            <a:r>
              <a:rPr lang="ja-JP" altLang="en-US" sz="2000" dirty="0"/>
              <a:t>のゼリー化（ジャム製造</a:t>
            </a:r>
            <a:r>
              <a:rPr lang="ja-JP" altLang="en-US" sz="2000" dirty="0" smtClean="0"/>
              <a:t>）</a:t>
            </a:r>
            <a:endParaRPr lang="en-US" altLang="ja-JP" sz="2000" dirty="0" smtClean="0"/>
          </a:p>
          <a:p>
            <a:pPr marL="285750" indent="-285750">
              <a:buFont typeface="Arial" panose="020B0604020202020204" pitchFamily="34" charset="0"/>
              <a:buChar char="•"/>
            </a:pPr>
            <a:r>
              <a:rPr lang="ja-JP" altLang="en-US" sz="2000" dirty="0" smtClean="0"/>
              <a:t>卵白</a:t>
            </a:r>
            <a:r>
              <a:rPr lang="ja-JP" altLang="en-US" sz="2000" dirty="0"/>
              <a:t>メレンゲの</a:t>
            </a:r>
            <a:r>
              <a:rPr lang="ja-JP" altLang="en-US" sz="2000" dirty="0" smtClean="0"/>
              <a:t>安定化</a:t>
            </a:r>
            <a:endParaRPr lang="en-US" altLang="ja-JP" sz="2000" dirty="0" smtClean="0"/>
          </a:p>
          <a:p>
            <a:pPr marL="285750" indent="-285750">
              <a:buFont typeface="Arial" panose="020B0604020202020204" pitchFamily="34" charset="0"/>
              <a:buChar char="•"/>
            </a:pPr>
            <a:r>
              <a:rPr lang="ja-JP" altLang="en-US" sz="2000" dirty="0"/>
              <a:t>加熱による変化（</a:t>
            </a:r>
            <a:r>
              <a:rPr lang="ja-JP" altLang="en-US" sz="2000" dirty="0" smtClean="0"/>
              <a:t>シロップ，フォンダン，飴，キャラメルカラメル</a:t>
            </a:r>
            <a:r>
              <a:rPr lang="ja-JP" altLang="en-US" sz="2000" dirty="0"/>
              <a:t>など</a:t>
            </a:r>
            <a:r>
              <a:rPr lang="ja-JP" altLang="en-US" sz="2000" dirty="0" smtClean="0"/>
              <a:t>）</a:t>
            </a:r>
            <a:endParaRPr lang="en-US" altLang="ja-JP" sz="2000" dirty="0" smtClean="0"/>
          </a:p>
          <a:p>
            <a:r>
              <a:rPr lang="ja-JP" altLang="en-US" sz="2000" dirty="0"/>
              <a:t>　</a:t>
            </a:r>
            <a:r>
              <a:rPr lang="ja-JP" altLang="en-US" sz="2000" dirty="0" smtClean="0"/>
              <a:t>　　　　　　　　　　　　　</a:t>
            </a:r>
            <a:r>
              <a:rPr lang="ja-JP" altLang="en-US" sz="2000" dirty="0"/>
              <a:t>　</a:t>
            </a:r>
            <a:r>
              <a:rPr lang="ja-JP" altLang="en-US" sz="2000" dirty="0" smtClean="0"/>
              <a:t>　　　　など</a:t>
            </a:r>
            <a:endParaRPr kumimoji="1" lang="ja-JP" altLang="en-US" sz="2000" i="1" dirty="0"/>
          </a:p>
        </p:txBody>
      </p:sp>
      <p:sp>
        <p:nvSpPr>
          <p:cNvPr id="4" name="正方形/長方形 3"/>
          <p:cNvSpPr/>
          <p:nvPr/>
        </p:nvSpPr>
        <p:spPr>
          <a:xfrm>
            <a:off x="179512" y="4587974"/>
            <a:ext cx="4211960" cy="461665"/>
          </a:xfrm>
          <a:prstGeom prst="rect">
            <a:avLst/>
          </a:prstGeom>
        </p:spPr>
        <p:txBody>
          <a:bodyPr wrap="square">
            <a:spAutoFit/>
          </a:bodyPr>
          <a:lstStyle/>
          <a:p>
            <a:r>
              <a:rPr lang="ja-JP" altLang="en-US" sz="1200" dirty="0" smtClean="0">
                <a:latin typeface="+mn-ea"/>
              </a:rPr>
              <a:t>出典：</a:t>
            </a:r>
            <a:endParaRPr lang="en-US" altLang="ja-JP" sz="1200" dirty="0" smtClean="0">
              <a:latin typeface="+mn-ea"/>
            </a:endParaRPr>
          </a:p>
          <a:p>
            <a:r>
              <a:rPr lang="zh-TW" altLang="en-US" sz="1200" dirty="0" smtClean="0">
                <a:latin typeface="ＭＳ Ｐゴシック" panose="020B0600070205080204" pitchFamily="50" charset="-128"/>
                <a:ea typeface="ＭＳ Ｐゴシック" panose="020B0600070205080204" pitchFamily="50" charset="-128"/>
              </a:rPr>
              <a:t>農畜</a:t>
            </a:r>
            <a:r>
              <a:rPr lang="zh-TW" altLang="en-US" sz="1200" dirty="0">
                <a:latin typeface="ＭＳ Ｐゴシック" panose="020B0600070205080204" pitchFamily="50" charset="-128"/>
                <a:ea typeface="ＭＳ Ｐゴシック" panose="020B0600070205080204" pitchFamily="50" charset="-128"/>
              </a:rPr>
              <a:t>産業振興</a:t>
            </a:r>
            <a:r>
              <a:rPr lang="zh-TW" altLang="en-US" sz="1200" dirty="0" smtClean="0">
                <a:latin typeface="ＭＳ Ｐゴシック" panose="020B0600070205080204" pitchFamily="50" charset="-128"/>
                <a:ea typeface="ＭＳ Ｐゴシック" panose="020B0600070205080204" pitchFamily="50" charset="-128"/>
              </a:rPr>
              <a:t>機構</a:t>
            </a:r>
            <a:r>
              <a:rPr lang="en-US" altLang="zh-TW" sz="1200" dirty="0">
                <a:latin typeface="ＭＳ Ｐゴシック" panose="020B0600070205080204" pitchFamily="50" charset="-128"/>
                <a:ea typeface="ＭＳ Ｐゴシック" panose="020B0600070205080204" pitchFamily="50" charset="-128"/>
              </a:rPr>
              <a:t>http://</a:t>
            </a:r>
            <a:r>
              <a:rPr lang="en-US" altLang="zh-TW" sz="1200" dirty="0" smtClean="0">
                <a:latin typeface="ＭＳ Ｐゴシック" panose="020B0600070205080204" pitchFamily="50" charset="-128"/>
                <a:ea typeface="ＭＳ Ｐゴシック" panose="020B0600070205080204" pitchFamily="50" charset="-128"/>
              </a:rPr>
              <a:t>www.alic.go.jp/about-alic/index.html</a:t>
            </a:r>
          </a:p>
        </p:txBody>
      </p:sp>
      <p:sp>
        <p:nvSpPr>
          <p:cNvPr id="5" name="正方形/長方形 4"/>
          <p:cNvSpPr/>
          <p:nvPr/>
        </p:nvSpPr>
        <p:spPr>
          <a:xfrm>
            <a:off x="3635896" y="4299942"/>
            <a:ext cx="4572000" cy="369332"/>
          </a:xfrm>
          <a:prstGeom prst="rect">
            <a:avLst/>
          </a:prstGeom>
        </p:spPr>
        <p:txBody>
          <a:bodyPr>
            <a:spAutoFit/>
          </a:bodyPr>
          <a:lstStyle/>
          <a:p>
            <a:endParaRPr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602237813"/>
              </p:ext>
            </p:extLst>
          </p:nvPr>
        </p:nvGraphicFramePr>
        <p:xfrm>
          <a:off x="4427984" y="843558"/>
          <a:ext cx="4104456" cy="4248472"/>
        </p:xfrm>
        <a:graphic>
          <a:graphicData uri="http://schemas.openxmlformats.org/drawingml/2006/table">
            <a:tbl>
              <a:tblPr bandCol="1">
                <a:tableStyleId>{E8B1032C-EA38-4F05-BA0D-38AFFFC7BED3}</a:tableStyleId>
              </a:tblPr>
              <a:tblGrid>
                <a:gridCol w="1105046"/>
                <a:gridCol w="1815432"/>
                <a:gridCol w="1183978"/>
              </a:tblGrid>
              <a:tr h="531059">
                <a:tc>
                  <a:txBody>
                    <a:bodyPr/>
                    <a:lstStyle/>
                    <a:p>
                      <a:pPr algn="l" fontAlgn="ctr"/>
                      <a:r>
                        <a:rPr lang="en-US" altLang="ja-JP" sz="1600" u="none" strike="noStrike" dirty="0" smtClean="0">
                          <a:effectLst/>
                        </a:rPr>
                        <a:t>101</a:t>
                      </a:r>
                      <a:r>
                        <a:rPr lang="ja-JP" altLang="en-US" sz="1600" u="none" strike="noStrike" dirty="0" smtClean="0">
                          <a:effectLst/>
                        </a:rPr>
                        <a:t>～</a:t>
                      </a:r>
                      <a:r>
                        <a:rPr lang="en-US" altLang="ja-JP" sz="1600" u="none" strike="noStrike" dirty="0" smtClean="0">
                          <a:effectLst/>
                        </a:rPr>
                        <a:t>110℃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600" u="none" strike="noStrike">
                          <a:effectLst/>
                        </a:rPr>
                        <a:t>シロップ</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600" u="none" strike="noStrike" dirty="0">
                          <a:effectLst/>
                        </a:rPr>
                        <a:t>　</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531059">
                <a:tc>
                  <a:txBody>
                    <a:bodyPr/>
                    <a:lstStyle/>
                    <a:p>
                      <a:pPr algn="l" fontAlgn="ctr"/>
                      <a:r>
                        <a:rPr lang="en-US" altLang="ja-JP" sz="1600" u="none" strike="noStrike" dirty="0" smtClean="0">
                          <a:effectLst/>
                        </a:rPr>
                        <a:t>113</a:t>
                      </a:r>
                      <a:r>
                        <a:rPr lang="ja-JP" altLang="en-US" sz="1600" u="none" strike="noStrike" dirty="0" smtClean="0">
                          <a:effectLst/>
                        </a:rPr>
                        <a:t>～</a:t>
                      </a:r>
                      <a:r>
                        <a:rPr lang="en-US" altLang="ja-JP" sz="1600" u="none" strike="noStrike" dirty="0" smtClean="0">
                          <a:effectLst/>
                        </a:rPr>
                        <a:t>115℃</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600" u="none" strike="noStrike">
                          <a:effectLst/>
                        </a:rPr>
                        <a:t>フォンダン</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600" u="none" strike="noStrike">
                          <a:effectLst/>
                        </a:rPr>
                        <a:t>　</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531059">
                <a:tc>
                  <a:txBody>
                    <a:bodyPr/>
                    <a:lstStyle/>
                    <a:p>
                      <a:pPr algn="l" fontAlgn="ctr"/>
                      <a:r>
                        <a:rPr lang="en-US" altLang="ja-JP" sz="1600" u="none" strike="noStrike" dirty="0">
                          <a:effectLst/>
                        </a:rPr>
                        <a:t>115</a:t>
                      </a:r>
                      <a:r>
                        <a:rPr lang="ja-JP" altLang="en-US" sz="1600" u="none" strike="noStrike" dirty="0">
                          <a:effectLst/>
                        </a:rPr>
                        <a:t>～</a:t>
                      </a:r>
                      <a:r>
                        <a:rPr lang="en-US" altLang="ja-JP" sz="1600" u="none" strike="noStrike" dirty="0" smtClean="0">
                          <a:effectLst/>
                        </a:rPr>
                        <a:t>120℃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フォンダン糖衣</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600" u="none" strike="noStrike" dirty="0">
                          <a:effectLst/>
                        </a:rPr>
                        <a:t>　</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531059">
                <a:tc>
                  <a:txBody>
                    <a:bodyPr/>
                    <a:lstStyle/>
                    <a:p>
                      <a:pPr algn="l" fontAlgn="ctr"/>
                      <a:r>
                        <a:rPr lang="en-US" altLang="ja-JP" sz="1600" u="none" strike="noStrike" dirty="0" smtClean="0">
                          <a:effectLst/>
                        </a:rPr>
                        <a:t>120</a:t>
                      </a:r>
                      <a:r>
                        <a:rPr lang="ja-JP" altLang="en-US" sz="1600" u="none" strike="noStrike" dirty="0" smtClean="0">
                          <a:effectLst/>
                        </a:rPr>
                        <a:t>～</a:t>
                      </a:r>
                      <a:r>
                        <a:rPr lang="en-US" altLang="ja-JP" sz="1600" u="none" strike="noStrike" dirty="0" smtClean="0">
                          <a:effectLst/>
                        </a:rPr>
                        <a:t>125℃</a:t>
                      </a:r>
                      <a:endParaRPr lang="en-US" altLang="ja-JP" sz="1600" b="0" i="0" u="none" strike="noStrike" dirty="0">
                        <a:solidFill>
                          <a:srgbClr val="000000"/>
                        </a:solidFill>
                        <a:effectLst/>
                        <a:latin typeface="ＭＳ Ｐゴシック" panose="020B0600070205080204" pitchFamily="50" charset="-128"/>
                        <a:ea typeface="+mn-ea"/>
                      </a:endParaRPr>
                    </a:p>
                  </a:txBody>
                  <a:tcPr marL="9525" marR="9525" marT="9525" marB="0" anchor="ctr"/>
                </a:tc>
                <a:tc>
                  <a:txBody>
                    <a:bodyPr/>
                    <a:lstStyle/>
                    <a:p>
                      <a:pPr algn="l" fontAlgn="ctr"/>
                      <a:r>
                        <a:rPr lang="ja-JP"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キャラメル</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600" u="none" strike="noStrike">
                          <a:effectLst/>
                        </a:rPr>
                        <a:t>　</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531059">
                <a:tc>
                  <a:txBody>
                    <a:bodyPr/>
                    <a:lstStyle/>
                    <a:p>
                      <a:pPr algn="l" fontAlgn="ctr"/>
                      <a:r>
                        <a:rPr lang="en-US" altLang="ja-JP" sz="1600" u="none" strike="noStrike" dirty="0" smtClean="0">
                          <a:effectLst/>
                        </a:rPr>
                        <a:t>130℃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タッフィー</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600" u="none" strike="noStrike">
                          <a:effectLst/>
                        </a:rPr>
                        <a:t>　</a:t>
                      </a:r>
                      <a:endParaRPr lang="ja-JP" altLang="en-US" sz="1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531059">
                <a:tc>
                  <a:txBody>
                    <a:bodyPr/>
                    <a:lstStyle/>
                    <a:p>
                      <a:pPr algn="l" fontAlgn="ctr"/>
                      <a:r>
                        <a:rPr lang="en-US" altLang="ja-JP" sz="1600" u="none" strike="noStrike" dirty="0" smtClean="0">
                          <a:effectLst/>
                        </a:rPr>
                        <a:t>145</a:t>
                      </a:r>
                      <a:r>
                        <a:rPr lang="ja-JP" altLang="en-US" sz="1600" u="none" strike="noStrike" dirty="0" smtClean="0">
                          <a:effectLst/>
                        </a:rPr>
                        <a:t>～</a:t>
                      </a:r>
                      <a:r>
                        <a:rPr lang="en-US" altLang="ja-JP" sz="1600" u="none" strike="noStrike" dirty="0" smtClean="0">
                          <a:effectLst/>
                        </a:rPr>
                        <a:t>160℃</a:t>
                      </a:r>
                      <a:endParaRPr lang="en-US" altLang="ja-JP" sz="1600" b="0" i="0" u="none" strike="noStrike" dirty="0">
                        <a:solidFill>
                          <a:srgbClr val="000000"/>
                        </a:solidFill>
                        <a:effectLst/>
                        <a:latin typeface="ＭＳ Ｐゴシック" panose="020B0600070205080204" pitchFamily="50" charset="-128"/>
                        <a:ea typeface="+mn-ea"/>
                      </a:endParaRPr>
                    </a:p>
                  </a:txBody>
                  <a:tcPr marL="9525" marR="9525" marT="9525" marB="0" anchor="ctr"/>
                </a:tc>
                <a:tc>
                  <a:txBody>
                    <a:bodyPr/>
                    <a:lstStyle/>
                    <a:p>
                      <a:pPr algn="l" fontAlgn="ctr"/>
                      <a:r>
                        <a:rPr lang="ja-JP"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ドロップあめ</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600" u="none" strike="noStrike" dirty="0">
                          <a:effectLst/>
                        </a:rPr>
                        <a:t>　</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531059">
                <a:tc>
                  <a:txBody>
                    <a:bodyPr/>
                    <a:lstStyle/>
                    <a:p>
                      <a:pPr algn="l" fontAlgn="ctr"/>
                      <a:r>
                        <a:rPr lang="en-US" altLang="ja-JP" sz="1600" u="none" strike="noStrike" dirty="0" smtClean="0">
                          <a:effectLst/>
                        </a:rPr>
                        <a:t>160</a:t>
                      </a:r>
                      <a:r>
                        <a:rPr lang="ja-JP" altLang="en-US" sz="1600" u="none" strike="noStrike" dirty="0" smtClean="0">
                          <a:effectLst/>
                        </a:rPr>
                        <a:t>～</a:t>
                      </a:r>
                      <a:r>
                        <a:rPr lang="en-US" altLang="ja-JP" sz="1600" u="none" strike="noStrike" dirty="0" smtClean="0">
                          <a:effectLst/>
                        </a:rPr>
                        <a:t>170℃</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600" b="0" i="0" u="none" strike="noStrike" dirty="0" err="1" smtClean="0">
                          <a:solidFill>
                            <a:srgbClr val="000000"/>
                          </a:solidFill>
                          <a:effectLst/>
                          <a:latin typeface="ＭＳ Ｐゴシック" panose="020B0600070205080204" pitchFamily="50" charset="-128"/>
                          <a:ea typeface="ＭＳ Ｐゴシック" panose="020B0600070205080204" pitchFamily="50" charset="-128"/>
                        </a:rPr>
                        <a:t>べっ</a:t>
                      </a:r>
                      <a:r>
                        <a:rPr lang="ja-JP"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こうあめ</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600" u="none" strike="noStrike" dirty="0">
                          <a:effectLst/>
                        </a:rPr>
                        <a:t>　</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r h="531059">
                <a:tc>
                  <a:txBody>
                    <a:bodyPr/>
                    <a:lstStyle/>
                    <a:p>
                      <a:pPr algn="l" fontAlgn="ctr"/>
                      <a:r>
                        <a:rPr lang="en-US" altLang="ja-JP" sz="1600" u="none" strike="noStrike" dirty="0" smtClean="0">
                          <a:effectLst/>
                        </a:rPr>
                        <a:t>170</a:t>
                      </a:r>
                      <a:r>
                        <a:rPr lang="ja-JP" altLang="en-US" sz="1600" u="none" strike="noStrike" dirty="0" smtClean="0">
                          <a:effectLst/>
                        </a:rPr>
                        <a:t>～</a:t>
                      </a:r>
                      <a:r>
                        <a:rPr lang="en-US" altLang="ja-JP" sz="1600" u="none" strike="noStrike" dirty="0" smtClean="0">
                          <a:effectLst/>
                        </a:rPr>
                        <a:t>185℃</a:t>
                      </a:r>
                      <a:endParaRPr lang="en-US" altLang="ja-JP" sz="1600" b="0" i="0" u="none" strike="noStrike" dirty="0">
                        <a:solidFill>
                          <a:srgbClr val="000000"/>
                        </a:solidFill>
                        <a:effectLst/>
                        <a:latin typeface="ＭＳ Ｐゴシック" panose="020B0600070205080204" pitchFamily="50" charset="-128"/>
                        <a:ea typeface="+mn-ea"/>
                      </a:endParaRPr>
                    </a:p>
                  </a:txBody>
                  <a:tcPr marL="9525" marR="9525" marT="9525" marB="0" anchor="ctr"/>
                </a:tc>
                <a:tc>
                  <a:txBody>
                    <a:bodyPr/>
                    <a:lstStyle/>
                    <a:p>
                      <a:pPr algn="l" fontAlgn="ctr"/>
                      <a:r>
                        <a:rPr lang="ja-JP" altLang="en-US" sz="1600" u="none" strike="noStrike" dirty="0" smtClean="0">
                          <a:effectLst/>
                        </a:rPr>
                        <a:t>カラメル</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1600" u="none" strike="noStrike" dirty="0">
                          <a:effectLst/>
                        </a:rPr>
                        <a:t>　</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r>
            </a:tbl>
          </a:graphicData>
        </a:graphic>
      </p:graphicFrame>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5839" y="4603847"/>
            <a:ext cx="633675" cy="456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4586"/>
          <a:stretch/>
        </p:blipFill>
        <p:spPr bwMode="auto">
          <a:xfrm>
            <a:off x="7632133" y="4074041"/>
            <a:ext cx="637382" cy="448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681" b="13564"/>
          <a:stretch/>
        </p:blipFill>
        <p:spPr bwMode="auto">
          <a:xfrm>
            <a:off x="7622838" y="915566"/>
            <a:ext cx="611189" cy="438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7353"/>
          <a:stretch/>
        </p:blipFill>
        <p:spPr bwMode="auto">
          <a:xfrm>
            <a:off x="7622838" y="1440069"/>
            <a:ext cx="611189" cy="402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2839" y="1968283"/>
            <a:ext cx="611188" cy="416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33989" y="2509694"/>
            <a:ext cx="596209" cy="405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5990" y="3029345"/>
            <a:ext cx="601164" cy="406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2839" y="3556533"/>
            <a:ext cx="646676" cy="432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7015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2086</TotalTime>
  <Words>571</Words>
  <Application>Microsoft Office PowerPoint</Application>
  <PresentationFormat>画面に合わせる (16:9)</PresentationFormat>
  <Paragraphs>119</Paragraphs>
  <Slides>9</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ＭＳ Ｐゴシック</vt:lpstr>
      <vt:lpstr>RyuminPro-Regular</vt:lpstr>
      <vt:lpstr>Arial</vt:lpstr>
      <vt:lpstr>Calibri</vt:lpstr>
      <vt:lpstr>Office ​​テーマ</vt:lpstr>
      <vt:lpstr>炭水化物を多く含む食品</vt:lpstr>
      <vt:lpstr>炭水化物を多く含む食品</vt:lpstr>
      <vt:lpstr>でんぷんの加熱による変化（例）</vt:lpstr>
      <vt:lpstr>　　　炊飯の科学</vt:lpstr>
      <vt:lpstr>うるち米ともち米</vt:lpstr>
      <vt:lpstr>小麦粉の種類と性質</vt:lpstr>
      <vt:lpstr>いもの種類と特徴</vt:lpstr>
      <vt:lpstr>いもの調理</vt:lpstr>
      <vt:lpstr>砂糖の調理性</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naka</dc:creator>
  <cp:lastModifiedBy>中島 美恵子</cp:lastModifiedBy>
  <cp:revision>113</cp:revision>
  <dcterms:created xsi:type="dcterms:W3CDTF">2016-06-19T17:33:11Z</dcterms:created>
  <dcterms:modified xsi:type="dcterms:W3CDTF">2016-08-12T08:02:13Z</dcterms:modified>
</cp:coreProperties>
</file>