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www.mhlw.go.jp/seisakunitsuite/bunya/kenkou_iryou/kenkou/kenkounippon21/download_files/keinen_henka/eiyou/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ja-JP" altLang="en-US" sz="1400"/>
              <a:t>食物繊維摂取量の平均値（性・年齢階級別）　</a:t>
            </a:r>
            <a:r>
              <a:rPr lang="en-US" altLang="ja-JP" sz="1400"/>
              <a:t>2014</a:t>
            </a:r>
            <a:r>
              <a:rPr lang="ja-JP" altLang="en-US" sz="1400"/>
              <a:t>年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'[14.xlsx]Sheet1'!$B$3</c:f>
              <c:strCache>
                <c:ptCount val="1"/>
                <c:pt idx="0">
                  <c:v>男</c:v>
                </c:pt>
              </c:strCache>
            </c:strRef>
          </c:tx>
          <c:invertIfNegative val="0"/>
          <c:cat>
            <c:strRef>
              <c:f>'[14.xlsx]Sheet1'!$A$4:$A$11</c:f>
              <c:strCache>
                <c:ptCount val="8"/>
                <c:pt idx="0">
                  <c:v>7-14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</c:v>
                </c:pt>
              </c:strCache>
            </c:strRef>
          </c:cat>
          <c:val>
            <c:numRef>
              <c:f>'[14.xlsx]Sheet1'!$B$4:$B$11</c:f>
              <c:numCache>
                <c:formatCode>0.0_);[Red]\(0.0\)</c:formatCode>
                <c:ptCount val="8"/>
                <c:pt idx="0">
                  <c:v>13.3</c:v>
                </c:pt>
                <c:pt idx="1">
                  <c:v>13.5</c:v>
                </c:pt>
                <c:pt idx="2">
                  <c:v>12.3</c:v>
                </c:pt>
                <c:pt idx="3">
                  <c:v>12.7</c:v>
                </c:pt>
                <c:pt idx="4">
                  <c:v>13.7</c:v>
                </c:pt>
                <c:pt idx="5">
                  <c:v>14.5</c:v>
                </c:pt>
                <c:pt idx="6">
                  <c:v>16.600000000000001</c:v>
                </c:pt>
                <c:pt idx="7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'[14.xlsx]Sheet1'!$C$3</c:f>
              <c:strCache>
                <c:ptCount val="1"/>
                <c:pt idx="0">
                  <c:v>女</c:v>
                </c:pt>
              </c:strCache>
            </c:strRef>
          </c:tx>
          <c:invertIfNegative val="0"/>
          <c:cat>
            <c:strRef>
              <c:f>'[14.xlsx]Sheet1'!$A$4:$A$11</c:f>
              <c:strCache>
                <c:ptCount val="8"/>
                <c:pt idx="0">
                  <c:v>7-14</c:v>
                </c:pt>
                <c:pt idx="1">
                  <c:v>15-19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</c:v>
                </c:pt>
              </c:strCache>
            </c:strRef>
          </c:cat>
          <c:val>
            <c:numRef>
              <c:f>'[14.xlsx]Sheet1'!$C$4:$C$11</c:f>
              <c:numCache>
                <c:formatCode>0.0_);[Red]\(0.0\)</c:formatCode>
                <c:ptCount val="8"/>
                <c:pt idx="0">
                  <c:v>12.8</c:v>
                </c:pt>
                <c:pt idx="1">
                  <c:v>12.1</c:v>
                </c:pt>
                <c:pt idx="2">
                  <c:v>12</c:v>
                </c:pt>
                <c:pt idx="3">
                  <c:v>12.3</c:v>
                </c:pt>
                <c:pt idx="4">
                  <c:v>12.5</c:v>
                </c:pt>
                <c:pt idx="5">
                  <c:v>14.5</c:v>
                </c:pt>
                <c:pt idx="6">
                  <c:v>16.3</c:v>
                </c:pt>
                <c:pt idx="7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799400"/>
        <c:axId val="261799792"/>
      </c:barChart>
      <c:catAx>
        <c:axId val="261799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261799792"/>
        <c:crosses val="autoZero"/>
        <c:auto val="1"/>
        <c:lblAlgn val="ctr"/>
        <c:lblOffset val="100"/>
        <c:noMultiLvlLbl val="0"/>
      </c:catAx>
      <c:valAx>
        <c:axId val="261799792"/>
        <c:scaling>
          <c:orientation val="minMax"/>
          <c:max val="2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ja-JP" altLang="en-US" sz="1200"/>
                  <a:t>（ｇ）</a:t>
                </a:r>
              </a:p>
            </c:rich>
          </c:tx>
          <c:layout>
            <c:manualLayout>
              <c:xMode val="edge"/>
              <c:yMode val="edge"/>
              <c:x val="5.1999326760464419E-2"/>
              <c:y val="3.9271646584722916E-2"/>
            </c:manualLayout>
          </c:layout>
          <c:overlay val="0"/>
        </c:title>
        <c:numFmt formatCode="0.0_);[Red]\(0.0\)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2617994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B82846-8F98-47DD-8945-B07DBD77E0F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C08EDD5-B310-45BE-B154-3108DFE58E2B}">
      <dgm:prSet phldrT="[テキスト]" custT="1"/>
      <dgm:spPr/>
      <dgm:t>
        <a:bodyPr/>
        <a:lstStyle/>
        <a:p>
          <a:r>
            <a:rPr lang="en-US" altLang="ja-JP" sz="2400" dirty="0" smtClean="0">
              <a:latin typeface="+mj-ea"/>
              <a:ea typeface="+mj-ea"/>
            </a:rPr>
            <a:t>GI</a:t>
          </a:r>
          <a:r>
            <a:rPr lang="ja-JP" altLang="en-US" sz="2400" dirty="0" smtClean="0">
              <a:latin typeface="+mj-ea"/>
              <a:ea typeface="+mj-ea"/>
            </a:rPr>
            <a:t>・・・</a:t>
          </a:r>
          <a:r>
            <a:rPr lang="en-US" altLang="ja-JP" sz="2400" dirty="0" smtClean="0">
              <a:latin typeface="+mj-ea"/>
              <a:ea typeface="+mj-ea"/>
            </a:rPr>
            <a:t>Glycemic Index</a:t>
          </a:r>
          <a:r>
            <a:rPr lang="ja-JP" altLang="en-US" sz="2400" dirty="0" smtClean="0"/>
            <a:t>（グリセミック・インデックス）</a:t>
          </a:r>
          <a:endParaRPr kumimoji="1" lang="ja-JP" altLang="en-US" sz="2400" dirty="0"/>
        </a:p>
      </dgm:t>
    </dgm:pt>
    <dgm:pt modelId="{5DA0D8BA-67CD-4A60-BDBD-9BB42C9DC4DD}" type="parTrans" cxnId="{E85AFC12-B958-447C-8D58-495229330D78}">
      <dgm:prSet/>
      <dgm:spPr/>
      <dgm:t>
        <a:bodyPr/>
        <a:lstStyle/>
        <a:p>
          <a:endParaRPr kumimoji="1" lang="ja-JP" altLang="en-US"/>
        </a:p>
      </dgm:t>
    </dgm:pt>
    <dgm:pt modelId="{6A1E2B24-71ED-48FA-94E6-C1469FC8280B}" type="sibTrans" cxnId="{E85AFC12-B958-447C-8D58-495229330D78}">
      <dgm:prSet/>
      <dgm:spPr/>
      <dgm:t>
        <a:bodyPr/>
        <a:lstStyle/>
        <a:p>
          <a:endParaRPr kumimoji="1" lang="ja-JP" altLang="en-US"/>
        </a:p>
      </dgm:t>
    </dgm:pt>
    <dgm:pt modelId="{965EFF6E-3837-4552-B326-B73585B27238}">
      <dgm:prSet/>
      <dgm:spPr/>
      <dgm:t>
        <a:bodyPr/>
        <a:lstStyle/>
        <a:p>
          <a:r>
            <a:rPr kumimoji="1" lang="ja-JP" altLang="en-US" dirty="0" smtClean="0"/>
            <a:t>糖質は体内で分解され，食後に血糖値を上昇させる。食品によって含まれる糖質の種類が異なるため，体内で糖質の吸収度合いが異なり，血液中の血糖値も異なってくる。そこで，食品ごとに摂取２時間までに血液中に入る糖質の量を測り示したものである。</a:t>
          </a:r>
          <a:endParaRPr kumimoji="1" lang="ja-JP" altLang="en-US" dirty="0"/>
        </a:p>
      </dgm:t>
    </dgm:pt>
    <dgm:pt modelId="{696B46FC-B39A-42C6-A899-DB73289C4BFD}" type="parTrans" cxnId="{46871F43-D56C-495D-8156-A4029A925FD9}">
      <dgm:prSet/>
      <dgm:spPr/>
      <dgm:t>
        <a:bodyPr/>
        <a:lstStyle/>
        <a:p>
          <a:endParaRPr kumimoji="1" lang="ja-JP" altLang="en-US"/>
        </a:p>
      </dgm:t>
    </dgm:pt>
    <dgm:pt modelId="{F69C6802-A883-4223-AF5B-3C2836B0D7BC}" type="sibTrans" cxnId="{46871F43-D56C-495D-8156-A4029A925FD9}">
      <dgm:prSet/>
      <dgm:spPr/>
      <dgm:t>
        <a:bodyPr/>
        <a:lstStyle/>
        <a:p>
          <a:endParaRPr kumimoji="1" lang="ja-JP" altLang="en-US"/>
        </a:p>
      </dgm:t>
    </dgm:pt>
    <dgm:pt modelId="{76586ABE-726E-4925-934B-EAC30434BBC5}" type="pres">
      <dgm:prSet presAssocID="{82B82846-8F98-47DD-8945-B07DBD77E0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90B364C-5C9C-4E83-AF87-FEEA482E7B43}" type="pres">
      <dgm:prSet presAssocID="{5C08EDD5-B310-45BE-B154-3108DFE58E2B}" presName="parentLin" presStyleCnt="0"/>
      <dgm:spPr/>
    </dgm:pt>
    <dgm:pt modelId="{8B3CE338-8BCD-4B77-B4FC-FFDC9EC94A8C}" type="pres">
      <dgm:prSet presAssocID="{5C08EDD5-B310-45BE-B154-3108DFE58E2B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AF9FAB9F-3399-4B26-B9AE-3396EC82E388}" type="pres">
      <dgm:prSet presAssocID="{5C08EDD5-B310-45BE-B154-3108DFE58E2B}" presName="parentText" presStyleLbl="node1" presStyleIdx="0" presStyleCnt="1" custScaleX="110872" custScaleY="70877" custLinFactNeighborX="-83871" custLinFactNeighborY="-2399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9BA14DE-A929-4856-97AC-F07DFF16DC6C}" type="pres">
      <dgm:prSet presAssocID="{5C08EDD5-B310-45BE-B154-3108DFE58E2B}" presName="negativeSpace" presStyleCnt="0"/>
      <dgm:spPr/>
    </dgm:pt>
    <dgm:pt modelId="{799EB280-9FE7-4296-8B24-83A3A803FA76}" type="pres">
      <dgm:prSet presAssocID="{5C08EDD5-B310-45BE-B154-3108DFE58E2B}" presName="childText" presStyleLbl="conFgAcc1" presStyleIdx="0" presStyleCnt="1" custScaleY="60691" custLinFactNeighborY="-3145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EDE8FD6-73F4-45EB-8879-C8DD3D3911DA}" type="presOf" srcId="{965EFF6E-3837-4552-B326-B73585B27238}" destId="{799EB280-9FE7-4296-8B24-83A3A803FA76}" srcOrd="0" destOrd="0" presId="urn:microsoft.com/office/officeart/2005/8/layout/list1"/>
    <dgm:cxn modelId="{68029B65-7AFD-41FD-959E-17C671F416F9}" type="presOf" srcId="{5C08EDD5-B310-45BE-B154-3108DFE58E2B}" destId="{8B3CE338-8BCD-4B77-B4FC-FFDC9EC94A8C}" srcOrd="0" destOrd="0" presId="urn:microsoft.com/office/officeart/2005/8/layout/list1"/>
    <dgm:cxn modelId="{7EF44F50-F456-4BAB-B247-C2C4C1950DF2}" type="presOf" srcId="{82B82846-8F98-47DD-8945-B07DBD77E0F5}" destId="{76586ABE-726E-4925-934B-EAC30434BBC5}" srcOrd="0" destOrd="0" presId="urn:microsoft.com/office/officeart/2005/8/layout/list1"/>
    <dgm:cxn modelId="{A81D3EB7-DCF7-4889-AB88-A98C9B5AC1E6}" type="presOf" srcId="{5C08EDD5-B310-45BE-B154-3108DFE58E2B}" destId="{AF9FAB9F-3399-4B26-B9AE-3396EC82E388}" srcOrd="1" destOrd="0" presId="urn:microsoft.com/office/officeart/2005/8/layout/list1"/>
    <dgm:cxn modelId="{46871F43-D56C-495D-8156-A4029A925FD9}" srcId="{5C08EDD5-B310-45BE-B154-3108DFE58E2B}" destId="{965EFF6E-3837-4552-B326-B73585B27238}" srcOrd="0" destOrd="0" parTransId="{696B46FC-B39A-42C6-A899-DB73289C4BFD}" sibTransId="{F69C6802-A883-4223-AF5B-3C2836B0D7BC}"/>
    <dgm:cxn modelId="{E85AFC12-B958-447C-8D58-495229330D78}" srcId="{82B82846-8F98-47DD-8945-B07DBD77E0F5}" destId="{5C08EDD5-B310-45BE-B154-3108DFE58E2B}" srcOrd="0" destOrd="0" parTransId="{5DA0D8BA-67CD-4A60-BDBD-9BB42C9DC4DD}" sibTransId="{6A1E2B24-71ED-48FA-94E6-C1469FC8280B}"/>
    <dgm:cxn modelId="{2FB2F6F1-47DB-4B4E-AB82-D33639C52B5D}" type="presParOf" srcId="{76586ABE-726E-4925-934B-EAC30434BBC5}" destId="{D90B364C-5C9C-4E83-AF87-FEEA482E7B43}" srcOrd="0" destOrd="0" presId="urn:microsoft.com/office/officeart/2005/8/layout/list1"/>
    <dgm:cxn modelId="{C45D66E1-2802-4E62-8D0D-79EE0191E66F}" type="presParOf" srcId="{D90B364C-5C9C-4E83-AF87-FEEA482E7B43}" destId="{8B3CE338-8BCD-4B77-B4FC-FFDC9EC94A8C}" srcOrd="0" destOrd="0" presId="urn:microsoft.com/office/officeart/2005/8/layout/list1"/>
    <dgm:cxn modelId="{ABF45E58-37C3-4ECB-B17F-ECE615FA2369}" type="presParOf" srcId="{D90B364C-5C9C-4E83-AF87-FEEA482E7B43}" destId="{AF9FAB9F-3399-4B26-B9AE-3396EC82E388}" srcOrd="1" destOrd="0" presId="urn:microsoft.com/office/officeart/2005/8/layout/list1"/>
    <dgm:cxn modelId="{A1A78793-431B-458B-9546-251E968BED64}" type="presParOf" srcId="{76586ABE-726E-4925-934B-EAC30434BBC5}" destId="{69BA14DE-A929-4856-97AC-F07DFF16DC6C}" srcOrd="1" destOrd="0" presId="urn:microsoft.com/office/officeart/2005/8/layout/list1"/>
    <dgm:cxn modelId="{92730820-7711-4E8C-A9AD-83E728E042DA}" type="presParOf" srcId="{76586ABE-726E-4925-934B-EAC30434BBC5}" destId="{799EB280-9FE7-4296-8B24-83A3A803FA7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0BF4F-593F-448A-B586-8B54AECC88A8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399B8-6C42-40BF-8128-013409F24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74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399B8-6C42-40BF-8128-013409F2490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7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otsuka.co.jp/health_illness/gi/question1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炭水化物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27584" y="2715766"/>
            <a:ext cx="180020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55576" y="1203598"/>
            <a:ext cx="1080120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7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炭水化物の種類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糖質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エネルギーに</a:t>
            </a:r>
            <a:r>
              <a:rPr lang="ja-JP" altLang="en-US" dirty="0" smtClean="0"/>
              <a:t>なる　　</a:t>
            </a:r>
            <a:r>
              <a:rPr lang="en-US" altLang="ja-JP" dirty="0" smtClean="0"/>
              <a:t>4kcal/g</a:t>
            </a:r>
          </a:p>
          <a:p>
            <a:pPr lvl="2"/>
            <a:endParaRPr kumimoji="1" lang="en-US" altLang="ja-JP" dirty="0" smtClean="0"/>
          </a:p>
          <a:p>
            <a:r>
              <a:rPr lang="ja-JP" altLang="en-US" dirty="0" smtClean="0"/>
              <a:t>食物繊維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エネルギーにならないが，腸の調子を整える等のはたらきがある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918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1470"/>
            <a:ext cx="5896412" cy="502002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588224" y="47319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51712" y="437195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175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3866932735"/>
              </p:ext>
            </p:extLst>
          </p:nvPr>
        </p:nvGraphicFramePr>
        <p:xfrm>
          <a:off x="107504" y="771550"/>
          <a:ext cx="892899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857250"/>
          </a:xfrm>
        </p:spPr>
        <p:txBody>
          <a:bodyPr/>
          <a:lstStyle/>
          <a:p>
            <a:r>
              <a:rPr kumimoji="1" lang="en-US" altLang="ja-JP" dirty="0" smtClean="0">
                <a:latin typeface="+mj-ea"/>
              </a:rPr>
              <a:t>GI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4659982"/>
            <a:ext cx="817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詳しく調べよう→</a:t>
            </a:r>
            <a:r>
              <a:rPr lang="en-US" altLang="ja-JP" dirty="0"/>
              <a:t> </a:t>
            </a:r>
            <a:r>
              <a:rPr lang="en-US" altLang="ja-JP" dirty="0">
                <a:hlinkClick r:id="rId7"/>
              </a:rPr>
              <a:t>http://www.otsuka.co.jp/health_illness/gi/question1</a:t>
            </a:r>
            <a:r>
              <a:rPr lang="en-US" altLang="ja-JP" dirty="0" smtClean="0">
                <a:hlinkClick r:id="rId7"/>
              </a:rPr>
              <a:t>/</a:t>
            </a:r>
            <a:r>
              <a:rPr lang="ja-JP" altLang="en-US" dirty="0" smtClean="0"/>
              <a:t>　（大塚製薬）</a:t>
            </a:r>
            <a:endParaRPr kumimoji="1" lang="ja-JP" altLang="en-US" dirty="0"/>
          </a:p>
        </p:txBody>
      </p:sp>
      <p:sp>
        <p:nvSpPr>
          <p:cNvPr id="8" name="メモ 7"/>
          <p:cNvSpPr/>
          <p:nvPr/>
        </p:nvSpPr>
        <p:spPr>
          <a:xfrm>
            <a:off x="467544" y="3435846"/>
            <a:ext cx="5328592" cy="108012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2003</a:t>
            </a:r>
            <a:r>
              <a:rPr lang="ja-JP" altLang="en-US" sz="20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ja-JP" sz="20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ja-JP" altLang="en-US" sz="20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レポート</a:t>
            </a:r>
          </a:p>
          <a:p>
            <a:r>
              <a:rPr lang="ja-JP" altLang="en-US" dirty="0" smtClean="0"/>
              <a:t>過</a:t>
            </a:r>
            <a:r>
              <a:rPr lang="ja-JP" altLang="en-US" dirty="0"/>
              <a:t>体重、肥満、</a:t>
            </a:r>
            <a:r>
              <a:rPr lang="en-US" altLang="ja-JP" dirty="0"/>
              <a:t>2</a:t>
            </a:r>
            <a:r>
              <a:rPr lang="ja-JP" altLang="en-US" dirty="0"/>
              <a:t>型糖尿病の発症リスクを、低</a:t>
            </a:r>
            <a:r>
              <a:rPr lang="en-US" altLang="ja-JP" dirty="0"/>
              <a:t>GI</a:t>
            </a:r>
            <a:r>
              <a:rPr lang="ja-JP" altLang="en-US" dirty="0"/>
              <a:t>食品が低減させる可能性がある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65275" y="401191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932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0"/>
            <a:ext cx="7176917" cy="480399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187624" y="4803998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0765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1470"/>
            <a:ext cx="8229600" cy="72008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GI </a:t>
            </a:r>
            <a:r>
              <a:rPr lang="ja-JP" altLang="en-US" sz="3600" dirty="0"/>
              <a:t>値が低いと何がよいのだろう</a:t>
            </a:r>
            <a:endParaRPr kumimoji="1" lang="ja-JP" altLang="en-US" sz="3600" dirty="0"/>
          </a:p>
        </p:txBody>
      </p:sp>
      <p:sp>
        <p:nvSpPr>
          <p:cNvPr id="4" name="角丸四角形 3"/>
          <p:cNvSpPr/>
          <p:nvPr/>
        </p:nvSpPr>
        <p:spPr>
          <a:xfrm>
            <a:off x="179512" y="843558"/>
            <a:ext cx="8784976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/>
              <a:t>食べ物の糖分がブドウ糖として血液中に取り込まれると，血糖値が上がり，膵臓からインスリンが分泌される。インスリンの分泌によりブドウ糖は多くの組織に取り込まれるが，糖を含む食品を多く摂取するとインスリンが過剰に分泌される。インスリンは脂肪合成を高め，脂肪分解を抑制する力があり，組織では脂肪が蓄積されやすくなる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1520" y="3003798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accent2"/>
                </a:solidFill>
                <a:latin typeface="RyuminPro-Regular"/>
              </a:rPr>
              <a:t>GI </a:t>
            </a:r>
            <a:r>
              <a:rPr lang="ja-JP" altLang="en-US" sz="2000" dirty="0">
                <a:solidFill>
                  <a:schemeClr val="accent2"/>
                </a:solidFill>
                <a:latin typeface="RyuminPro-Regular"/>
              </a:rPr>
              <a:t>値の高い</a:t>
            </a:r>
            <a:r>
              <a:rPr lang="ja-JP" altLang="en-US" sz="2000" dirty="0" smtClean="0">
                <a:solidFill>
                  <a:schemeClr val="accent2"/>
                </a:solidFill>
                <a:latin typeface="RyuminPro-Regular"/>
              </a:rPr>
              <a:t>食品</a:t>
            </a:r>
            <a:r>
              <a:rPr lang="ja-JP" altLang="en-US" sz="2000" dirty="0" smtClean="0">
                <a:latin typeface="RyuminPro-Regular"/>
              </a:rPr>
              <a:t>・・・一気に</a:t>
            </a:r>
            <a:r>
              <a:rPr lang="ja-JP" altLang="en-US" sz="2000" dirty="0">
                <a:latin typeface="RyuminPro-Regular"/>
              </a:rPr>
              <a:t>血糖値を上昇させるため，インスリンが多量に分泌され，分泌が</a:t>
            </a:r>
            <a:r>
              <a:rPr lang="ja-JP" altLang="en-US" sz="2000" dirty="0" smtClean="0">
                <a:latin typeface="RyuminPro-Regular"/>
              </a:rPr>
              <a:t>追い付かない状態</a:t>
            </a:r>
            <a:r>
              <a:rPr lang="ja-JP" altLang="en-US" sz="2000" dirty="0">
                <a:latin typeface="RyuminPro-Regular"/>
              </a:rPr>
              <a:t>が</a:t>
            </a:r>
            <a:r>
              <a:rPr lang="ja-JP" altLang="en-US" sz="2000" dirty="0" smtClean="0">
                <a:latin typeface="RyuminPro-Regular"/>
              </a:rPr>
              <a:t>生じる</a:t>
            </a:r>
            <a:endParaRPr lang="en-US" altLang="ja-JP" sz="2000" dirty="0" smtClean="0">
              <a:latin typeface="RyuminPro-Regular"/>
            </a:endParaRPr>
          </a:p>
          <a:p>
            <a:endParaRPr lang="en-US" altLang="ja-JP" sz="2000" dirty="0" smtClean="0">
              <a:latin typeface="RyuminPro-Regular"/>
            </a:endParaRPr>
          </a:p>
          <a:p>
            <a:r>
              <a:rPr lang="en-US" altLang="ja-JP" sz="2000" dirty="0" smtClean="0">
                <a:solidFill>
                  <a:schemeClr val="accent3">
                    <a:lumMod val="50000"/>
                  </a:schemeClr>
                </a:solidFill>
                <a:latin typeface="RyuminPro-Regular"/>
              </a:rPr>
              <a:t>GI </a:t>
            </a:r>
            <a:r>
              <a:rPr lang="ja-JP" altLang="en-US" sz="2000" dirty="0">
                <a:solidFill>
                  <a:schemeClr val="accent3">
                    <a:lumMod val="50000"/>
                  </a:schemeClr>
                </a:solidFill>
                <a:latin typeface="RyuminPro-Regular"/>
              </a:rPr>
              <a:t>値の低い</a:t>
            </a:r>
            <a:r>
              <a:rPr lang="ja-JP" altLang="en-US" sz="2000" dirty="0" smtClean="0">
                <a:solidFill>
                  <a:schemeClr val="accent3">
                    <a:lumMod val="50000"/>
                  </a:schemeClr>
                </a:solidFill>
                <a:latin typeface="RyuminPro-Regular"/>
              </a:rPr>
              <a:t>食品</a:t>
            </a:r>
            <a:r>
              <a:rPr lang="ja-JP" altLang="en-US" sz="2000" dirty="0" smtClean="0">
                <a:latin typeface="RyuminPro-Regular"/>
              </a:rPr>
              <a:t>・・・糖</a:t>
            </a:r>
            <a:r>
              <a:rPr lang="ja-JP" altLang="en-US" sz="2000" dirty="0">
                <a:latin typeface="RyuminPro-Regular"/>
              </a:rPr>
              <a:t>が穏やかに取り込まれ，血糖値の上昇も緩やかになるため</a:t>
            </a:r>
            <a:r>
              <a:rPr lang="ja-JP" altLang="en-US" sz="2000" dirty="0" smtClean="0">
                <a:latin typeface="RyuminPro-Regular"/>
              </a:rPr>
              <a:t>インスリン</a:t>
            </a:r>
            <a:r>
              <a:rPr lang="ja-JP" altLang="en-US" sz="2000" dirty="0">
                <a:latin typeface="RyuminPro-Regular"/>
              </a:rPr>
              <a:t>が分泌し過ぎることなく，糖は速やかに組織に吸収されて</a:t>
            </a:r>
            <a:r>
              <a:rPr lang="ja-JP" altLang="en-US" sz="2000" dirty="0" smtClean="0">
                <a:latin typeface="RyuminPro-Regular"/>
              </a:rPr>
              <a:t>いく</a:t>
            </a:r>
            <a:endParaRPr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4803998"/>
            <a:ext cx="770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437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食物繊維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07654"/>
            <a:ext cx="822960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 smtClean="0">
                <a:solidFill>
                  <a:schemeClr val="accent2"/>
                </a:solidFill>
              </a:rPr>
              <a:t>生理機能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lvl="1"/>
            <a:r>
              <a:rPr lang="ja-JP" altLang="en-US" sz="2000" dirty="0" smtClean="0"/>
              <a:t>大腸内の腸内細菌に利用され、便秘予防や腸の働きを正常にする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血糖値</a:t>
            </a:r>
            <a:r>
              <a:rPr lang="ja-JP" altLang="en-US" sz="2000" dirty="0"/>
              <a:t>上昇の</a:t>
            </a:r>
            <a:r>
              <a:rPr lang="ja-JP" altLang="en-US" sz="2000" dirty="0" smtClean="0"/>
              <a:t>抑制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血液中</a:t>
            </a:r>
            <a:r>
              <a:rPr lang="ja-JP" altLang="en-US" sz="2000" dirty="0"/>
              <a:t>のコレステロール濃度の</a:t>
            </a:r>
            <a:r>
              <a:rPr lang="ja-JP" altLang="en-US" sz="2000" dirty="0" smtClean="0"/>
              <a:t>低下　など</a:t>
            </a:r>
            <a:endParaRPr kumimoji="1" lang="ja-JP" altLang="en-US" sz="20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755576" y="915566"/>
            <a:ext cx="7416824" cy="759122"/>
            <a:chOff x="0" y="193725"/>
            <a:chExt cx="8928992" cy="2252060"/>
          </a:xfrm>
        </p:grpSpPr>
        <p:sp>
          <p:nvSpPr>
            <p:cNvPr id="6" name="正方形/長方形 5"/>
            <p:cNvSpPr/>
            <p:nvPr/>
          </p:nvSpPr>
          <p:spPr>
            <a:xfrm>
              <a:off x="0" y="193725"/>
              <a:ext cx="8928992" cy="225206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正方形/長方形 6"/>
            <p:cNvSpPr/>
            <p:nvPr/>
          </p:nvSpPr>
          <p:spPr>
            <a:xfrm>
              <a:off x="0" y="193725"/>
              <a:ext cx="8928992" cy="1080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2989" tIns="458216" rIns="692989" bIns="156464" numCol="1" spcCol="1270" anchor="t" anchorCtr="0">
              <a:noAutofit/>
            </a:bodyPr>
            <a:lstStyle/>
            <a:p>
              <a:pPr marL="228600" lvl="1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ja-JP" altLang="en-US" sz="2000" dirty="0"/>
                <a:t>消化されずに小腸を通って大腸まで達する食品成分</a:t>
              </a:r>
              <a:endParaRPr kumimoji="1" lang="ja-JP" altLang="en-US" sz="2000" kern="1200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27584" y="627534"/>
            <a:ext cx="1872208" cy="576601"/>
            <a:chOff x="72007" y="0"/>
            <a:chExt cx="6929826" cy="648609"/>
          </a:xfrm>
        </p:grpSpPr>
        <p:sp>
          <p:nvSpPr>
            <p:cNvPr id="9" name="角丸四角形 8"/>
            <p:cNvSpPr/>
            <p:nvPr/>
          </p:nvSpPr>
          <p:spPr>
            <a:xfrm>
              <a:off x="72007" y="0"/>
              <a:ext cx="6929826" cy="64860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角丸四角形 4"/>
            <p:cNvSpPr/>
            <p:nvPr/>
          </p:nvSpPr>
          <p:spPr>
            <a:xfrm>
              <a:off x="103669" y="31662"/>
              <a:ext cx="6513174" cy="585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6246" tIns="0" rIns="236246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dirty="0"/>
                <a:t>食物繊維</a:t>
              </a:r>
              <a:endParaRPr kumimoji="1" lang="ja-JP" altLang="en-US" sz="2000" kern="1200" dirty="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863080" y="4803998"/>
            <a:ext cx="82809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　https</a:t>
            </a:r>
            <a:r>
              <a:rPr lang="ja-JP" altLang="en-US" sz="1200" dirty="0"/>
              <a:t>://www.e-healthnet.mhlw.go.jp/information/food/e-05-001.html</a:t>
            </a:r>
          </a:p>
        </p:txBody>
      </p:sp>
      <p:sp>
        <p:nvSpPr>
          <p:cNvPr id="13" name="メモ 12"/>
          <p:cNvSpPr/>
          <p:nvPr/>
        </p:nvSpPr>
        <p:spPr>
          <a:xfrm>
            <a:off x="1763688" y="3291830"/>
            <a:ext cx="6480720" cy="144016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u="sng" dirty="0">
                <a:solidFill>
                  <a:schemeClr val="tx2"/>
                </a:solidFill>
                <a:latin typeface="RyuminPro-Regular"/>
              </a:rPr>
              <a:t>１日の</a:t>
            </a:r>
            <a:r>
              <a:rPr lang="ja-JP" altLang="en-US" u="sng" dirty="0" smtClean="0">
                <a:solidFill>
                  <a:schemeClr val="tx2"/>
                </a:solidFill>
                <a:latin typeface="RyuminPro-Regular"/>
              </a:rPr>
              <a:t>摂取目標量</a:t>
            </a:r>
            <a:endParaRPr lang="en-US" altLang="ja-JP" u="sng" dirty="0" smtClean="0">
              <a:solidFill>
                <a:schemeClr val="tx2"/>
              </a:solidFill>
              <a:latin typeface="RyuminPro-Regular"/>
            </a:endParaRPr>
          </a:p>
          <a:p>
            <a:r>
              <a:rPr lang="ja-JP" altLang="en-US" dirty="0" smtClean="0">
                <a:latin typeface="RyuminPro-Regular"/>
              </a:rPr>
              <a:t>　</a:t>
            </a:r>
            <a:r>
              <a:rPr lang="en-US" altLang="ja-JP" dirty="0">
                <a:latin typeface="Century" panose="02040604050505020304" pitchFamily="18" charset="0"/>
              </a:rPr>
              <a:t> </a:t>
            </a:r>
            <a:r>
              <a:rPr lang="en-US" altLang="ja-JP" dirty="0">
                <a:latin typeface="+mn-ea"/>
              </a:rPr>
              <a:t>15</a:t>
            </a:r>
            <a:r>
              <a:rPr lang="ja-JP" altLang="en-US" dirty="0">
                <a:latin typeface="+mn-ea"/>
              </a:rPr>
              <a:t>～</a:t>
            </a:r>
            <a:r>
              <a:rPr lang="en-US" altLang="ja-JP" dirty="0">
                <a:latin typeface="+mn-ea"/>
              </a:rPr>
              <a:t>17</a:t>
            </a:r>
            <a:r>
              <a:rPr lang="ja-JP" altLang="en-US" dirty="0">
                <a:latin typeface="+mn-ea"/>
              </a:rPr>
              <a:t>（歳） </a:t>
            </a:r>
            <a:r>
              <a:rPr lang="ja-JP" altLang="en-US" dirty="0" smtClean="0">
                <a:latin typeface="+mn-ea"/>
              </a:rPr>
              <a:t>　男・・・</a:t>
            </a:r>
            <a:r>
              <a:rPr lang="en-US" altLang="ja-JP" dirty="0" smtClean="0">
                <a:latin typeface="+mn-ea"/>
              </a:rPr>
              <a:t>19g</a:t>
            </a:r>
            <a:r>
              <a:rPr lang="ja-JP" altLang="en-US" dirty="0" smtClean="0">
                <a:latin typeface="+mn-ea"/>
              </a:rPr>
              <a:t>以上　　女・・・</a:t>
            </a:r>
            <a:r>
              <a:rPr lang="en-US" altLang="ja-JP" dirty="0" smtClean="0">
                <a:latin typeface="+mn-ea"/>
              </a:rPr>
              <a:t>17g</a:t>
            </a:r>
            <a:r>
              <a:rPr lang="ja-JP" altLang="en-US" dirty="0" smtClean="0">
                <a:latin typeface="+mn-ea"/>
              </a:rPr>
              <a:t>以上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　</a:t>
            </a:r>
            <a:r>
              <a:rPr lang="en-US" altLang="ja-JP" dirty="0">
                <a:latin typeface="+mn-ea"/>
              </a:rPr>
              <a:t> 18</a:t>
            </a:r>
            <a:r>
              <a:rPr lang="ja-JP" altLang="en-US" dirty="0">
                <a:latin typeface="+mn-ea"/>
              </a:rPr>
              <a:t>～</a:t>
            </a:r>
            <a:r>
              <a:rPr lang="en-US" altLang="ja-JP" dirty="0" smtClean="0">
                <a:latin typeface="+mn-ea"/>
              </a:rPr>
              <a:t>29</a:t>
            </a:r>
            <a:r>
              <a:rPr lang="ja-JP" altLang="en-US" dirty="0" smtClean="0">
                <a:latin typeface="+mn-ea"/>
              </a:rPr>
              <a:t>（</a:t>
            </a:r>
            <a:r>
              <a:rPr lang="ja-JP" altLang="en-US" dirty="0">
                <a:latin typeface="+mn-ea"/>
              </a:rPr>
              <a:t>歳）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>
                <a:latin typeface="+mn-ea"/>
              </a:rPr>
              <a:t>　男・・</a:t>
            </a:r>
            <a:r>
              <a:rPr lang="ja-JP" altLang="en-US" dirty="0" smtClean="0">
                <a:latin typeface="+mn-ea"/>
              </a:rPr>
              <a:t>・</a:t>
            </a:r>
            <a:r>
              <a:rPr lang="en-US" altLang="ja-JP" dirty="0" smtClean="0">
                <a:latin typeface="+mn-ea"/>
              </a:rPr>
              <a:t>20g</a:t>
            </a:r>
            <a:r>
              <a:rPr lang="ja-JP" altLang="en-US" dirty="0">
                <a:latin typeface="+mn-ea"/>
              </a:rPr>
              <a:t>以上　　女・・</a:t>
            </a:r>
            <a:r>
              <a:rPr lang="ja-JP" altLang="en-US" dirty="0" smtClean="0">
                <a:latin typeface="+mn-ea"/>
              </a:rPr>
              <a:t>・</a:t>
            </a:r>
            <a:r>
              <a:rPr lang="en-US" altLang="ja-JP" dirty="0" smtClean="0">
                <a:latin typeface="+mn-ea"/>
              </a:rPr>
              <a:t>18g</a:t>
            </a:r>
            <a:r>
              <a:rPr lang="ja-JP" altLang="en-US" dirty="0">
                <a:latin typeface="+mn-ea"/>
              </a:rPr>
              <a:t>以上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 smtClean="0">
                <a:latin typeface="RyuminPro-Regular"/>
              </a:rPr>
              <a:t>　　　　　　　　　　　（</a:t>
            </a:r>
            <a:r>
              <a:rPr lang="ja-JP" altLang="en-US" dirty="0"/>
              <a:t>日本人の食事摂取</a:t>
            </a:r>
            <a:r>
              <a:rPr lang="ja-JP" altLang="en-US" dirty="0" smtClean="0"/>
              <a:t>基準　</a:t>
            </a:r>
            <a:r>
              <a:rPr lang="en-US" altLang="ja-JP" dirty="0" smtClean="0"/>
              <a:t>2015 </a:t>
            </a:r>
            <a:r>
              <a:rPr lang="ja-JP" altLang="en-US" dirty="0" smtClean="0"/>
              <a:t>年版 </a:t>
            </a:r>
            <a:r>
              <a:rPr lang="ja-JP" altLang="en-US" dirty="0" smtClean="0">
                <a:latin typeface="RyuminPro-Regular"/>
              </a:rPr>
              <a:t>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212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792088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食物繊維の摂取状況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179512" y="465998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データ</a:t>
            </a:r>
            <a:r>
              <a:rPr lang="ja-JP" altLang="en-US" sz="1200" dirty="0" smtClean="0"/>
              <a:t>：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健康日本</a:t>
            </a:r>
            <a:r>
              <a:rPr lang="en-US" altLang="zh-TW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（第二次）分析評価事業</a:t>
            </a:r>
            <a:r>
              <a:rPr lang="ja-JP" altLang="en-US" sz="1200" dirty="0" smtClean="0"/>
              <a:t>http</a:t>
            </a:r>
            <a:r>
              <a:rPr lang="ja-JP" altLang="en-US" sz="1200" dirty="0"/>
              <a:t>://www.mhlw.go.jp/seisakunitsuite/bunya/kenkou_iryou/kenkou/kenkounippon21/eiyouchousa/keinen_henka_eiyou.html</a:t>
            </a: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608803"/>
              </p:ext>
            </p:extLst>
          </p:nvPr>
        </p:nvGraphicFramePr>
        <p:xfrm>
          <a:off x="395536" y="699542"/>
          <a:ext cx="842493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8698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413</Words>
  <Application>Microsoft Office PowerPoint</Application>
  <PresentationFormat>画面に合わせる (16:9)</PresentationFormat>
  <Paragraphs>40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RyuminPro-Regular</vt:lpstr>
      <vt:lpstr>Arial</vt:lpstr>
      <vt:lpstr>Calibri</vt:lpstr>
      <vt:lpstr>Century</vt:lpstr>
      <vt:lpstr>Office ​​テーマ</vt:lpstr>
      <vt:lpstr>炭水化物</vt:lpstr>
      <vt:lpstr>炭水化物の種類</vt:lpstr>
      <vt:lpstr>PowerPoint プレゼンテーション</vt:lpstr>
      <vt:lpstr>GI</vt:lpstr>
      <vt:lpstr>PowerPoint プレゼンテーション</vt:lpstr>
      <vt:lpstr>GI 値が低いと何がよいのだろう</vt:lpstr>
      <vt:lpstr>食物繊維</vt:lpstr>
      <vt:lpstr>食物繊維の摂取状況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86</cp:revision>
  <dcterms:created xsi:type="dcterms:W3CDTF">2016-06-19T17:33:11Z</dcterms:created>
  <dcterms:modified xsi:type="dcterms:W3CDTF">2016-08-09T12:59:15Z</dcterms:modified>
</cp:coreProperties>
</file>