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9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03441236512098"/>
          <c:y val="5.7120420963327298E-2"/>
          <c:w val="0.44050925925925927"/>
          <c:h val="0.9153566270414398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体の中の成分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水分</c:v>
                </c:pt>
                <c:pt idx="1">
                  <c:v>脂質</c:v>
                </c:pt>
                <c:pt idx="2">
                  <c:v>たんぱく質</c:v>
                </c:pt>
                <c:pt idx="3">
                  <c:v>無機質</c:v>
                </c:pt>
                <c:pt idx="4">
                  <c:v>炭水化物，ビタミン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</c:v>
                </c:pt>
                <c:pt idx="1">
                  <c:v>16</c:v>
                </c:pt>
                <c:pt idx="2">
                  <c:v>16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0.49874</cdr:x>
      <cdr:y>0.4</cdr:y>
    </cdr:from>
    <cdr:to>
      <cdr:x>0.70874</cdr:x>
      <cdr:y>0.63088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104456" y="1584176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2000" dirty="0" smtClean="0"/>
            <a:t>水分</a:t>
          </a:r>
          <a:endParaRPr lang="en-US" altLang="ja-JP" sz="2000" dirty="0" smtClean="0"/>
        </a:p>
        <a:p xmlns:a="http://schemas.openxmlformats.org/drawingml/2006/main">
          <a:r>
            <a:rPr lang="ja-JP" altLang="en-US" sz="2000" dirty="0" smtClean="0"/>
            <a:t>約</a:t>
          </a:r>
          <a:r>
            <a:rPr lang="en-US" altLang="ja-JP" sz="2000" dirty="0" smtClean="0"/>
            <a:t>50</a:t>
          </a:r>
          <a:r>
            <a:rPr lang="ja-JP" altLang="en-US" sz="2000" dirty="0" smtClean="0"/>
            <a:t>～</a:t>
          </a:r>
          <a:r>
            <a:rPr lang="en-US" altLang="ja-JP" sz="2000" dirty="0" smtClean="0"/>
            <a:t>60%</a:t>
          </a:r>
          <a:endParaRPr lang="ja-JP" altLang="en-US" sz="2000" dirty="0"/>
        </a:p>
      </cdr:txBody>
    </cdr:sp>
  </cdr:relSizeAnchor>
  <cdr:relSizeAnchor xmlns:cdr="http://schemas.openxmlformats.org/drawingml/2006/chartDrawing">
    <cdr:from>
      <cdr:x>0.2625</cdr:x>
      <cdr:y>0.49091</cdr:y>
    </cdr:from>
    <cdr:to>
      <cdr:x>0.47249</cdr:x>
      <cdr:y>0.72179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2160240" y="1944216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2000" dirty="0" smtClean="0"/>
            <a:t>脂質</a:t>
          </a:r>
          <a:endParaRPr lang="en-US" altLang="ja-JP" sz="2000" dirty="0" smtClean="0"/>
        </a:p>
        <a:p xmlns:a="http://schemas.openxmlformats.org/drawingml/2006/main">
          <a:r>
            <a:rPr lang="ja-JP" altLang="en-US" sz="2000" dirty="0" smtClean="0"/>
            <a:t>約</a:t>
          </a:r>
          <a:r>
            <a:rPr lang="en-US" altLang="ja-JP" sz="2000" dirty="0" smtClean="0"/>
            <a:t>15</a:t>
          </a:r>
          <a:r>
            <a:rPr lang="ja-JP" altLang="en-US" sz="2000" dirty="0" smtClean="0"/>
            <a:t>～</a:t>
          </a:r>
          <a:r>
            <a:rPr lang="en-US" altLang="ja-JP" sz="2000" dirty="0" smtClean="0"/>
            <a:t>20%</a:t>
          </a:r>
          <a:endParaRPr lang="ja-JP" altLang="en-US" sz="2000" dirty="0"/>
        </a:p>
      </cdr:txBody>
    </cdr:sp>
  </cdr:relSizeAnchor>
  <cdr:relSizeAnchor xmlns:cdr="http://schemas.openxmlformats.org/drawingml/2006/chartDrawing">
    <cdr:from>
      <cdr:x>0.28875</cdr:x>
      <cdr:y>0.27273</cdr:y>
    </cdr:from>
    <cdr:to>
      <cdr:x>0.49874</cdr:x>
      <cdr:y>0.50361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2376264" y="1080120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2000" dirty="0" smtClean="0"/>
            <a:t>たんぱく質</a:t>
          </a:r>
          <a:endParaRPr lang="en-US" altLang="ja-JP" sz="2000" dirty="0" smtClean="0"/>
        </a:p>
        <a:p xmlns:a="http://schemas.openxmlformats.org/drawingml/2006/main">
          <a:r>
            <a:rPr lang="ja-JP" altLang="en-US" sz="2000" dirty="0" smtClean="0"/>
            <a:t>約</a:t>
          </a:r>
          <a:r>
            <a:rPr lang="en-US" altLang="ja-JP" sz="2000" dirty="0" smtClean="0"/>
            <a:t>15</a:t>
          </a:r>
          <a:r>
            <a:rPr lang="ja-JP" altLang="en-US" sz="2000" dirty="0" smtClean="0"/>
            <a:t>～</a:t>
          </a:r>
          <a:r>
            <a:rPr lang="en-US" altLang="ja-JP" sz="2000" dirty="0" smtClean="0"/>
            <a:t>20%</a:t>
          </a:r>
          <a:endParaRPr lang="ja-JP" altLang="en-US" sz="2000" dirty="0"/>
        </a:p>
      </cdr:txBody>
    </cdr:sp>
  </cdr:relSizeAnchor>
  <cdr:relSizeAnchor xmlns:cdr="http://schemas.openxmlformats.org/drawingml/2006/chartDrawing">
    <cdr:from>
      <cdr:x>0.07875</cdr:x>
      <cdr:y>0.16364</cdr:y>
    </cdr:from>
    <cdr:to>
      <cdr:x>0.28875</cdr:x>
      <cdr:y>0.39452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648072" y="648072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2000" dirty="0" smtClean="0"/>
            <a:t>無機質（ミネラル）</a:t>
          </a:r>
          <a:endParaRPr lang="en-US" altLang="ja-JP" sz="2000" dirty="0" smtClean="0"/>
        </a:p>
        <a:p xmlns:a="http://schemas.openxmlformats.org/drawingml/2006/main">
          <a:r>
            <a:rPr lang="ja-JP" altLang="en-US" sz="2000" dirty="0" smtClean="0"/>
            <a:t>　　　　約</a:t>
          </a:r>
          <a:r>
            <a:rPr lang="en-US" altLang="ja-JP" sz="2000" dirty="0" smtClean="0"/>
            <a:t>5%</a:t>
          </a:r>
          <a:endParaRPr lang="ja-JP" altLang="en-US" sz="2000" dirty="0"/>
        </a:p>
      </cdr:txBody>
    </cdr:sp>
  </cdr:relSizeAnchor>
  <cdr:relSizeAnchor xmlns:cdr="http://schemas.openxmlformats.org/drawingml/2006/chartDrawing">
    <cdr:from>
      <cdr:x>0.0175</cdr:x>
      <cdr:y>0</cdr:y>
    </cdr:from>
    <cdr:to>
      <cdr:x>0.42874</cdr:x>
      <cdr:y>0.10909</cdr:y>
    </cdr:to>
    <cdr:sp macro="" textlink="">
      <cdr:nvSpPr>
        <cdr:cNvPr id="6" name="テキスト ボックス 1"/>
        <cdr:cNvSpPr txBox="1"/>
      </cdr:nvSpPr>
      <cdr:spPr>
        <a:xfrm xmlns:a="http://schemas.openxmlformats.org/drawingml/2006/main">
          <a:off x="144016" y="-1059582"/>
          <a:ext cx="338437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2000" dirty="0" smtClean="0"/>
            <a:t>炭水化物，ビタミンなど　約</a:t>
          </a:r>
          <a:r>
            <a:rPr lang="en-US" altLang="ja-JP" sz="2000" dirty="0" smtClean="0"/>
            <a:t>5%</a:t>
          </a:r>
          <a:endParaRPr lang="ja-JP" altLang="en-US" sz="2000" dirty="0"/>
        </a:p>
      </cdr:txBody>
    </cdr:sp>
  </cdr:relSizeAnchor>
  <cdr:relSizeAnchor xmlns:cdr="http://schemas.openxmlformats.org/drawingml/2006/chartDrawing">
    <cdr:from>
      <cdr:x>0.25375</cdr:x>
      <cdr:y>0.12727</cdr:y>
    </cdr:from>
    <cdr:to>
      <cdr:x>0.44624</cdr:x>
      <cdr:y>0.18182</cdr:y>
    </cdr:to>
    <cdr:cxnSp macro="">
      <cdr:nvCxnSpPr>
        <cdr:cNvPr id="8" name="カギ線コネクタ 7"/>
        <cdr:cNvCxnSpPr/>
      </cdr:nvCxnSpPr>
      <cdr:spPr>
        <a:xfrm xmlns:a="http://schemas.openxmlformats.org/drawingml/2006/main" flipV="1">
          <a:off x="2088232" y="504056"/>
          <a:ext cx="1584176" cy="216024"/>
        </a:xfrm>
        <a:prstGeom xmlns:a="http://schemas.openxmlformats.org/drawingml/2006/main" prst="bentConnector3">
          <a:avLst>
            <a:gd name="adj1" fmla="val 200"/>
          </a:avLst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５大栄養素と水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－イ－ａー</a:t>
            </a:r>
            <a:r>
              <a:rPr lang="en-US" altLang="ja-JP" dirty="0"/>
              <a:t>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体に必要な栄養素の種類とはたらき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050125"/>
            <a:ext cx="8229600" cy="394335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食品に含まれる成分の中で，生命を維持し，成長するために必要なものを</a:t>
            </a:r>
            <a:r>
              <a:rPr kumimoji="1" lang="ja-JP" altLang="en-US" sz="2800" u="sng" dirty="0" smtClean="0">
                <a:solidFill>
                  <a:srgbClr val="FF0000"/>
                </a:solidFill>
              </a:rPr>
              <a:t>栄養素</a:t>
            </a:r>
            <a:r>
              <a:rPr kumimoji="1" lang="ja-JP" altLang="en-US" sz="2800" dirty="0" smtClean="0"/>
              <a:t>という。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sz="2800" dirty="0" smtClean="0"/>
          </a:p>
          <a:p>
            <a:r>
              <a:rPr kumimoji="1" lang="ja-JP" altLang="en-US" sz="2800" u="sng" dirty="0" smtClean="0">
                <a:solidFill>
                  <a:srgbClr val="FF0000"/>
                </a:solidFill>
              </a:rPr>
              <a:t>水</a:t>
            </a:r>
            <a:r>
              <a:rPr kumimoji="1" lang="ja-JP" altLang="en-US" sz="2800" dirty="0" smtClean="0"/>
              <a:t>は栄養素としては分類されないが，体を構成する成分であり，栄養素や老廃物の運搬，体温の調節などで重要なはたらきをする。</a:t>
            </a:r>
            <a:endParaRPr kumimoji="1" lang="en-US" altLang="ja-JP" sz="2800" dirty="0" smtClean="0"/>
          </a:p>
          <a:p>
            <a:pPr marL="457200" lvl="1" indent="0">
              <a:buNone/>
            </a:pP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981099" y="2468570"/>
            <a:ext cx="7623349" cy="7560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炭水化物・脂質・たんぱく質・無機質（ミネラル）・ビタミン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755576" y="1995686"/>
            <a:ext cx="2078733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５大栄養素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6589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kumimoji="1" lang="ja-JP" altLang="en-US" dirty="0" smtClean="0"/>
              <a:t>栄養素の種類とはたらき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1030495"/>
            <a:ext cx="2259195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エネルギー源になる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1519" y="2427734"/>
            <a:ext cx="2259195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体</a:t>
            </a:r>
            <a:r>
              <a:rPr lang="ja-JP" altLang="en-US" dirty="0" smtClean="0"/>
              <a:t>の組織をつくる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258416" y="3867894"/>
            <a:ext cx="2259195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体</a:t>
            </a:r>
            <a:r>
              <a:rPr lang="ja-JP" altLang="en-US" dirty="0" smtClean="0"/>
              <a:t>の調子を整える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3848472" y="843558"/>
            <a:ext cx="5051424" cy="4205551"/>
            <a:chOff x="3848472" y="843558"/>
            <a:chExt cx="5051424" cy="4205551"/>
          </a:xfrm>
        </p:grpSpPr>
        <p:sp>
          <p:nvSpPr>
            <p:cNvPr id="14" name="角丸四角形 13"/>
            <p:cNvSpPr/>
            <p:nvPr/>
          </p:nvSpPr>
          <p:spPr>
            <a:xfrm>
              <a:off x="4572000" y="843558"/>
              <a:ext cx="4320480" cy="7491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　　　　　　穀類，</a:t>
              </a:r>
              <a:r>
                <a:rPr kumimoji="1" lang="ja-JP" altLang="en-US" dirty="0" err="1" smtClean="0"/>
                <a:t>いも</a:t>
              </a:r>
              <a:r>
                <a:rPr kumimoji="1" lang="ja-JP" altLang="en-US" dirty="0" smtClean="0"/>
                <a:t>類，砂糖</a:t>
              </a:r>
              <a:endParaRPr kumimoji="1"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　　　　　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（</a:t>
              </a:r>
              <a:r>
                <a:rPr kumimoji="1" lang="en-US" altLang="ja-JP" dirty="0" smtClean="0">
                  <a:solidFill>
                    <a:schemeClr val="tx2"/>
                  </a:solidFill>
                </a:rPr>
                <a:t>1g</a:t>
              </a:r>
              <a:r>
                <a:rPr kumimoji="1" lang="ja-JP" altLang="en-US" dirty="0" smtClean="0">
                  <a:solidFill>
                    <a:schemeClr val="tx2"/>
                  </a:solidFill>
                </a:rPr>
                <a:t>あたり</a:t>
              </a:r>
              <a:r>
                <a:rPr kumimoji="1" lang="en-US" altLang="ja-JP" dirty="0" smtClean="0">
                  <a:solidFill>
                    <a:schemeClr val="tx2"/>
                  </a:solidFill>
                </a:rPr>
                <a:t>4Kcal</a:t>
              </a:r>
              <a:r>
                <a:rPr kumimoji="1" lang="ja-JP" altLang="en-US" dirty="0" smtClean="0">
                  <a:solidFill>
                    <a:schemeClr val="tx2"/>
                  </a:solidFill>
                </a:rPr>
                <a:t>のエネルギー源）</a:t>
              </a:r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4572000" y="1707653"/>
              <a:ext cx="4320480" cy="7491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dirty="0"/>
                <a:t>　　　　　</a:t>
              </a:r>
              <a:r>
                <a:rPr lang="ja-JP" altLang="en-US" dirty="0" smtClean="0"/>
                <a:t>　油脂類，種実類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　　　　　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（</a:t>
              </a:r>
              <a:r>
                <a:rPr lang="en-US" altLang="ja-JP" dirty="0" smtClean="0">
                  <a:solidFill>
                    <a:schemeClr val="tx2"/>
                  </a:solidFill>
                </a:rPr>
                <a:t>1g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あたり</a:t>
              </a:r>
              <a:r>
                <a:rPr lang="en-US" altLang="ja-JP" dirty="0" smtClean="0">
                  <a:solidFill>
                    <a:schemeClr val="tx2"/>
                  </a:solidFill>
                </a:rPr>
                <a:t>9Kcal</a:t>
              </a:r>
              <a:r>
                <a:rPr lang="ja-JP" altLang="en-US" dirty="0">
                  <a:solidFill>
                    <a:schemeClr val="tx2"/>
                  </a:solidFill>
                </a:rPr>
                <a:t>の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エネルギー源）</a:t>
              </a:r>
              <a:endParaRPr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4572000" y="2571749"/>
              <a:ext cx="4320480" cy="7491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dirty="0"/>
                <a:t>　　　　　</a:t>
              </a:r>
              <a:r>
                <a:rPr lang="ja-JP" altLang="en-US" dirty="0" smtClean="0"/>
                <a:t>　魚，肉，卵，豆類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　　　　　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（</a:t>
              </a:r>
              <a:r>
                <a:rPr lang="en-US" altLang="ja-JP" dirty="0" smtClean="0">
                  <a:solidFill>
                    <a:schemeClr val="tx2"/>
                  </a:solidFill>
                </a:rPr>
                <a:t>1g</a:t>
              </a:r>
              <a:r>
                <a:rPr lang="ja-JP" altLang="en-US" dirty="0">
                  <a:solidFill>
                    <a:schemeClr val="tx2"/>
                  </a:solidFill>
                </a:rPr>
                <a:t>あたり</a:t>
              </a:r>
              <a:r>
                <a:rPr lang="en-US" altLang="ja-JP" dirty="0">
                  <a:solidFill>
                    <a:schemeClr val="tx2"/>
                  </a:solidFill>
                </a:rPr>
                <a:t>4Kcal</a:t>
              </a:r>
              <a:r>
                <a:rPr lang="ja-JP" altLang="en-US" dirty="0">
                  <a:solidFill>
                    <a:schemeClr val="tx2"/>
                  </a:solidFill>
                </a:rPr>
                <a:t>の</a:t>
              </a:r>
              <a:r>
                <a:rPr lang="ja-JP" altLang="en-US" dirty="0" smtClean="0">
                  <a:solidFill>
                    <a:schemeClr val="tx2"/>
                  </a:solidFill>
                </a:rPr>
                <a:t>エネルギー源）</a:t>
              </a:r>
              <a:endParaRPr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4573488" y="3435845"/>
              <a:ext cx="4320480" cy="7491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　　　　　　牛乳・乳製品，小魚，海藻</a:t>
              </a:r>
              <a:endParaRPr kumimoji="1" lang="ja-JP" altLang="en-US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4579416" y="4299941"/>
              <a:ext cx="4320480" cy="7491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　　　　　　野菜，くだもの，海藻</a:t>
              </a:r>
              <a:endParaRPr kumimoji="1" lang="ja-JP" alt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3851920" y="843558"/>
              <a:ext cx="1656184" cy="7491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/>
                <a:t>炭水化物</a:t>
              </a:r>
              <a:endParaRPr kumimoji="1" lang="en-US" altLang="ja-JP" sz="1600" dirty="0" smtClean="0"/>
            </a:p>
            <a:p>
              <a:pPr algn="ctr"/>
              <a:r>
                <a:rPr lang="ja-JP" altLang="en-US" sz="1600" dirty="0" smtClean="0"/>
                <a:t>（糖質）</a:t>
              </a:r>
              <a:endParaRPr kumimoji="1" lang="ja-JP" altLang="en-US" sz="1600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3851920" y="1707654"/>
              <a:ext cx="1656184" cy="7491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/>
                <a:t>脂質</a:t>
              </a:r>
              <a:endParaRPr kumimoji="1" lang="ja-JP" altLang="en-US" sz="1600" dirty="0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864992" y="2571750"/>
              <a:ext cx="1643112" cy="7491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/>
                <a:t>たんぱく質</a:t>
              </a:r>
              <a:endParaRPr kumimoji="1" lang="ja-JP" altLang="en-US" sz="1600" dirty="0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3865240" y="3435846"/>
              <a:ext cx="1643112" cy="7491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/>
                <a:t>無機質</a:t>
              </a:r>
              <a:endParaRPr kumimoji="1" lang="en-US" altLang="ja-JP" sz="1600" dirty="0" smtClean="0"/>
            </a:p>
            <a:p>
              <a:pPr algn="ctr"/>
              <a:r>
                <a:rPr lang="ja-JP" altLang="en-US" sz="1600" dirty="0" smtClean="0"/>
                <a:t>（ミネラル）</a:t>
              </a:r>
              <a:endParaRPr kumimoji="1" lang="ja-JP" altLang="en-US" sz="1600" dirty="0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3848472" y="4299942"/>
              <a:ext cx="1643112" cy="7491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/>
                <a:t>ビタミン</a:t>
              </a:r>
              <a:endParaRPr kumimoji="1" lang="ja-JP" altLang="en-US" sz="1600" dirty="0"/>
            </a:p>
          </p:txBody>
        </p:sp>
      </p:grpSp>
      <p:cxnSp>
        <p:nvCxnSpPr>
          <p:cNvPr id="21" name="直線コネクタ 20"/>
          <p:cNvCxnSpPr>
            <a:stCxn id="4" idx="3"/>
            <a:endCxn id="9" idx="2"/>
          </p:cNvCxnSpPr>
          <p:nvPr/>
        </p:nvCxnSpPr>
        <p:spPr>
          <a:xfrm flipV="1">
            <a:off x="2510715" y="1218142"/>
            <a:ext cx="1341205" cy="24440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4" idx="3"/>
            <a:endCxn id="10" idx="2"/>
          </p:cNvCxnSpPr>
          <p:nvPr/>
        </p:nvCxnSpPr>
        <p:spPr>
          <a:xfrm>
            <a:off x="2510715" y="1462543"/>
            <a:ext cx="1341205" cy="61969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4" idx="3"/>
            <a:endCxn id="11" idx="2"/>
          </p:cNvCxnSpPr>
          <p:nvPr/>
        </p:nvCxnSpPr>
        <p:spPr>
          <a:xfrm>
            <a:off x="2510715" y="1462543"/>
            <a:ext cx="1354277" cy="14837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5" idx="3"/>
            <a:endCxn id="10" idx="2"/>
          </p:cNvCxnSpPr>
          <p:nvPr/>
        </p:nvCxnSpPr>
        <p:spPr>
          <a:xfrm flipV="1">
            <a:off x="2510714" y="2082238"/>
            <a:ext cx="1341206" cy="7775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5" idx="3"/>
            <a:endCxn id="11" idx="2"/>
          </p:cNvCxnSpPr>
          <p:nvPr/>
        </p:nvCxnSpPr>
        <p:spPr>
          <a:xfrm>
            <a:off x="2510714" y="2859782"/>
            <a:ext cx="1354278" cy="865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5" idx="3"/>
            <a:endCxn id="12" idx="2"/>
          </p:cNvCxnSpPr>
          <p:nvPr/>
        </p:nvCxnSpPr>
        <p:spPr>
          <a:xfrm>
            <a:off x="2510714" y="2859782"/>
            <a:ext cx="1354526" cy="9506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6" idx="3"/>
            <a:endCxn id="11" idx="2"/>
          </p:cNvCxnSpPr>
          <p:nvPr/>
        </p:nvCxnSpPr>
        <p:spPr>
          <a:xfrm flipV="1">
            <a:off x="2517611" y="2946334"/>
            <a:ext cx="1347381" cy="135360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6" idx="3"/>
            <a:endCxn id="12" idx="2"/>
          </p:cNvCxnSpPr>
          <p:nvPr/>
        </p:nvCxnSpPr>
        <p:spPr>
          <a:xfrm flipV="1">
            <a:off x="2517611" y="3810430"/>
            <a:ext cx="1347629" cy="4895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6" idx="3"/>
            <a:endCxn id="13" idx="2"/>
          </p:cNvCxnSpPr>
          <p:nvPr/>
        </p:nvCxnSpPr>
        <p:spPr>
          <a:xfrm>
            <a:off x="2517611" y="4299942"/>
            <a:ext cx="1330861" cy="3745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7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体の中</a:t>
            </a:r>
            <a:r>
              <a:rPr lang="ja-JP" altLang="en-US" sz="4000" dirty="0" smtClean="0"/>
              <a:t>の成分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298072"/>
              </p:ext>
            </p:extLst>
          </p:nvPr>
        </p:nvGraphicFramePr>
        <p:xfrm>
          <a:off x="467544" y="1059582"/>
          <a:ext cx="82296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3923928" y="1275606"/>
            <a:ext cx="43204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95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821275">
            <a:off x="6482479" y="3216490"/>
            <a:ext cx="2544770" cy="172288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調べてみよう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栄養素は，調理法や一緒に食べる食品により，吸収率が変化する場合がある。</a:t>
            </a:r>
            <a:endParaRPr kumimoji="1" lang="en-US" altLang="ja-JP" sz="2800" dirty="0" smtClean="0"/>
          </a:p>
          <a:p>
            <a:pPr marL="400050" lvl="1" indent="0">
              <a:buNone/>
            </a:pPr>
            <a:r>
              <a:rPr lang="ja-JP" altLang="en-US" sz="2400" dirty="0" smtClean="0">
                <a:solidFill>
                  <a:schemeClr val="tx2"/>
                </a:solidFill>
              </a:rPr>
              <a:t>例：ほうれん草に含まれる「カロテン」・・・油</a:t>
            </a:r>
            <a:r>
              <a:rPr lang="ja-JP" altLang="en-US" sz="2400" dirty="0">
                <a:solidFill>
                  <a:schemeClr val="tx2"/>
                </a:solidFill>
              </a:rPr>
              <a:t>に溶けるビタミンなので、油</a:t>
            </a:r>
            <a:r>
              <a:rPr lang="ja-JP" altLang="en-US" sz="2400" dirty="0" smtClean="0">
                <a:solidFill>
                  <a:schemeClr val="tx2"/>
                </a:solidFill>
              </a:rPr>
              <a:t>を使って調理すると吸収率が高くなる。</a:t>
            </a:r>
            <a:endParaRPr lang="en-US" altLang="ja-JP" sz="2400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800" dirty="0" smtClean="0"/>
              <a:t>他にどんなものがあるか調べてみよう。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4778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219</Words>
  <Application>Microsoft Office PowerPoint</Application>
  <PresentationFormat>画面に合わせる (16:9)</PresentationFormat>
  <Paragraphs>44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Wingdings</vt:lpstr>
      <vt:lpstr>Office ​​テーマ</vt:lpstr>
      <vt:lpstr>５大栄養素と水</vt:lpstr>
      <vt:lpstr>体に必要な栄養素の種類とはたらき</vt:lpstr>
      <vt:lpstr>栄養素の種類とはたらき</vt:lpstr>
      <vt:lpstr>体の中の成分</vt:lpstr>
      <vt:lpstr>調べてみよう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60</cp:revision>
  <dcterms:created xsi:type="dcterms:W3CDTF">2016-06-19T17:33:11Z</dcterms:created>
  <dcterms:modified xsi:type="dcterms:W3CDTF">2016-06-30T13:18:05Z</dcterms:modified>
</cp:coreProperties>
</file>