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58" r:id="rId4"/>
    <p:sldId id="259" r:id="rId5"/>
    <p:sldId id="261" r:id="rId6"/>
    <p:sldId id="265" r:id="rId7"/>
    <p:sldId id="262" r:id="rId8"/>
    <p:sldId id="263" r:id="rId9"/>
    <p:sldId id="264"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73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http://www.stat.go.jp/naruhodo/dl/zuhyou/c1s_forkids/06-17.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http://www.stat.go.jp/naruhodo/dl/zuhyou/c1s_forkids/06-17.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ja-JP" altLang="en-US" sz="2400"/>
              <a:t>食糧自給率の推移</a:t>
            </a:r>
          </a:p>
        </c:rich>
      </c:tx>
      <c:layout/>
      <c:overlay val="0"/>
    </c:title>
    <c:autoTitleDeleted val="0"/>
    <c:plotArea>
      <c:layout/>
      <c:scatterChart>
        <c:scatterStyle val="lineMarker"/>
        <c:varyColors val="0"/>
        <c:ser>
          <c:idx val="0"/>
          <c:order val="0"/>
          <c:tx>
            <c:strRef>
              <c:f>'[06-17.xls]Sheet1'!$A$2</c:f>
              <c:strCache>
                <c:ptCount val="1"/>
                <c:pt idx="0">
                  <c:v>主食用穀物自給率</c:v>
                </c:pt>
              </c:strCache>
            </c:strRef>
          </c:tx>
          <c:spPr>
            <a:ln w="38100"/>
          </c:spPr>
          <c:marker>
            <c:spPr>
              <a:ln w="38100"/>
            </c:spPr>
          </c:marker>
          <c:xVal>
            <c:numRef>
              <c:f>'[06-17.xls]Sheet1'!$B$1:$N$1</c:f>
              <c:numCache>
                <c:formatCode>General</c:formatCode>
                <c:ptCount val="13"/>
                <c:pt idx="0">
                  <c:v>1965</c:v>
                </c:pt>
                <c:pt idx="1">
                  <c:v>1975</c:v>
                </c:pt>
                <c:pt idx="2">
                  <c:v>1985</c:v>
                </c:pt>
                <c:pt idx="3">
                  <c:v>1995</c:v>
                </c:pt>
                <c:pt idx="4">
                  <c:v>2006</c:v>
                </c:pt>
                <c:pt idx="5">
                  <c:v>2007</c:v>
                </c:pt>
                <c:pt idx="6">
                  <c:v>2008</c:v>
                </c:pt>
                <c:pt idx="7">
                  <c:v>2009</c:v>
                </c:pt>
                <c:pt idx="8">
                  <c:v>2010</c:v>
                </c:pt>
                <c:pt idx="9">
                  <c:v>2011</c:v>
                </c:pt>
                <c:pt idx="10">
                  <c:v>2012</c:v>
                </c:pt>
                <c:pt idx="11">
                  <c:v>2013</c:v>
                </c:pt>
                <c:pt idx="12">
                  <c:v>2014</c:v>
                </c:pt>
              </c:numCache>
            </c:numRef>
          </c:xVal>
          <c:yVal>
            <c:numRef>
              <c:f>'[06-17.xls]Sheet1'!$B$2:$N$2</c:f>
              <c:numCache>
                <c:formatCode>General</c:formatCode>
                <c:ptCount val="13"/>
                <c:pt idx="0">
                  <c:v>80</c:v>
                </c:pt>
                <c:pt idx="1">
                  <c:v>69</c:v>
                </c:pt>
                <c:pt idx="2">
                  <c:v>69</c:v>
                </c:pt>
                <c:pt idx="3">
                  <c:v>65</c:v>
                </c:pt>
                <c:pt idx="4">
                  <c:v>60</c:v>
                </c:pt>
                <c:pt idx="5">
                  <c:v>60</c:v>
                </c:pt>
                <c:pt idx="6">
                  <c:v>61</c:v>
                </c:pt>
                <c:pt idx="7">
                  <c:v>58</c:v>
                </c:pt>
                <c:pt idx="8">
                  <c:v>59</c:v>
                </c:pt>
                <c:pt idx="9">
                  <c:v>59</c:v>
                </c:pt>
                <c:pt idx="10">
                  <c:v>59</c:v>
                </c:pt>
                <c:pt idx="11">
                  <c:v>59</c:v>
                </c:pt>
                <c:pt idx="12">
                  <c:v>59</c:v>
                </c:pt>
              </c:numCache>
            </c:numRef>
          </c:yVal>
          <c:smooth val="0"/>
        </c:ser>
        <c:ser>
          <c:idx val="1"/>
          <c:order val="1"/>
          <c:tx>
            <c:strRef>
              <c:f>'[06-17.xls]Sheet1'!$A$3</c:f>
              <c:strCache>
                <c:ptCount val="1"/>
                <c:pt idx="0">
                  <c:v>供給熱量ベースの総合食料自給率</c:v>
                </c:pt>
              </c:strCache>
            </c:strRef>
          </c:tx>
          <c:spPr>
            <a:ln w="38100"/>
          </c:spPr>
          <c:marker>
            <c:spPr>
              <a:ln w="38100"/>
            </c:spPr>
          </c:marker>
          <c:xVal>
            <c:numRef>
              <c:f>'[06-17.xls]Sheet1'!$B$1:$N$1</c:f>
              <c:numCache>
                <c:formatCode>General</c:formatCode>
                <c:ptCount val="13"/>
                <c:pt idx="0">
                  <c:v>1965</c:v>
                </c:pt>
                <c:pt idx="1">
                  <c:v>1975</c:v>
                </c:pt>
                <c:pt idx="2">
                  <c:v>1985</c:v>
                </c:pt>
                <c:pt idx="3">
                  <c:v>1995</c:v>
                </c:pt>
                <c:pt idx="4">
                  <c:v>2006</c:v>
                </c:pt>
                <c:pt idx="5">
                  <c:v>2007</c:v>
                </c:pt>
                <c:pt idx="6">
                  <c:v>2008</c:v>
                </c:pt>
                <c:pt idx="7">
                  <c:v>2009</c:v>
                </c:pt>
                <c:pt idx="8">
                  <c:v>2010</c:v>
                </c:pt>
                <c:pt idx="9">
                  <c:v>2011</c:v>
                </c:pt>
                <c:pt idx="10">
                  <c:v>2012</c:v>
                </c:pt>
                <c:pt idx="11">
                  <c:v>2013</c:v>
                </c:pt>
                <c:pt idx="12">
                  <c:v>2014</c:v>
                </c:pt>
              </c:numCache>
            </c:numRef>
          </c:xVal>
          <c:yVal>
            <c:numRef>
              <c:f>'[06-17.xls]Sheet1'!$B$3:$N$3</c:f>
              <c:numCache>
                <c:formatCode>General</c:formatCode>
                <c:ptCount val="13"/>
                <c:pt idx="0">
                  <c:v>73</c:v>
                </c:pt>
                <c:pt idx="1">
                  <c:v>54</c:v>
                </c:pt>
                <c:pt idx="2">
                  <c:v>53</c:v>
                </c:pt>
                <c:pt idx="3">
                  <c:v>49</c:v>
                </c:pt>
                <c:pt idx="4">
                  <c:v>39</c:v>
                </c:pt>
                <c:pt idx="5">
                  <c:v>40</c:v>
                </c:pt>
                <c:pt idx="6">
                  <c:v>41</c:v>
                </c:pt>
                <c:pt idx="7">
                  <c:v>40</c:v>
                </c:pt>
                <c:pt idx="8">
                  <c:v>39</c:v>
                </c:pt>
                <c:pt idx="9">
                  <c:v>39</c:v>
                </c:pt>
                <c:pt idx="10">
                  <c:v>39</c:v>
                </c:pt>
                <c:pt idx="11">
                  <c:v>39</c:v>
                </c:pt>
                <c:pt idx="12">
                  <c:v>39</c:v>
                </c:pt>
              </c:numCache>
            </c:numRef>
          </c:yVal>
          <c:smooth val="0"/>
        </c:ser>
        <c:ser>
          <c:idx val="2"/>
          <c:order val="2"/>
          <c:tx>
            <c:strRef>
              <c:f>'[06-17.xls]Sheet1'!$A$4</c:f>
              <c:strCache>
                <c:ptCount val="1"/>
                <c:pt idx="0">
                  <c:v>生産額ベースの総合食料自給率</c:v>
                </c:pt>
              </c:strCache>
            </c:strRef>
          </c:tx>
          <c:spPr>
            <a:ln w="38100"/>
          </c:spPr>
          <c:marker>
            <c:spPr>
              <a:ln w="38100"/>
            </c:spPr>
          </c:marker>
          <c:xVal>
            <c:numRef>
              <c:f>'[06-17.xls]Sheet1'!$B$1:$N$1</c:f>
              <c:numCache>
                <c:formatCode>General</c:formatCode>
                <c:ptCount val="13"/>
                <c:pt idx="0">
                  <c:v>1965</c:v>
                </c:pt>
                <c:pt idx="1">
                  <c:v>1975</c:v>
                </c:pt>
                <c:pt idx="2">
                  <c:v>1985</c:v>
                </c:pt>
                <c:pt idx="3">
                  <c:v>1995</c:v>
                </c:pt>
                <c:pt idx="4">
                  <c:v>2006</c:v>
                </c:pt>
                <c:pt idx="5">
                  <c:v>2007</c:v>
                </c:pt>
                <c:pt idx="6">
                  <c:v>2008</c:v>
                </c:pt>
                <c:pt idx="7">
                  <c:v>2009</c:v>
                </c:pt>
                <c:pt idx="8">
                  <c:v>2010</c:v>
                </c:pt>
                <c:pt idx="9">
                  <c:v>2011</c:v>
                </c:pt>
                <c:pt idx="10">
                  <c:v>2012</c:v>
                </c:pt>
                <c:pt idx="11">
                  <c:v>2013</c:v>
                </c:pt>
                <c:pt idx="12">
                  <c:v>2014</c:v>
                </c:pt>
              </c:numCache>
            </c:numRef>
          </c:xVal>
          <c:yVal>
            <c:numRef>
              <c:f>'[06-17.xls]Sheet1'!$B$4:$N$4</c:f>
              <c:numCache>
                <c:formatCode>General</c:formatCode>
                <c:ptCount val="13"/>
                <c:pt idx="0">
                  <c:v>86</c:v>
                </c:pt>
                <c:pt idx="1">
                  <c:v>83</c:v>
                </c:pt>
                <c:pt idx="2">
                  <c:v>82</c:v>
                </c:pt>
                <c:pt idx="3">
                  <c:v>74</c:v>
                </c:pt>
                <c:pt idx="4">
                  <c:v>68</c:v>
                </c:pt>
                <c:pt idx="5">
                  <c:v>66</c:v>
                </c:pt>
                <c:pt idx="6">
                  <c:v>65</c:v>
                </c:pt>
                <c:pt idx="7">
                  <c:v>70</c:v>
                </c:pt>
                <c:pt idx="8">
                  <c:v>69</c:v>
                </c:pt>
                <c:pt idx="9">
                  <c:v>67</c:v>
                </c:pt>
                <c:pt idx="10">
                  <c:v>67</c:v>
                </c:pt>
                <c:pt idx="11">
                  <c:v>65</c:v>
                </c:pt>
                <c:pt idx="12">
                  <c:v>64</c:v>
                </c:pt>
              </c:numCache>
            </c:numRef>
          </c:yVal>
          <c:smooth val="0"/>
        </c:ser>
        <c:dLbls>
          <c:showLegendKey val="0"/>
          <c:showVal val="0"/>
          <c:showCatName val="0"/>
          <c:showSerName val="0"/>
          <c:showPercent val="0"/>
          <c:showBubbleSize val="0"/>
        </c:dLbls>
        <c:axId val="167592600"/>
        <c:axId val="167592992"/>
      </c:scatterChart>
      <c:valAx>
        <c:axId val="167592600"/>
        <c:scaling>
          <c:orientation val="minMax"/>
          <c:max val="2014"/>
          <c:min val="1965"/>
        </c:scaling>
        <c:delete val="0"/>
        <c:axPos val="b"/>
        <c:numFmt formatCode="General" sourceLinked="1"/>
        <c:majorTickMark val="out"/>
        <c:minorTickMark val="none"/>
        <c:tickLblPos val="nextTo"/>
        <c:txPr>
          <a:bodyPr/>
          <a:lstStyle/>
          <a:p>
            <a:pPr>
              <a:defRPr sz="1400"/>
            </a:pPr>
            <a:endParaRPr lang="ja-JP"/>
          </a:p>
        </c:txPr>
        <c:crossAx val="167592992"/>
        <c:crosses val="autoZero"/>
        <c:crossBetween val="midCat"/>
      </c:valAx>
      <c:valAx>
        <c:axId val="167592992"/>
        <c:scaling>
          <c:orientation val="minMax"/>
        </c:scaling>
        <c:delete val="0"/>
        <c:axPos val="l"/>
        <c:majorGridlines/>
        <c:numFmt formatCode="General" sourceLinked="1"/>
        <c:majorTickMark val="out"/>
        <c:minorTickMark val="none"/>
        <c:tickLblPos val="nextTo"/>
        <c:txPr>
          <a:bodyPr/>
          <a:lstStyle/>
          <a:p>
            <a:pPr>
              <a:defRPr sz="1400"/>
            </a:pPr>
            <a:endParaRPr lang="ja-JP"/>
          </a:p>
        </c:txPr>
        <c:crossAx val="167592600"/>
        <c:crosses val="autoZero"/>
        <c:crossBetween val="midCat"/>
      </c:valAx>
    </c:plotArea>
    <c:legend>
      <c:legendPos val="b"/>
      <c:layout/>
      <c:overlay val="0"/>
      <c:txPr>
        <a:bodyPr/>
        <a:lstStyle/>
        <a:p>
          <a:pPr>
            <a:defRPr sz="1400"/>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ja-JP" altLang="en-US" sz="2400"/>
              <a:t>食料自給率（国際比較）</a:t>
            </a:r>
            <a:r>
              <a:rPr lang="en-US" altLang="ja-JP" sz="2400"/>
              <a:t>(2011</a:t>
            </a:r>
            <a:r>
              <a:rPr lang="ja-JP" altLang="en-US" sz="2400"/>
              <a:t>年）</a:t>
            </a:r>
          </a:p>
        </c:rich>
      </c:tx>
      <c:layout/>
      <c:overlay val="0"/>
    </c:title>
    <c:autoTitleDeleted val="0"/>
    <c:plotArea>
      <c:layout>
        <c:manualLayout>
          <c:layoutTarget val="inner"/>
          <c:xMode val="edge"/>
          <c:yMode val="edge"/>
          <c:x val="0.10096927232334568"/>
          <c:y val="0.18936351706036744"/>
          <c:w val="0.83897307059874737"/>
          <c:h val="0.58085883251935289"/>
        </c:manualLayout>
      </c:layout>
      <c:barChart>
        <c:barDir val="col"/>
        <c:grouping val="clustered"/>
        <c:varyColors val="0"/>
        <c:ser>
          <c:idx val="0"/>
          <c:order val="0"/>
          <c:tx>
            <c:strRef>
              <c:f>'[06-17.xls]食料自給率'!$B$4</c:f>
              <c:strCache>
                <c:ptCount val="1"/>
                <c:pt idx="0">
                  <c:v>日本</c:v>
                </c:pt>
              </c:strCache>
            </c:strRef>
          </c:tx>
          <c:invertIfNegative val="0"/>
          <c:cat>
            <c:strRef>
              <c:f>'[06-17.xls]食料自給率'!$A$5:$A$14</c:f>
              <c:strCache>
                <c:ptCount val="10"/>
                <c:pt idx="0">
                  <c:v>米</c:v>
                </c:pt>
                <c:pt idx="1">
                  <c:v>小麦</c:v>
                </c:pt>
                <c:pt idx="2">
                  <c:v>砂糖類</c:v>
                </c:pt>
                <c:pt idx="3">
                  <c:v>いも類</c:v>
                </c:pt>
                <c:pt idx="4">
                  <c:v>豆類</c:v>
                </c:pt>
                <c:pt idx="5">
                  <c:v>野菜類</c:v>
                </c:pt>
                <c:pt idx="6">
                  <c:v>果実類</c:v>
                </c:pt>
                <c:pt idx="7">
                  <c:v>肉類</c:v>
                </c:pt>
                <c:pt idx="8">
                  <c:v>卵類</c:v>
                </c:pt>
                <c:pt idx="9">
                  <c:v>魚介類</c:v>
                </c:pt>
              </c:strCache>
            </c:strRef>
          </c:cat>
          <c:val>
            <c:numRef>
              <c:f>'[06-17.xls]食料自給率'!$B$5:$B$14</c:f>
              <c:numCache>
                <c:formatCode>#,##0.0</c:formatCode>
                <c:ptCount val="10"/>
                <c:pt idx="0">
                  <c:v>94.2</c:v>
                </c:pt>
                <c:pt idx="1">
                  <c:v>10.1</c:v>
                </c:pt>
                <c:pt idx="2">
                  <c:v>53.8</c:v>
                </c:pt>
                <c:pt idx="3">
                  <c:v>71.2</c:v>
                </c:pt>
                <c:pt idx="4">
                  <c:v>29.2</c:v>
                </c:pt>
                <c:pt idx="5">
                  <c:v>79.3</c:v>
                </c:pt>
                <c:pt idx="6">
                  <c:v>40.1</c:v>
                </c:pt>
                <c:pt idx="7">
                  <c:v>51.3</c:v>
                </c:pt>
                <c:pt idx="8">
                  <c:v>98.1</c:v>
                </c:pt>
                <c:pt idx="9">
                  <c:v>57</c:v>
                </c:pt>
              </c:numCache>
            </c:numRef>
          </c:val>
        </c:ser>
        <c:ser>
          <c:idx val="1"/>
          <c:order val="1"/>
          <c:tx>
            <c:strRef>
              <c:f>'[06-17.xls]食料自給率'!$C$4</c:f>
              <c:strCache>
                <c:ptCount val="1"/>
                <c:pt idx="0">
                  <c:v>アメリカ合衆国</c:v>
                </c:pt>
              </c:strCache>
            </c:strRef>
          </c:tx>
          <c:invertIfNegative val="0"/>
          <c:cat>
            <c:strRef>
              <c:f>'[06-17.xls]食料自給率'!$A$5:$A$14</c:f>
              <c:strCache>
                <c:ptCount val="10"/>
                <c:pt idx="0">
                  <c:v>米</c:v>
                </c:pt>
                <c:pt idx="1">
                  <c:v>小麦</c:v>
                </c:pt>
                <c:pt idx="2">
                  <c:v>砂糖類</c:v>
                </c:pt>
                <c:pt idx="3">
                  <c:v>いも類</c:v>
                </c:pt>
                <c:pt idx="4">
                  <c:v>豆類</c:v>
                </c:pt>
                <c:pt idx="5">
                  <c:v>野菜類</c:v>
                </c:pt>
                <c:pt idx="6">
                  <c:v>果実類</c:v>
                </c:pt>
                <c:pt idx="7">
                  <c:v>肉類</c:v>
                </c:pt>
                <c:pt idx="8">
                  <c:v>卵類</c:v>
                </c:pt>
                <c:pt idx="9">
                  <c:v>魚介類</c:v>
                </c:pt>
              </c:strCache>
            </c:strRef>
          </c:cat>
          <c:val>
            <c:numRef>
              <c:f>'[06-17.xls]食料自給率'!$C$5:$C$14</c:f>
              <c:numCache>
                <c:formatCode>#,##0.0</c:formatCode>
                <c:ptCount val="10"/>
                <c:pt idx="0">
                  <c:v>190.3</c:v>
                </c:pt>
                <c:pt idx="1">
                  <c:v>170.7</c:v>
                </c:pt>
                <c:pt idx="2">
                  <c:v>101</c:v>
                </c:pt>
                <c:pt idx="3">
                  <c:v>93</c:v>
                </c:pt>
                <c:pt idx="4">
                  <c:v>130.30000000000001</c:v>
                </c:pt>
                <c:pt idx="5">
                  <c:v>91.3</c:v>
                </c:pt>
                <c:pt idx="6">
                  <c:v>74.599999999999994</c:v>
                </c:pt>
                <c:pt idx="7">
                  <c:v>115.9</c:v>
                </c:pt>
                <c:pt idx="8">
                  <c:v>103.3</c:v>
                </c:pt>
                <c:pt idx="9">
                  <c:v>68.900000000000006</c:v>
                </c:pt>
              </c:numCache>
            </c:numRef>
          </c:val>
        </c:ser>
        <c:ser>
          <c:idx val="2"/>
          <c:order val="2"/>
          <c:tx>
            <c:strRef>
              <c:f>'[06-17.xls]食料自給率'!$D$4</c:f>
              <c:strCache>
                <c:ptCount val="1"/>
                <c:pt idx="0">
                  <c:v>ドイツ</c:v>
                </c:pt>
              </c:strCache>
            </c:strRef>
          </c:tx>
          <c:spPr>
            <a:solidFill>
              <a:srgbClr val="92D050"/>
            </a:solidFill>
          </c:spPr>
          <c:invertIfNegative val="0"/>
          <c:cat>
            <c:strRef>
              <c:f>'[06-17.xls]食料自給率'!$A$5:$A$14</c:f>
              <c:strCache>
                <c:ptCount val="10"/>
                <c:pt idx="0">
                  <c:v>米</c:v>
                </c:pt>
                <c:pt idx="1">
                  <c:v>小麦</c:v>
                </c:pt>
                <c:pt idx="2">
                  <c:v>砂糖類</c:v>
                </c:pt>
                <c:pt idx="3">
                  <c:v>いも類</c:v>
                </c:pt>
                <c:pt idx="4">
                  <c:v>豆類</c:v>
                </c:pt>
                <c:pt idx="5">
                  <c:v>野菜類</c:v>
                </c:pt>
                <c:pt idx="6">
                  <c:v>果実類</c:v>
                </c:pt>
                <c:pt idx="7">
                  <c:v>肉類</c:v>
                </c:pt>
                <c:pt idx="8">
                  <c:v>卵類</c:v>
                </c:pt>
                <c:pt idx="9">
                  <c:v>魚介類</c:v>
                </c:pt>
              </c:strCache>
            </c:strRef>
          </c:cat>
          <c:val>
            <c:numRef>
              <c:f>'[06-17.xls]食料自給率'!$D$5:$D$14</c:f>
              <c:numCache>
                <c:formatCode>#,##0.0</c:formatCode>
                <c:ptCount val="10"/>
                <c:pt idx="0">
                  <c:v>0</c:v>
                </c:pt>
                <c:pt idx="1">
                  <c:v>124.2</c:v>
                </c:pt>
                <c:pt idx="2">
                  <c:v>122.5</c:v>
                </c:pt>
                <c:pt idx="3">
                  <c:v>124.3</c:v>
                </c:pt>
                <c:pt idx="4">
                  <c:v>66.3</c:v>
                </c:pt>
                <c:pt idx="5">
                  <c:v>41.1</c:v>
                </c:pt>
                <c:pt idx="6">
                  <c:v>30.5</c:v>
                </c:pt>
                <c:pt idx="7">
                  <c:v>120.3</c:v>
                </c:pt>
                <c:pt idx="8">
                  <c:v>69.599999999999994</c:v>
                </c:pt>
                <c:pt idx="9">
                  <c:v>20.8</c:v>
                </c:pt>
              </c:numCache>
            </c:numRef>
          </c:val>
        </c:ser>
        <c:dLbls>
          <c:showLegendKey val="0"/>
          <c:showVal val="0"/>
          <c:showCatName val="0"/>
          <c:showSerName val="0"/>
          <c:showPercent val="0"/>
          <c:showBubbleSize val="0"/>
        </c:dLbls>
        <c:gapWidth val="150"/>
        <c:axId val="203867208"/>
        <c:axId val="203867992"/>
      </c:barChart>
      <c:catAx>
        <c:axId val="203867208"/>
        <c:scaling>
          <c:orientation val="minMax"/>
        </c:scaling>
        <c:delete val="0"/>
        <c:axPos val="b"/>
        <c:numFmt formatCode="General" sourceLinked="0"/>
        <c:majorTickMark val="none"/>
        <c:minorTickMark val="none"/>
        <c:tickLblPos val="nextTo"/>
        <c:txPr>
          <a:bodyPr/>
          <a:lstStyle/>
          <a:p>
            <a:pPr>
              <a:defRPr sz="1400"/>
            </a:pPr>
            <a:endParaRPr lang="ja-JP"/>
          </a:p>
        </c:txPr>
        <c:crossAx val="203867992"/>
        <c:crosses val="autoZero"/>
        <c:auto val="1"/>
        <c:lblAlgn val="ctr"/>
        <c:lblOffset val="100"/>
        <c:noMultiLvlLbl val="0"/>
      </c:catAx>
      <c:valAx>
        <c:axId val="203867992"/>
        <c:scaling>
          <c:orientation val="minMax"/>
        </c:scaling>
        <c:delete val="0"/>
        <c:axPos val="l"/>
        <c:majorGridlines/>
        <c:title>
          <c:tx>
            <c:rich>
              <a:bodyPr rot="0" vert="horz"/>
              <a:lstStyle/>
              <a:p>
                <a:pPr>
                  <a:defRPr sz="1200" b="0"/>
                </a:pPr>
                <a:r>
                  <a:rPr lang="ja-JP" altLang="en-US" sz="1200" b="0"/>
                  <a:t>（単位：％）</a:t>
                </a:r>
              </a:p>
            </c:rich>
          </c:tx>
          <c:layout>
            <c:manualLayout>
              <c:xMode val="edge"/>
              <c:yMode val="edge"/>
              <c:x val="1.1584128685622801E-2"/>
              <c:y val="8.7153324584426942E-2"/>
            </c:manualLayout>
          </c:layout>
          <c:overlay val="0"/>
        </c:title>
        <c:numFmt formatCode="#,##0.0" sourceLinked="1"/>
        <c:majorTickMark val="none"/>
        <c:minorTickMark val="none"/>
        <c:tickLblPos val="nextTo"/>
        <c:txPr>
          <a:bodyPr/>
          <a:lstStyle/>
          <a:p>
            <a:pPr>
              <a:defRPr sz="1400"/>
            </a:pPr>
            <a:endParaRPr lang="ja-JP"/>
          </a:p>
        </c:txPr>
        <c:crossAx val="203867208"/>
        <c:crosses val="autoZero"/>
        <c:crossBetween val="between"/>
      </c:valAx>
    </c:plotArea>
    <c:legend>
      <c:legendPos val="b"/>
      <c:layout>
        <c:manualLayout>
          <c:xMode val="edge"/>
          <c:yMode val="edge"/>
          <c:x val="0.27133103883151671"/>
          <c:y val="0.88994551313997139"/>
          <c:w val="0.45733792233696652"/>
          <c:h val="7.6299212598425203E-2"/>
        </c:manualLayout>
      </c:layout>
      <c:overlay val="0"/>
      <c:txPr>
        <a:bodyPr/>
        <a:lstStyle/>
        <a:p>
          <a:pPr>
            <a:defRPr sz="1600"/>
          </a:pPr>
          <a:endParaRPr lang="ja-JP"/>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688266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3572726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3576359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37208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1765925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292541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58773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3006360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754712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1025696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524385-838D-4545-A4E3-2525440DC722}" type="datetimeFigureOut">
              <a:rPr kumimoji="1" lang="ja-JP" altLang="en-US" smtClean="0"/>
              <a:t>2016/6/30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3935284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524385-838D-4545-A4E3-2525440DC722}" type="datetimeFigureOut">
              <a:rPr kumimoji="1" lang="ja-JP" altLang="en-US" smtClean="0"/>
              <a:t>2016/6/30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0096AF-AF67-4AE7-A670-47A93DDD831A}" type="slidenum">
              <a:rPr kumimoji="1" lang="ja-JP" altLang="en-US" smtClean="0"/>
              <a:t>‹#›</a:t>
            </a:fld>
            <a:endParaRPr kumimoji="1" lang="ja-JP" altLang="en-US"/>
          </a:p>
        </p:txBody>
      </p:sp>
    </p:spTree>
    <p:extLst>
      <p:ext uri="{BB962C8B-B14F-4D97-AF65-F5344CB8AC3E}">
        <p14:creationId xmlns:p14="http://schemas.microsoft.com/office/powerpoint/2010/main" val="658138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maff.go.jp/j/tokei/sokuhou/loss_setai_09/index.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食生活と環境</a:t>
            </a:r>
            <a:endParaRPr kumimoji="1" lang="ja-JP" altLang="en-US" dirty="0"/>
          </a:p>
        </p:txBody>
      </p:sp>
      <p:sp>
        <p:nvSpPr>
          <p:cNvPr id="3" name="サブタイトル 2"/>
          <p:cNvSpPr>
            <a:spLocks noGrp="1"/>
          </p:cNvSpPr>
          <p:nvPr>
            <p:ph type="subTitle" idx="1"/>
          </p:nvPr>
        </p:nvSpPr>
        <p:spPr/>
        <p:txBody>
          <a:bodyPr>
            <a:normAutofit/>
          </a:bodyPr>
          <a:lstStyle/>
          <a:p>
            <a:r>
              <a:rPr lang="en-US" altLang="ja-JP" sz="3200" dirty="0" smtClean="0">
                <a:solidFill>
                  <a:schemeClr val="bg1">
                    <a:lumMod val="50000"/>
                  </a:schemeClr>
                </a:solidFill>
              </a:rPr>
              <a:t>(2</a:t>
            </a:r>
            <a:r>
              <a:rPr lang="en-US" altLang="ja-JP" sz="3200" dirty="0">
                <a:solidFill>
                  <a:schemeClr val="bg1">
                    <a:lumMod val="50000"/>
                  </a:schemeClr>
                </a:solidFill>
              </a:rPr>
              <a:t>)</a:t>
            </a:r>
            <a:r>
              <a:rPr lang="ja-JP" altLang="en-US" sz="3200" dirty="0">
                <a:solidFill>
                  <a:schemeClr val="bg1">
                    <a:lumMod val="50000"/>
                  </a:schemeClr>
                </a:solidFill>
              </a:rPr>
              <a:t>－ア－</a:t>
            </a:r>
            <a:r>
              <a:rPr lang="en-US" altLang="ja-JP" sz="3200" dirty="0">
                <a:solidFill>
                  <a:schemeClr val="bg1">
                    <a:lumMod val="50000"/>
                  </a:schemeClr>
                </a:solidFill>
              </a:rPr>
              <a:t>a</a:t>
            </a:r>
            <a:r>
              <a:rPr lang="ja-JP" altLang="en-US" sz="3200" dirty="0" smtClean="0">
                <a:solidFill>
                  <a:schemeClr val="bg1">
                    <a:lumMod val="50000"/>
                  </a:schemeClr>
                </a:solidFill>
              </a:rPr>
              <a:t>－</a:t>
            </a:r>
            <a:r>
              <a:rPr lang="en-US" altLang="ja-JP" sz="3200" dirty="0" smtClean="0">
                <a:solidFill>
                  <a:schemeClr val="bg1">
                    <a:lumMod val="50000"/>
                  </a:schemeClr>
                </a:solidFill>
              </a:rPr>
              <a:t>D2</a:t>
            </a:r>
            <a:endParaRPr kumimoji="1" lang="ja-JP" altLang="en-US" sz="3200" dirty="0">
              <a:solidFill>
                <a:schemeClr val="bg1">
                  <a:lumMod val="50000"/>
                </a:schemeClr>
              </a:solidFill>
            </a:endParaRPr>
          </a:p>
        </p:txBody>
      </p:sp>
    </p:spTree>
    <p:extLst>
      <p:ext uri="{BB962C8B-B14F-4D97-AF65-F5344CB8AC3E}">
        <p14:creationId xmlns:p14="http://schemas.microsoft.com/office/powerpoint/2010/main" val="3690814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4552" y="-136479"/>
            <a:ext cx="10515600" cy="1325563"/>
          </a:xfrm>
        </p:spPr>
        <p:txBody>
          <a:bodyPr/>
          <a:lstStyle/>
          <a:p>
            <a:r>
              <a:rPr kumimoji="1" lang="ja-JP" altLang="en-US" dirty="0" smtClean="0"/>
              <a:t>日本の食料自給率</a:t>
            </a:r>
            <a:endParaRPr kumimoji="1" lang="ja-JP" altLang="en-US" dirty="0"/>
          </a:p>
        </p:txBody>
      </p:sp>
      <p:graphicFrame>
        <p:nvGraphicFramePr>
          <p:cNvPr id="3" name="グラフ 2"/>
          <p:cNvGraphicFramePr>
            <a:graphicFrameLocks/>
          </p:cNvGraphicFramePr>
          <p:nvPr>
            <p:extLst>
              <p:ext uri="{D42A27DB-BD31-4B8C-83A1-F6EECF244321}">
                <p14:modId xmlns:p14="http://schemas.microsoft.com/office/powerpoint/2010/main" val="3434787553"/>
              </p:ext>
            </p:extLst>
          </p:nvPr>
        </p:nvGraphicFramePr>
        <p:xfrm>
          <a:off x="396994" y="820853"/>
          <a:ext cx="8282983" cy="5648185"/>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6603166" y="6550223"/>
            <a:ext cx="5492722" cy="307777"/>
          </a:xfrm>
          <a:prstGeom prst="rect">
            <a:avLst/>
          </a:prstGeom>
        </p:spPr>
        <p:txBody>
          <a:bodyPr wrap="none">
            <a:spAutoFit/>
          </a:bodyPr>
          <a:lstStyle/>
          <a:p>
            <a:r>
              <a:rPr lang="ja-JP" altLang="en-US" sz="1400" dirty="0" smtClean="0"/>
              <a:t>出典：農林水産省　http</a:t>
            </a:r>
            <a:r>
              <a:rPr lang="ja-JP" altLang="en-US" sz="1400" dirty="0"/>
              <a:t>://www.maff.go.jp/j/zyukyu/zikyu_ritu/012.html</a:t>
            </a:r>
          </a:p>
        </p:txBody>
      </p:sp>
      <p:sp>
        <p:nvSpPr>
          <p:cNvPr id="6" name="正方形/長方形 5"/>
          <p:cNvSpPr/>
          <p:nvPr/>
        </p:nvSpPr>
        <p:spPr>
          <a:xfrm>
            <a:off x="7360693" y="524386"/>
            <a:ext cx="4731224" cy="923330"/>
          </a:xfrm>
          <a:prstGeom prst="rect">
            <a:avLst/>
          </a:prstGeom>
        </p:spPr>
        <p:txBody>
          <a:bodyPr wrap="square">
            <a:spAutoFit/>
          </a:bodyPr>
          <a:lstStyle/>
          <a:p>
            <a:r>
              <a:rPr lang="ja-JP" altLang="en-US" dirty="0"/>
              <a:t>日本の食料自給率は</a:t>
            </a:r>
            <a:r>
              <a:rPr lang="ja-JP" altLang="en-US" dirty="0" smtClean="0"/>
              <a:t>カロリーベース著しく</a:t>
            </a:r>
            <a:r>
              <a:rPr lang="ja-JP" altLang="en-US" dirty="0"/>
              <a:t>低い</a:t>
            </a:r>
            <a:endParaRPr lang="en-US" altLang="ja-JP" dirty="0"/>
          </a:p>
          <a:p>
            <a:pPr lvl="1"/>
            <a:r>
              <a:rPr lang="ja-JP" altLang="en-US" dirty="0" smtClean="0"/>
              <a:t>昭和</a:t>
            </a:r>
            <a:r>
              <a:rPr lang="en-US" altLang="ja-JP" dirty="0"/>
              <a:t>35 </a:t>
            </a:r>
            <a:r>
              <a:rPr lang="ja-JP" altLang="en-US" dirty="0"/>
              <a:t>年（</a:t>
            </a:r>
            <a:r>
              <a:rPr lang="en-US" altLang="ja-JP" dirty="0"/>
              <a:t>1960 </a:t>
            </a:r>
            <a:r>
              <a:rPr lang="ja-JP" altLang="en-US" dirty="0"/>
              <a:t>年）：</a:t>
            </a:r>
            <a:r>
              <a:rPr lang="en-US" altLang="ja-JP" dirty="0"/>
              <a:t>78</a:t>
            </a:r>
            <a:r>
              <a:rPr lang="ja-JP" altLang="en-US" dirty="0" smtClean="0"/>
              <a:t>％</a:t>
            </a:r>
            <a:endParaRPr lang="en-US" altLang="ja-JP" dirty="0" smtClean="0"/>
          </a:p>
          <a:p>
            <a:pPr lvl="1"/>
            <a:r>
              <a:rPr lang="ja-JP" altLang="en-US" dirty="0" smtClean="0"/>
              <a:t>→</a:t>
            </a:r>
            <a:r>
              <a:rPr lang="ja-JP" altLang="en-US" dirty="0"/>
              <a:t>平成</a:t>
            </a:r>
            <a:r>
              <a:rPr lang="en-US" altLang="ja-JP" dirty="0"/>
              <a:t>19 </a:t>
            </a:r>
            <a:r>
              <a:rPr lang="ja-JP" altLang="en-US" dirty="0"/>
              <a:t>年（</a:t>
            </a:r>
            <a:r>
              <a:rPr lang="en-US" altLang="ja-JP" dirty="0"/>
              <a:t>2007 </a:t>
            </a:r>
            <a:r>
              <a:rPr lang="ja-JP" altLang="en-US" dirty="0"/>
              <a:t>年）</a:t>
            </a:r>
            <a:r>
              <a:rPr lang="en-US" altLang="ja-JP" dirty="0"/>
              <a:t>40</a:t>
            </a:r>
            <a:r>
              <a:rPr lang="ja-JP" altLang="en-US" dirty="0"/>
              <a:t>％</a:t>
            </a:r>
            <a:endParaRPr lang="ja-JP" altLang="en-US" dirty="0"/>
          </a:p>
        </p:txBody>
      </p:sp>
    </p:spTree>
    <p:extLst>
      <p:ext uri="{BB962C8B-B14F-4D97-AF65-F5344CB8AC3E}">
        <p14:creationId xmlns:p14="http://schemas.microsoft.com/office/powerpoint/2010/main" val="3241018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4553" y="-68240"/>
            <a:ext cx="10515600" cy="1325563"/>
          </a:xfrm>
        </p:spPr>
        <p:txBody>
          <a:bodyPr/>
          <a:lstStyle/>
          <a:p>
            <a:r>
              <a:rPr lang="zh-TW" altLang="en-US" dirty="0">
                <a:latin typeface="ＭＳ Ｐゴシック" panose="020B0600070205080204" pitchFamily="50" charset="-128"/>
                <a:ea typeface="ＭＳ Ｐゴシック" panose="020B0600070205080204" pitchFamily="50" charset="-128"/>
              </a:rPr>
              <a:t>食料</a:t>
            </a:r>
            <a:r>
              <a:rPr lang="zh-TW" altLang="en-US" dirty="0" smtClean="0">
                <a:latin typeface="ＭＳ Ｐゴシック" panose="020B0600070205080204" pitchFamily="50" charset="-128"/>
                <a:ea typeface="ＭＳ Ｐゴシック" panose="020B0600070205080204" pitchFamily="50" charset="-128"/>
              </a:rPr>
              <a:t>自給率</a:t>
            </a:r>
            <a:r>
              <a:rPr lang="ja-JP" altLang="en-US" dirty="0" smtClean="0">
                <a:latin typeface="ＭＳ Ｐゴシック" panose="020B0600070205080204" pitchFamily="50" charset="-128"/>
                <a:ea typeface="ＭＳ Ｐゴシック" panose="020B0600070205080204" pitchFamily="50" charset="-128"/>
              </a:rPr>
              <a:t>－</a:t>
            </a:r>
            <a:r>
              <a:rPr lang="zh-TW" altLang="en-US" dirty="0" smtClean="0">
                <a:latin typeface="ＭＳ Ｐゴシック" panose="020B0600070205080204" pitchFamily="50" charset="-128"/>
                <a:ea typeface="ＭＳ Ｐゴシック" panose="020B0600070205080204" pitchFamily="50" charset="-128"/>
              </a:rPr>
              <a:t>国際比較</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7637175" y="6362164"/>
            <a:ext cx="3054041" cy="338554"/>
          </a:xfrm>
          <a:prstGeom prst="rect">
            <a:avLst/>
          </a:prstGeom>
          <a:noFill/>
        </p:spPr>
        <p:txBody>
          <a:bodyPr wrap="none" rtlCol="0">
            <a:spAutoFit/>
          </a:bodyPr>
          <a:lstStyle/>
          <a:p>
            <a:r>
              <a:rPr kumimoji="1" lang="ja-JP" altLang="en-US" sz="1600" dirty="0" smtClean="0"/>
              <a:t>出典</a:t>
            </a:r>
            <a:r>
              <a:rPr lang="ja-JP" altLang="en-US" sz="1600" dirty="0"/>
              <a:t>：総務省「世界の統計 </a:t>
            </a:r>
            <a:r>
              <a:rPr lang="en-US" altLang="ja-JP" sz="1600" dirty="0"/>
              <a:t>2016 </a:t>
            </a:r>
            <a:r>
              <a:rPr lang="ja-JP" altLang="en-US" sz="1600" dirty="0"/>
              <a:t>」</a:t>
            </a:r>
            <a:endParaRPr kumimoji="1" lang="ja-JP" altLang="en-US" sz="1600" dirty="0">
              <a:latin typeface="ＭＳ Ｐゴシック" panose="020B0600070205080204" pitchFamily="50" charset="-128"/>
              <a:ea typeface="ＭＳ Ｐゴシック" panose="020B0600070205080204" pitchFamily="50" charset="-128"/>
            </a:endParaRPr>
          </a:p>
        </p:txBody>
      </p:sp>
      <p:graphicFrame>
        <p:nvGraphicFramePr>
          <p:cNvPr id="7" name="グラフ 6"/>
          <p:cNvGraphicFramePr>
            <a:graphicFrameLocks/>
          </p:cNvGraphicFramePr>
          <p:nvPr>
            <p:extLst>
              <p:ext uri="{D42A27DB-BD31-4B8C-83A1-F6EECF244321}">
                <p14:modId xmlns:p14="http://schemas.microsoft.com/office/powerpoint/2010/main" val="3449452472"/>
              </p:ext>
            </p:extLst>
          </p:nvPr>
        </p:nvGraphicFramePr>
        <p:xfrm>
          <a:off x="859809" y="1050878"/>
          <a:ext cx="9976513" cy="52407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907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98519"/>
            <a:ext cx="10515600" cy="1325563"/>
          </a:xfrm>
        </p:spPr>
        <p:txBody>
          <a:bodyPr/>
          <a:lstStyle/>
          <a:p>
            <a:r>
              <a:rPr lang="ja-JP" altLang="en-US" dirty="0"/>
              <a:t>食料品の輸入国</a:t>
            </a:r>
            <a:endParaRPr kumimoji="1" lang="ja-JP" altLang="en-US" dirty="0"/>
          </a:p>
        </p:txBody>
      </p:sp>
      <p:sp>
        <p:nvSpPr>
          <p:cNvPr id="4" name="テキスト ボックス 3"/>
          <p:cNvSpPr txBox="1"/>
          <p:nvPr/>
        </p:nvSpPr>
        <p:spPr>
          <a:xfrm>
            <a:off x="7637175" y="6362164"/>
            <a:ext cx="4322017" cy="338554"/>
          </a:xfrm>
          <a:prstGeom prst="rect">
            <a:avLst/>
          </a:prstGeom>
          <a:noFill/>
        </p:spPr>
        <p:txBody>
          <a:bodyPr wrap="none" rtlCol="0">
            <a:spAutoFit/>
          </a:bodyPr>
          <a:lstStyle/>
          <a:p>
            <a:r>
              <a:rPr kumimoji="1" lang="ja-JP" altLang="en-US" sz="1600" dirty="0" smtClean="0"/>
              <a:t>出典：</a:t>
            </a:r>
            <a:r>
              <a:rPr lang="zh-TW" altLang="en-US" sz="1600" dirty="0" smtClean="0">
                <a:latin typeface="ＭＳ Ｐゴシック" panose="020B0600070205080204" pitchFamily="50" charset="-128"/>
                <a:ea typeface="ＭＳ Ｐゴシック" panose="020B0600070205080204" pitchFamily="50" charset="-128"/>
              </a:rPr>
              <a:t>高等学校家庭科　指導資料</a:t>
            </a:r>
            <a:r>
              <a:rPr lang="ja-JP" altLang="en-US" sz="1600" dirty="0" smtClean="0">
                <a:latin typeface="ＭＳ Ｐゴシック" panose="020B0600070205080204" pitchFamily="50" charset="-128"/>
                <a:ea typeface="ＭＳ Ｐゴシック" panose="020B0600070205080204" pitchFamily="50" charset="-128"/>
              </a:rPr>
              <a:t>（文部科学省）</a:t>
            </a:r>
            <a:endParaRPr kumimoji="1" lang="ja-JP" altLang="en-US" sz="1600" dirty="0">
              <a:latin typeface="ＭＳ Ｐゴシック" panose="020B0600070205080204" pitchFamily="50" charset="-128"/>
              <a:ea typeface="ＭＳ Ｐゴシック" panose="020B0600070205080204" pitchFamily="50" charset="-128"/>
            </a:endParaRPr>
          </a:p>
        </p:txBody>
      </p:sp>
      <p:pic>
        <p:nvPicPr>
          <p:cNvPr id="5" name="図 4"/>
          <p:cNvPicPr>
            <a:picLocks noChangeAspect="1"/>
          </p:cNvPicPr>
          <p:nvPr/>
        </p:nvPicPr>
        <p:blipFill>
          <a:blip r:embed="rId2"/>
          <a:stretch>
            <a:fillRect/>
          </a:stretch>
        </p:blipFill>
        <p:spPr>
          <a:xfrm>
            <a:off x="1051707" y="971751"/>
            <a:ext cx="9058275" cy="5172075"/>
          </a:xfrm>
          <a:prstGeom prst="rect">
            <a:avLst/>
          </a:prstGeom>
        </p:spPr>
      </p:pic>
    </p:spTree>
    <p:extLst>
      <p:ext uri="{BB962C8B-B14F-4D97-AF65-F5344CB8AC3E}">
        <p14:creationId xmlns:p14="http://schemas.microsoft.com/office/powerpoint/2010/main" val="2407313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56029"/>
            <a:ext cx="10515600" cy="1325563"/>
          </a:xfrm>
        </p:spPr>
        <p:txBody>
          <a:bodyPr/>
          <a:lstStyle/>
          <a:p>
            <a:r>
              <a:rPr lang="ja-JP" altLang="en-US" dirty="0"/>
              <a:t>フード・マイレージ</a:t>
            </a:r>
            <a:endParaRPr kumimoji="1" lang="ja-JP" altLang="en-US" dirty="0"/>
          </a:p>
        </p:txBody>
      </p:sp>
      <p:sp>
        <p:nvSpPr>
          <p:cNvPr id="3" name="コンテンツ プレースホルダー 2"/>
          <p:cNvSpPr>
            <a:spLocks noGrp="1"/>
          </p:cNvSpPr>
          <p:nvPr>
            <p:ph idx="1"/>
          </p:nvPr>
        </p:nvSpPr>
        <p:spPr>
          <a:xfrm>
            <a:off x="786685" y="1207439"/>
            <a:ext cx="10515600" cy="1690307"/>
          </a:xfrm>
        </p:spPr>
        <p:txBody>
          <a:bodyPr/>
          <a:lstStyle/>
          <a:p>
            <a:r>
              <a:rPr lang="ja-JP" altLang="en-US" dirty="0"/>
              <a:t>英国の消費者運動家ティム・ラングが平成６年（</a:t>
            </a:r>
            <a:r>
              <a:rPr lang="en-US" altLang="ja-JP" dirty="0"/>
              <a:t>1994 </a:t>
            </a:r>
            <a:r>
              <a:rPr lang="ja-JP" altLang="en-US" dirty="0"/>
              <a:t>年）から提唱している</a:t>
            </a:r>
            <a:r>
              <a:rPr lang="ja-JP" altLang="en-US" dirty="0" smtClean="0"/>
              <a:t>概念</a:t>
            </a:r>
            <a:r>
              <a:rPr lang="ja-JP" altLang="en-US" dirty="0"/>
              <a:t>（“</a:t>
            </a:r>
            <a:r>
              <a:rPr lang="en-US" altLang="ja-JP" dirty="0"/>
              <a:t>Food Miles”</a:t>
            </a:r>
            <a:r>
              <a:rPr lang="ja-JP" altLang="en-US" dirty="0"/>
              <a:t>）で，生産地から食卓までの距離が短い食料を食べた方が輸送に伴う環境への負荷が</a:t>
            </a:r>
            <a:r>
              <a:rPr lang="ja-JP" altLang="en-US" dirty="0" smtClean="0"/>
              <a:t>少ないで</a:t>
            </a:r>
            <a:r>
              <a:rPr lang="ja-JP" altLang="en-US" dirty="0"/>
              <a:t>あろうという仮説を前提として考え出された</a:t>
            </a:r>
            <a:r>
              <a:rPr lang="ja-JP" altLang="en-US" dirty="0" smtClean="0"/>
              <a:t>もの</a:t>
            </a:r>
            <a:endParaRPr kumimoji="1" lang="ja-JP" altLang="en-US" dirty="0"/>
          </a:p>
        </p:txBody>
      </p:sp>
      <p:pic>
        <p:nvPicPr>
          <p:cNvPr id="4" name="図 3"/>
          <p:cNvPicPr>
            <a:picLocks noChangeAspect="1"/>
          </p:cNvPicPr>
          <p:nvPr/>
        </p:nvPicPr>
        <p:blipFill>
          <a:blip r:embed="rId2"/>
          <a:stretch>
            <a:fillRect/>
          </a:stretch>
        </p:blipFill>
        <p:spPr>
          <a:xfrm>
            <a:off x="357053" y="3343208"/>
            <a:ext cx="8258175" cy="3133725"/>
          </a:xfrm>
          <a:prstGeom prst="rect">
            <a:avLst/>
          </a:prstGeom>
        </p:spPr>
      </p:pic>
      <p:sp>
        <p:nvSpPr>
          <p:cNvPr id="5" name="テキスト ボックス 4"/>
          <p:cNvSpPr txBox="1"/>
          <p:nvPr/>
        </p:nvSpPr>
        <p:spPr>
          <a:xfrm>
            <a:off x="7688690" y="6426558"/>
            <a:ext cx="4322017" cy="338554"/>
          </a:xfrm>
          <a:prstGeom prst="rect">
            <a:avLst/>
          </a:prstGeom>
          <a:noFill/>
        </p:spPr>
        <p:txBody>
          <a:bodyPr wrap="none" rtlCol="0">
            <a:spAutoFit/>
          </a:bodyPr>
          <a:lstStyle/>
          <a:p>
            <a:r>
              <a:rPr kumimoji="1" lang="ja-JP" altLang="en-US" sz="1600" dirty="0" smtClean="0"/>
              <a:t>出典：</a:t>
            </a:r>
            <a:r>
              <a:rPr lang="zh-TW" altLang="en-US" sz="1600" dirty="0" smtClean="0">
                <a:latin typeface="ＭＳ Ｐゴシック" panose="020B0600070205080204" pitchFamily="50" charset="-128"/>
                <a:ea typeface="ＭＳ Ｐゴシック" panose="020B0600070205080204" pitchFamily="50" charset="-128"/>
              </a:rPr>
              <a:t>高等学校家庭科　指導資料</a:t>
            </a:r>
            <a:r>
              <a:rPr lang="ja-JP" altLang="en-US" sz="1600" dirty="0" smtClean="0">
                <a:latin typeface="ＭＳ Ｐゴシック" panose="020B0600070205080204" pitchFamily="50" charset="-128"/>
                <a:ea typeface="ＭＳ Ｐゴシック" panose="020B0600070205080204" pitchFamily="50" charset="-128"/>
              </a:rPr>
              <a:t>（文部科学省）</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6" name="角丸四角形 5"/>
          <p:cNvSpPr/>
          <p:nvPr/>
        </p:nvSpPr>
        <p:spPr>
          <a:xfrm>
            <a:off x="5383369" y="3181082"/>
            <a:ext cx="6606862" cy="202198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dirty="0" smtClean="0"/>
              <a:t>輸入する食料の重量</a:t>
            </a:r>
            <a:r>
              <a:rPr kumimoji="1" lang="en-US" altLang="ja-JP" sz="2400" dirty="0" smtClean="0"/>
              <a:t>×</a:t>
            </a:r>
            <a:r>
              <a:rPr kumimoji="1" lang="ja-JP" altLang="en-US" sz="2400" dirty="0" smtClean="0"/>
              <a:t>輸出国までの輸送距離</a:t>
            </a:r>
            <a:endParaRPr kumimoji="1" lang="en-US" altLang="ja-JP" sz="2400" dirty="0" smtClean="0"/>
          </a:p>
          <a:p>
            <a:pPr algn="ctr"/>
            <a:endParaRPr lang="en-US" altLang="ja-JP" dirty="0" smtClean="0"/>
          </a:p>
          <a:p>
            <a:pPr algn="ctr"/>
            <a:r>
              <a:rPr lang="ja-JP" altLang="en-US" dirty="0" smtClean="0"/>
              <a:t>単位</a:t>
            </a:r>
            <a:r>
              <a:rPr lang="ja-JP" altLang="en-US" dirty="0"/>
              <a:t>：トンキロメートル</a:t>
            </a:r>
            <a:r>
              <a:rPr lang="en-US" altLang="ja-JP" dirty="0"/>
              <a:t>/</a:t>
            </a:r>
            <a:r>
              <a:rPr lang="ja-JP" altLang="en-US" dirty="0"/>
              <a:t>人</a:t>
            </a:r>
            <a:endParaRPr kumimoji="1" lang="ja-JP" altLang="en-US" dirty="0"/>
          </a:p>
        </p:txBody>
      </p:sp>
    </p:spTree>
    <p:extLst>
      <p:ext uri="{BB962C8B-B14F-4D97-AF65-F5344CB8AC3E}">
        <p14:creationId xmlns:p14="http://schemas.microsoft.com/office/powerpoint/2010/main" val="2089258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85636"/>
            <a:ext cx="10515600" cy="1325563"/>
          </a:xfrm>
        </p:spPr>
        <p:txBody>
          <a:bodyPr/>
          <a:lstStyle/>
          <a:p>
            <a:r>
              <a:rPr lang="ja-JP" altLang="en-US" dirty="0" smtClean="0"/>
              <a:t>バーチャルウォーターとは</a:t>
            </a:r>
            <a:endParaRPr kumimoji="1" lang="ja-JP" altLang="en-US" dirty="0"/>
          </a:p>
        </p:txBody>
      </p:sp>
      <p:sp>
        <p:nvSpPr>
          <p:cNvPr id="3" name="コンテンツ プレースホルダー 2"/>
          <p:cNvSpPr>
            <a:spLocks noGrp="1"/>
          </p:cNvSpPr>
          <p:nvPr>
            <p:ph idx="1"/>
          </p:nvPr>
        </p:nvSpPr>
        <p:spPr>
          <a:xfrm>
            <a:off x="335923" y="1181684"/>
            <a:ext cx="11499761" cy="1368335"/>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ja-JP" altLang="en-US" dirty="0"/>
              <a:t>バーチャルウォーターとは，食料を輸入している国（消費国）において，もしその輸入食料を生産</a:t>
            </a:r>
            <a:r>
              <a:rPr lang="ja-JP" altLang="en-US" dirty="0" smtClean="0"/>
              <a:t>すると</a:t>
            </a:r>
            <a:r>
              <a:rPr lang="ja-JP" altLang="en-US" dirty="0"/>
              <a:t>したら，どの程度の水が必要かを推定した</a:t>
            </a:r>
            <a:r>
              <a:rPr lang="ja-JP" altLang="en-US" dirty="0" smtClean="0"/>
              <a:t>もの</a:t>
            </a:r>
            <a:endParaRPr lang="en-US" altLang="ja-JP" dirty="0" smtClean="0"/>
          </a:p>
          <a:p>
            <a:pPr marL="0" indent="0">
              <a:buNone/>
            </a:pPr>
            <a:r>
              <a:rPr lang="ja-JP" altLang="en-US" sz="2000" dirty="0" smtClean="0"/>
              <a:t>（ロンドン</a:t>
            </a:r>
            <a:r>
              <a:rPr lang="ja-JP" altLang="en-US" sz="2000" dirty="0"/>
              <a:t>大学東洋アフリカ学科名誉教授の</a:t>
            </a:r>
            <a:r>
              <a:rPr lang="ja-JP" altLang="en-US" sz="2000" dirty="0" smtClean="0"/>
              <a:t>アンソニー</a:t>
            </a:r>
            <a:r>
              <a:rPr lang="ja-JP" altLang="en-US" sz="2000" dirty="0"/>
              <a:t>・アラン氏がはじめて紹介した</a:t>
            </a:r>
            <a:r>
              <a:rPr lang="ja-JP" altLang="en-US" sz="2000" dirty="0" smtClean="0"/>
              <a:t>概念）</a:t>
            </a:r>
            <a:endParaRPr kumimoji="1" lang="ja-JP" altLang="en-US" sz="2000" dirty="0"/>
          </a:p>
        </p:txBody>
      </p:sp>
      <p:sp>
        <p:nvSpPr>
          <p:cNvPr id="4" name="正方形/長方形 3"/>
          <p:cNvSpPr/>
          <p:nvPr/>
        </p:nvSpPr>
        <p:spPr>
          <a:xfrm>
            <a:off x="360609" y="2962140"/>
            <a:ext cx="11475076" cy="229243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sz="2000" dirty="0" smtClean="0"/>
              <a:t>〈</a:t>
            </a:r>
            <a:r>
              <a:rPr lang="ja-JP" altLang="en-US" sz="2000" dirty="0" smtClean="0"/>
              <a:t>例</a:t>
            </a:r>
            <a:r>
              <a:rPr lang="en-US" altLang="ja-JP" sz="2000" dirty="0" smtClean="0"/>
              <a:t>〉</a:t>
            </a:r>
          </a:p>
          <a:p>
            <a:r>
              <a:rPr lang="ja-JP" altLang="en-US" sz="2000" u="sng" dirty="0" smtClean="0"/>
              <a:t>１</a:t>
            </a:r>
            <a:r>
              <a:rPr lang="en-US" altLang="ja-JP" sz="2000" u="sng" dirty="0" smtClean="0"/>
              <a:t>kg </a:t>
            </a:r>
            <a:r>
              <a:rPr lang="ja-JP" altLang="en-US" sz="2000" u="sng" dirty="0"/>
              <a:t>の</a:t>
            </a:r>
            <a:r>
              <a:rPr lang="ja-JP" altLang="en-US" sz="2000" u="sng" dirty="0" smtClean="0"/>
              <a:t>トウモロコシ生産</a:t>
            </a:r>
            <a:r>
              <a:rPr lang="ja-JP" altLang="en-US" sz="2000" dirty="0" smtClean="0"/>
              <a:t>するには，</a:t>
            </a:r>
            <a:r>
              <a:rPr lang="ja-JP" altLang="en-US" sz="2000" u="sng" dirty="0" smtClean="0"/>
              <a:t>灌漑</a:t>
            </a:r>
            <a:r>
              <a:rPr lang="ja-JP" altLang="en-US" sz="2000" u="sng" dirty="0"/>
              <a:t>用水として</a:t>
            </a:r>
            <a:r>
              <a:rPr lang="en-US" altLang="ja-JP" sz="2000" u="sng" dirty="0"/>
              <a:t>1,800 </a:t>
            </a:r>
            <a:r>
              <a:rPr lang="ja-JP" altLang="en-US" sz="2000" u="sng" dirty="0"/>
              <a:t>リットルの水が</a:t>
            </a:r>
            <a:r>
              <a:rPr lang="ja-JP" altLang="en-US" sz="2000" u="sng" dirty="0" smtClean="0"/>
              <a:t>必要</a:t>
            </a:r>
            <a:r>
              <a:rPr lang="ja-JP" altLang="en-US" sz="2000" dirty="0" smtClean="0"/>
              <a:t>である。</a:t>
            </a:r>
            <a:endParaRPr lang="en-US" altLang="ja-JP" sz="2000" dirty="0" smtClean="0"/>
          </a:p>
          <a:p>
            <a:r>
              <a:rPr lang="ja-JP" altLang="en-US" sz="2000" dirty="0" smtClean="0"/>
              <a:t>また，牛はこうした穀物</a:t>
            </a:r>
            <a:r>
              <a:rPr lang="ja-JP" altLang="en-US" sz="2000" dirty="0"/>
              <a:t>を大量に消費しながら育つため，</a:t>
            </a:r>
            <a:r>
              <a:rPr lang="ja-JP" altLang="en-US" sz="2000" u="sng" dirty="0"/>
              <a:t>牛肉１</a:t>
            </a:r>
            <a:r>
              <a:rPr lang="en-US" altLang="ja-JP" sz="2000" u="sng" dirty="0"/>
              <a:t>kg </a:t>
            </a:r>
            <a:r>
              <a:rPr lang="ja-JP" altLang="en-US" sz="2000" u="sng" dirty="0"/>
              <a:t>を生産</a:t>
            </a:r>
            <a:r>
              <a:rPr lang="ja-JP" altLang="en-US" sz="2000" dirty="0"/>
              <a:t>するには，</a:t>
            </a:r>
            <a:r>
              <a:rPr lang="ja-JP" altLang="en-US" sz="2000" u="sng" dirty="0"/>
              <a:t>その約</a:t>
            </a:r>
            <a:r>
              <a:rPr lang="en-US" altLang="ja-JP" sz="2000" u="sng" dirty="0"/>
              <a:t>20,000 </a:t>
            </a:r>
            <a:r>
              <a:rPr lang="ja-JP" altLang="en-US" sz="2000" u="sng" dirty="0"/>
              <a:t>倍もの水</a:t>
            </a:r>
            <a:r>
              <a:rPr lang="ja-JP" altLang="en-US" sz="2000" u="sng" dirty="0" smtClean="0"/>
              <a:t>が必要</a:t>
            </a:r>
            <a:r>
              <a:rPr lang="ja-JP" altLang="en-US" sz="2000" dirty="0"/>
              <a:t>となる</a:t>
            </a:r>
            <a:r>
              <a:rPr lang="ja-JP" altLang="en-US" sz="2000" dirty="0" smtClean="0"/>
              <a:t>。</a:t>
            </a:r>
            <a:endParaRPr lang="en-US" altLang="ja-JP" sz="2000" dirty="0" smtClean="0"/>
          </a:p>
          <a:p>
            <a:r>
              <a:rPr lang="ja-JP" altLang="en-US" sz="2000" dirty="0" smtClean="0"/>
              <a:t>つまり</a:t>
            </a:r>
            <a:r>
              <a:rPr lang="ja-JP" altLang="en-US" sz="2000" dirty="0"/>
              <a:t>，日本は海外から食料を輸入することによって，その生産に必要な分だけ自国の水</a:t>
            </a:r>
            <a:r>
              <a:rPr lang="ja-JP" altLang="en-US" sz="2000" dirty="0" smtClean="0"/>
              <a:t>を使わないで</a:t>
            </a:r>
            <a:r>
              <a:rPr lang="ja-JP" altLang="en-US" sz="2000" dirty="0"/>
              <a:t>済んでいることになる。言い換えれば，</a:t>
            </a:r>
            <a:r>
              <a:rPr lang="ja-JP" altLang="en-US" sz="2000" b="1" u="sng" dirty="0"/>
              <a:t>食料の輸入は，形を変えて水を輸入している</a:t>
            </a:r>
            <a:r>
              <a:rPr lang="ja-JP" altLang="en-US" sz="2000" dirty="0"/>
              <a:t>ことと</a:t>
            </a:r>
            <a:r>
              <a:rPr lang="ja-JP" altLang="en-US" sz="2000" dirty="0" smtClean="0"/>
              <a:t>考える</a:t>
            </a:r>
            <a:r>
              <a:rPr lang="ja-JP" altLang="en-US" sz="2000" dirty="0"/>
              <a:t>ことができる。</a:t>
            </a:r>
            <a:endParaRPr kumimoji="1" lang="ja-JP" altLang="en-US" sz="2000" dirty="0"/>
          </a:p>
        </p:txBody>
      </p:sp>
      <p:sp>
        <p:nvSpPr>
          <p:cNvPr id="5" name="正方形/長方形 4"/>
          <p:cNvSpPr/>
          <p:nvPr/>
        </p:nvSpPr>
        <p:spPr>
          <a:xfrm>
            <a:off x="5602311" y="6013292"/>
            <a:ext cx="6143222" cy="369332"/>
          </a:xfrm>
          <a:prstGeom prst="rect">
            <a:avLst/>
          </a:prstGeom>
        </p:spPr>
        <p:txBody>
          <a:bodyPr wrap="square">
            <a:spAutoFit/>
          </a:bodyPr>
          <a:lstStyle/>
          <a:p>
            <a:pPr algn="r"/>
            <a:r>
              <a:rPr lang="ja-JP" altLang="en-US" dirty="0" smtClean="0"/>
              <a:t>出典：環境省</a:t>
            </a:r>
            <a:r>
              <a:rPr lang="en-US" altLang="ja-JP" dirty="0" smtClean="0"/>
              <a:t>HP</a:t>
            </a:r>
            <a:r>
              <a:rPr lang="ja-JP" altLang="en-US" dirty="0" smtClean="0"/>
              <a:t>　http</a:t>
            </a:r>
            <a:r>
              <a:rPr lang="ja-JP" altLang="en-US" dirty="0"/>
              <a:t>://www.env.go.jp/water/virtual_water/</a:t>
            </a:r>
          </a:p>
        </p:txBody>
      </p:sp>
    </p:spTree>
    <p:extLst>
      <p:ext uri="{BB962C8B-B14F-4D97-AF65-F5344CB8AC3E}">
        <p14:creationId xmlns:p14="http://schemas.microsoft.com/office/powerpoint/2010/main" val="3248112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47003"/>
            <a:ext cx="10515600" cy="1325563"/>
          </a:xfrm>
        </p:spPr>
        <p:txBody>
          <a:bodyPr/>
          <a:lstStyle/>
          <a:p>
            <a:r>
              <a:rPr lang="ja-JP" altLang="en-US" dirty="0"/>
              <a:t>　仮想水（バーチャルウォーター）</a:t>
            </a:r>
            <a:endParaRPr kumimoji="1" lang="ja-JP" altLang="en-US" dirty="0"/>
          </a:p>
        </p:txBody>
      </p:sp>
      <p:pic>
        <p:nvPicPr>
          <p:cNvPr id="5" name="図 4"/>
          <p:cNvPicPr>
            <a:picLocks noChangeAspect="1"/>
          </p:cNvPicPr>
          <p:nvPr/>
        </p:nvPicPr>
        <p:blipFill>
          <a:blip r:embed="rId2"/>
          <a:stretch>
            <a:fillRect/>
          </a:stretch>
        </p:blipFill>
        <p:spPr>
          <a:xfrm>
            <a:off x="676074" y="929895"/>
            <a:ext cx="8413346" cy="5728482"/>
          </a:xfrm>
          <a:prstGeom prst="rect">
            <a:avLst/>
          </a:prstGeom>
        </p:spPr>
      </p:pic>
      <p:sp>
        <p:nvSpPr>
          <p:cNvPr id="6" name="テキスト ボックス 5"/>
          <p:cNvSpPr txBox="1"/>
          <p:nvPr/>
        </p:nvSpPr>
        <p:spPr>
          <a:xfrm>
            <a:off x="7688690" y="6426558"/>
            <a:ext cx="4322017" cy="338554"/>
          </a:xfrm>
          <a:prstGeom prst="rect">
            <a:avLst/>
          </a:prstGeom>
          <a:noFill/>
        </p:spPr>
        <p:txBody>
          <a:bodyPr wrap="none" rtlCol="0">
            <a:spAutoFit/>
          </a:bodyPr>
          <a:lstStyle/>
          <a:p>
            <a:r>
              <a:rPr kumimoji="1" lang="ja-JP" altLang="en-US" sz="1600" dirty="0" smtClean="0"/>
              <a:t>出典：</a:t>
            </a:r>
            <a:r>
              <a:rPr lang="zh-TW" altLang="en-US" sz="1600" dirty="0" smtClean="0">
                <a:latin typeface="ＭＳ Ｐゴシック" panose="020B0600070205080204" pitchFamily="50" charset="-128"/>
                <a:ea typeface="ＭＳ Ｐゴシック" panose="020B0600070205080204" pitchFamily="50" charset="-128"/>
              </a:rPr>
              <a:t>高等学校家庭科　指導資料</a:t>
            </a:r>
            <a:r>
              <a:rPr lang="ja-JP" altLang="en-US" sz="1600" dirty="0" smtClean="0">
                <a:latin typeface="ＭＳ Ｐゴシック" panose="020B0600070205080204" pitchFamily="50" charset="-128"/>
                <a:ea typeface="ＭＳ Ｐゴシック" panose="020B0600070205080204" pitchFamily="50" charset="-128"/>
              </a:rPr>
              <a:t>（文部科学省）</a:t>
            </a:r>
            <a:endParaRPr kumimoji="1" lang="ja-JP" altLang="en-US" sz="16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651562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6684" y="0"/>
            <a:ext cx="10515600" cy="1325563"/>
          </a:xfrm>
        </p:spPr>
        <p:txBody>
          <a:bodyPr/>
          <a:lstStyle/>
          <a:p>
            <a:r>
              <a:rPr lang="ja-JP" altLang="en-US" dirty="0"/>
              <a:t>　環境に配慮した食生活の視点</a:t>
            </a:r>
            <a:endParaRPr kumimoji="1" lang="ja-JP" altLang="en-US" dirty="0"/>
          </a:p>
        </p:txBody>
      </p:sp>
      <p:sp>
        <p:nvSpPr>
          <p:cNvPr id="3" name="コンテンツ プレースホルダー 2"/>
          <p:cNvSpPr>
            <a:spLocks noGrp="1"/>
          </p:cNvSpPr>
          <p:nvPr>
            <p:ph idx="1"/>
          </p:nvPr>
        </p:nvSpPr>
        <p:spPr>
          <a:xfrm>
            <a:off x="193183" y="1004552"/>
            <a:ext cx="11732654" cy="5853448"/>
          </a:xfrm>
        </p:spPr>
        <p:txBody>
          <a:bodyPr>
            <a:normAutofit/>
          </a:bodyPr>
          <a:lstStyle/>
          <a:p>
            <a:r>
              <a:rPr lang="ja-JP" altLang="en-US" dirty="0"/>
              <a:t>食材の調達と廃棄を考えた計画的な</a:t>
            </a:r>
            <a:r>
              <a:rPr lang="ja-JP" altLang="en-US" dirty="0" smtClean="0"/>
              <a:t>購入</a:t>
            </a:r>
            <a:endParaRPr lang="en-US" altLang="ja-JP" dirty="0" smtClean="0"/>
          </a:p>
          <a:p>
            <a:pPr lvl="1"/>
            <a:r>
              <a:rPr lang="ja-JP" altLang="en-US" dirty="0"/>
              <a:t>食品ロス統計調査の結果をみると果実類が</a:t>
            </a:r>
            <a:r>
              <a:rPr lang="en-US" altLang="ja-JP" dirty="0"/>
              <a:t>6.5</a:t>
            </a:r>
            <a:r>
              <a:rPr lang="ja-JP" altLang="en-US" dirty="0"/>
              <a:t>％，野菜類</a:t>
            </a:r>
            <a:r>
              <a:rPr lang="en-US" altLang="ja-JP" dirty="0"/>
              <a:t>20.8</a:t>
            </a:r>
            <a:r>
              <a:rPr lang="ja-JP" altLang="en-US" dirty="0"/>
              <a:t>％，魚介類</a:t>
            </a:r>
            <a:r>
              <a:rPr lang="en-US" altLang="ja-JP" dirty="0"/>
              <a:t>3.6</a:t>
            </a:r>
            <a:r>
              <a:rPr lang="ja-JP" altLang="en-US" dirty="0"/>
              <a:t>％と生鮮食品のロスが多く</a:t>
            </a:r>
            <a:r>
              <a:rPr lang="ja-JP" altLang="en-US" dirty="0" smtClean="0"/>
              <a:t>なって</a:t>
            </a:r>
            <a:r>
              <a:rPr lang="ja-JP" altLang="en-US" dirty="0"/>
              <a:t>いる。また，その中でも過剰除去が多くなっている。計画的な購入と過剰除去について考える必要がある。</a:t>
            </a:r>
          </a:p>
          <a:p>
            <a:pPr marL="914400" lvl="2" indent="0">
              <a:buNone/>
            </a:pPr>
            <a:endParaRPr lang="en-US" altLang="ja-JP" sz="1600" dirty="0" smtClean="0"/>
          </a:p>
          <a:p>
            <a:pPr marL="914400" lvl="2" indent="0">
              <a:buNone/>
            </a:pPr>
            <a:r>
              <a:rPr lang="ja-JP" altLang="en-US" sz="1600" dirty="0" smtClean="0"/>
              <a:t>農水省</a:t>
            </a:r>
            <a:r>
              <a:rPr lang="ja-JP" altLang="en-US" sz="1600" dirty="0"/>
              <a:t>　平成</a:t>
            </a:r>
            <a:r>
              <a:rPr lang="en-US" altLang="ja-JP" sz="1600" dirty="0"/>
              <a:t>21 </a:t>
            </a:r>
            <a:r>
              <a:rPr lang="ja-JP" altLang="en-US" sz="1600" dirty="0"/>
              <a:t>年度食品ロス統計調査（世帯調査）結果の概要</a:t>
            </a:r>
            <a:r>
              <a:rPr lang="ja-JP" altLang="en-US" sz="1600" dirty="0" smtClean="0"/>
              <a:t>より</a:t>
            </a:r>
            <a:r>
              <a:rPr lang="ja-JP" altLang="en-US" sz="1600" dirty="0"/>
              <a:t>　　　　　</a:t>
            </a:r>
            <a:r>
              <a:rPr lang="en-US" altLang="ja-JP" sz="1600" dirty="0">
                <a:hlinkClick r:id="rId2"/>
              </a:rPr>
              <a:t>http://</a:t>
            </a:r>
            <a:r>
              <a:rPr lang="en-US" altLang="ja-JP" sz="1600" dirty="0" smtClean="0">
                <a:hlinkClick r:id="rId2"/>
              </a:rPr>
              <a:t>www.maff.go.jp/j/tokei/sokuhou/loss_setai_09/index.html</a:t>
            </a:r>
            <a:endParaRPr lang="en-US" altLang="ja-JP" sz="1600" dirty="0" smtClean="0"/>
          </a:p>
          <a:p>
            <a:pPr marL="914400" lvl="2" indent="0">
              <a:buNone/>
            </a:pPr>
            <a:endParaRPr kumimoji="1" lang="en-US" altLang="ja-JP" sz="1600" dirty="0"/>
          </a:p>
          <a:p>
            <a:r>
              <a:rPr lang="ja-JP" altLang="en-US" dirty="0"/>
              <a:t>水，電気，ガスの使用方法を考える</a:t>
            </a:r>
          </a:p>
          <a:p>
            <a:pPr marL="457200" lvl="1" indent="0">
              <a:buNone/>
            </a:pPr>
            <a:r>
              <a:rPr lang="ja-JP" altLang="en-US" dirty="0"/>
              <a:t>①　食品や食器の洗い方では洗い桶などをうまく使い，ため洗いを行うことで水の使用量を削減できる。</a:t>
            </a:r>
          </a:p>
          <a:p>
            <a:pPr marL="457200" lvl="1" indent="0">
              <a:buNone/>
            </a:pPr>
            <a:r>
              <a:rPr lang="ja-JP" altLang="en-US" dirty="0"/>
              <a:t>②　電気やガスの使用については，こん</a:t>
            </a:r>
            <a:r>
              <a:rPr lang="ja-JP" altLang="en-US" dirty="0" err="1"/>
              <a:t>ろの</a:t>
            </a:r>
            <a:r>
              <a:rPr lang="ja-JP" altLang="en-US" dirty="0"/>
              <a:t>炎を鍋底からはみ出ないようにする，同時に調理をするなどに</a:t>
            </a:r>
            <a:r>
              <a:rPr lang="ja-JP" altLang="en-US" dirty="0" smtClean="0"/>
              <a:t>よって</a:t>
            </a:r>
            <a:r>
              <a:rPr lang="ja-JP" altLang="en-US" dirty="0"/>
              <a:t>使用量を削減し，二酸化炭素の排出量を削減する。また，加熱時間の短縮につながる調理器具の使用</a:t>
            </a:r>
            <a:r>
              <a:rPr lang="ja-JP" altLang="en-US" dirty="0" smtClean="0"/>
              <a:t>などに</a:t>
            </a:r>
            <a:r>
              <a:rPr lang="ja-JP" altLang="en-US" dirty="0"/>
              <a:t>よっても削減できる。</a:t>
            </a:r>
            <a:endParaRPr kumimoji="1" lang="ja-JP" altLang="en-US" dirty="0"/>
          </a:p>
        </p:txBody>
      </p:sp>
      <p:sp>
        <p:nvSpPr>
          <p:cNvPr id="4" name="テキスト ボックス 3"/>
          <p:cNvSpPr txBox="1"/>
          <p:nvPr/>
        </p:nvSpPr>
        <p:spPr>
          <a:xfrm>
            <a:off x="7688690" y="6426558"/>
            <a:ext cx="4322017" cy="338554"/>
          </a:xfrm>
          <a:prstGeom prst="rect">
            <a:avLst/>
          </a:prstGeom>
          <a:noFill/>
        </p:spPr>
        <p:txBody>
          <a:bodyPr wrap="none" rtlCol="0">
            <a:spAutoFit/>
          </a:bodyPr>
          <a:lstStyle/>
          <a:p>
            <a:r>
              <a:rPr kumimoji="1" lang="ja-JP" altLang="en-US" sz="1600" dirty="0" smtClean="0"/>
              <a:t>出典：</a:t>
            </a:r>
            <a:r>
              <a:rPr lang="zh-TW" altLang="en-US" sz="1600" dirty="0" smtClean="0">
                <a:latin typeface="ＭＳ Ｐゴシック" panose="020B0600070205080204" pitchFamily="50" charset="-128"/>
                <a:ea typeface="ＭＳ Ｐゴシック" panose="020B0600070205080204" pitchFamily="50" charset="-128"/>
              </a:rPr>
              <a:t>高等学校家庭科　指導資料</a:t>
            </a:r>
            <a:r>
              <a:rPr lang="ja-JP" altLang="en-US" sz="1600" dirty="0" smtClean="0">
                <a:latin typeface="ＭＳ Ｐゴシック" panose="020B0600070205080204" pitchFamily="50" charset="-128"/>
                <a:ea typeface="ＭＳ Ｐゴシック" panose="020B0600070205080204" pitchFamily="50" charset="-128"/>
              </a:rPr>
              <a:t>（文部科学省）</a:t>
            </a:r>
            <a:endParaRPr kumimoji="1" lang="ja-JP" altLang="en-US" sz="16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97098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スローフード運動</a:t>
            </a:r>
            <a:endParaRPr kumimoji="1" lang="ja-JP" altLang="en-US" dirty="0"/>
          </a:p>
        </p:txBody>
      </p:sp>
      <p:pic>
        <p:nvPicPr>
          <p:cNvPr id="4" name="図 3"/>
          <p:cNvPicPr>
            <a:picLocks noChangeAspect="1"/>
          </p:cNvPicPr>
          <p:nvPr/>
        </p:nvPicPr>
        <p:blipFill>
          <a:blip r:embed="rId2"/>
          <a:stretch>
            <a:fillRect/>
          </a:stretch>
        </p:blipFill>
        <p:spPr>
          <a:xfrm>
            <a:off x="140528" y="157833"/>
            <a:ext cx="12051472" cy="6139936"/>
          </a:xfrm>
          <a:prstGeom prst="rect">
            <a:avLst/>
          </a:prstGeom>
        </p:spPr>
      </p:pic>
      <p:sp>
        <p:nvSpPr>
          <p:cNvPr id="5" name="テキスト ボックス 4"/>
          <p:cNvSpPr txBox="1"/>
          <p:nvPr/>
        </p:nvSpPr>
        <p:spPr>
          <a:xfrm>
            <a:off x="7662933" y="6272012"/>
            <a:ext cx="4322017" cy="338554"/>
          </a:xfrm>
          <a:prstGeom prst="rect">
            <a:avLst/>
          </a:prstGeom>
          <a:noFill/>
        </p:spPr>
        <p:txBody>
          <a:bodyPr wrap="none" rtlCol="0">
            <a:spAutoFit/>
          </a:bodyPr>
          <a:lstStyle/>
          <a:p>
            <a:r>
              <a:rPr kumimoji="1" lang="ja-JP" altLang="en-US" sz="1600" dirty="0" smtClean="0"/>
              <a:t>出典：</a:t>
            </a:r>
            <a:r>
              <a:rPr lang="zh-TW" altLang="en-US" sz="1600" dirty="0" smtClean="0">
                <a:latin typeface="ＭＳ Ｐゴシック" panose="020B0600070205080204" pitchFamily="50" charset="-128"/>
                <a:ea typeface="ＭＳ Ｐゴシック" panose="020B0600070205080204" pitchFamily="50" charset="-128"/>
              </a:rPr>
              <a:t>高等学校家庭科　指導資料</a:t>
            </a:r>
            <a:r>
              <a:rPr lang="ja-JP" altLang="en-US" sz="1600" dirty="0" smtClean="0">
                <a:latin typeface="ＭＳ Ｐゴシック" panose="020B0600070205080204" pitchFamily="50" charset="-128"/>
                <a:ea typeface="ＭＳ Ｐゴシック" panose="020B0600070205080204" pitchFamily="50" charset="-128"/>
              </a:rPr>
              <a:t>（文部科学省）</a:t>
            </a:r>
            <a:endParaRPr kumimoji="1" lang="ja-JP" altLang="en-US" sz="16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687085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TM02900720[[fn=インテグラル]]</Template>
  <TotalTime>177</TotalTime>
  <Words>437</Words>
  <Application>Microsoft Office PowerPoint</Application>
  <PresentationFormat>ワイド画面</PresentationFormat>
  <Paragraphs>42</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ＭＳ Ｐゴシック</vt:lpstr>
      <vt:lpstr>Arial</vt:lpstr>
      <vt:lpstr>Calibri</vt:lpstr>
      <vt:lpstr>Calibri Light</vt:lpstr>
      <vt:lpstr>Office テーマ</vt:lpstr>
      <vt:lpstr>食生活と環境</vt:lpstr>
      <vt:lpstr>日本の食料自給率</vt:lpstr>
      <vt:lpstr>食料自給率－国際比較</vt:lpstr>
      <vt:lpstr>食料品の輸入国</vt:lpstr>
      <vt:lpstr>フード・マイレージ</vt:lpstr>
      <vt:lpstr>バーチャルウォーターとは</vt:lpstr>
      <vt:lpstr>　仮想水（バーチャルウォーター）</vt:lpstr>
      <vt:lpstr>　環境に配慮した食生活の視点</vt:lpstr>
      <vt:lpstr>スローフード運動</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食生活と環境</dc:title>
  <dc:creator>中島 美恵子</dc:creator>
  <cp:lastModifiedBy>中島 美恵子</cp:lastModifiedBy>
  <cp:revision>11</cp:revision>
  <dcterms:created xsi:type="dcterms:W3CDTF">2016-06-29T11:12:27Z</dcterms:created>
  <dcterms:modified xsi:type="dcterms:W3CDTF">2016-06-30T11:25:46Z</dcterms:modified>
</cp:coreProperties>
</file>