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4" r:id="rId6"/>
    <p:sldId id="272" r:id="rId7"/>
    <p:sldId id="259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00"/>
    <a:srgbClr val="FF0066"/>
    <a:srgbClr val="39EE00"/>
    <a:srgbClr val="66FF33"/>
    <a:srgbClr val="FF6600"/>
    <a:srgbClr val="FFFFCC"/>
    <a:srgbClr val="FFCCFF"/>
    <a:srgbClr val="FFCCCC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93" d="100"/>
          <a:sy n="93" d="100"/>
        </p:scale>
        <p:origin x="67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kashima-mieko-1\AppData\Local\Microsoft\Windows\Temporary%20Internet%20Files\Content.IE5\S4EPZUN0\87-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H:\private\&#22823;&#23398;&#38498;\&#20462;&#22763;&#35542;&#25991;\&#23398;&#32722;&#26448;\PFC&#29105;&#37327;&#27604;&#29575;&#12398;&#25512;&#31227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private\&#22823;&#23398;&#38498;\&#20462;&#22763;&#35542;&#25991;\&#23398;&#32722;&#26448;\PFC&#29105;&#37327;&#27604;&#29575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kashima-mieko-1\AppData\Local\Microsoft\Windows\Temporary%20Internet%20Files\Content.IE5\GX2AP4XO\92-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kashima-mieko-1\AppData\Local\Microsoft\Windows\Temporary%20Internet%20Files\Content.IE5\GYWEJ6KS\8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kashima-mieko-1\AppData\Local\Microsoft\Windows\Temporary%20Internet%20Files\Content.IE5\GYWEJ6KS\8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kashima-mieko-1\AppData\Local\Microsoft\Windows\Temporary%20Internet%20Files\Content.IE5\GYWEJ6KS\8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kashima-mieko-1\AppData\Local\Microsoft\Windows\Temporary%20Internet%20Files\Content.IE5\GYWEJ6KS\8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kashima-mieko-1\AppData\Local\Microsoft\Windows\Temporary%20Internet%20Files\Content.IE5\DVDJNO3U\2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kashima-mieko-1\AppData\Local\Microsoft\Windows\Temporary%20Internet%20Files\Content.IE5\DVDJNO3U\2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private\&#22823;&#23398;&#38498;\&#20462;&#22763;&#35542;&#25991;\&#23398;&#32722;&#26448;\PFC&#29105;&#37327;&#27604;&#29575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962648899656772E-2"/>
          <c:y val="0.10146360276394022"/>
          <c:w val="0.88782646880678373"/>
          <c:h val="0.68898161199237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'[87-2.xlsx]87-2'!$R$8</c:f>
              <c:strCache>
                <c:ptCount val="1"/>
                <c:pt idx="0">
                  <c:v>男性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'[87-2.xlsx]87-2'!$Q$9:$Q$17</c:f>
              <c:strCache>
                <c:ptCount val="9"/>
                <c:pt idx="0">
                  <c:v>1～6歳</c:v>
                </c:pt>
                <c:pt idx="1">
                  <c:v>7～14歳</c:v>
                </c:pt>
                <c:pt idx="2">
                  <c:v>15～19歳</c:v>
                </c:pt>
                <c:pt idx="3">
                  <c:v>20～29歳</c:v>
                </c:pt>
                <c:pt idx="4">
                  <c:v>30～39歳</c:v>
                </c:pt>
                <c:pt idx="5">
                  <c:v>40～49歳</c:v>
                </c:pt>
                <c:pt idx="6">
                  <c:v>50～59歳</c:v>
                </c:pt>
                <c:pt idx="7">
                  <c:v>60～69歳</c:v>
                </c:pt>
                <c:pt idx="8">
                  <c:v>70歳以上</c:v>
                </c:pt>
              </c:strCache>
            </c:strRef>
          </c:cat>
          <c:val>
            <c:numRef>
              <c:f>'[87-2.xlsx]87-2'!$R$9:$R$17</c:f>
              <c:numCache>
                <c:formatCode>#,##0.0;[Red]#,##0.0</c:formatCode>
                <c:ptCount val="9"/>
                <c:pt idx="0">
                  <c:v>7.2158730158730151</c:v>
                </c:pt>
                <c:pt idx="1">
                  <c:v>4.971830985915493</c:v>
                </c:pt>
                <c:pt idx="2">
                  <c:v>12.139316239316239</c:v>
                </c:pt>
                <c:pt idx="3">
                  <c:v>31.19413233458177</c:v>
                </c:pt>
                <c:pt idx="4">
                  <c:v>27.911756569847853</c:v>
                </c:pt>
                <c:pt idx="5">
                  <c:v>21.385596707818934</c:v>
                </c:pt>
                <c:pt idx="6">
                  <c:v>15.315873015873017</c:v>
                </c:pt>
                <c:pt idx="7">
                  <c:v>6.9200988467874796</c:v>
                </c:pt>
                <c:pt idx="8">
                  <c:v>3.9078014184397163</c:v>
                </c:pt>
              </c:numCache>
            </c:numRef>
          </c:val>
        </c:ser>
        <c:ser>
          <c:idx val="1"/>
          <c:order val="1"/>
          <c:tx>
            <c:strRef>
              <c:f>'[87-2.xlsx]87-2'!$S$8</c:f>
              <c:strCache>
                <c:ptCount val="1"/>
                <c:pt idx="0">
                  <c:v>女性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'[87-2.xlsx]87-2'!$Q$9:$Q$17</c:f>
              <c:strCache>
                <c:ptCount val="9"/>
                <c:pt idx="0">
                  <c:v>1～6歳</c:v>
                </c:pt>
                <c:pt idx="1">
                  <c:v>7～14歳</c:v>
                </c:pt>
                <c:pt idx="2">
                  <c:v>15～19歳</c:v>
                </c:pt>
                <c:pt idx="3">
                  <c:v>20～29歳</c:v>
                </c:pt>
                <c:pt idx="4">
                  <c:v>30～39歳</c:v>
                </c:pt>
                <c:pt idx="5">
                  <c:v>40～49歳</c:v>
                </c:pt>
                <c:pt idx="6">
                  <c:v>50～59歳</c:v>
                </c:pt>
                <c:pt idx="7">
                  <c:v>60～69歳</c:v>
                </c:pt>
                <c:pt idx="8">
                  <c:v>70歳以上</c:v>
                </c:pt>
              </c:strCache>
            </c:strRef>
          </c:cat>
          <c:val>
            <c:numRef>
              <c:f>'[87-2.xlsx]87-2'!$S$9:$S$17</c:f>
              <c:numCache>
                <c:formatCode>#,##0.0;[Red]#,##0.0</c:formatCode>
                <c:ptCount val="9"/>
                <c:pt idx="0">
                  <c:v>6.6970017636684291</c:v>
                </c:pt>
                <c:pt idx="1">
                  <c:v>5.6684684684684683</c:v>
                </c:pt>
                <c:pt idx="2">
                  <c:v>13.332624113475177</c:v>
                </c:pt>
                <c:pt idx="3">
                  <c:v>25.41417165668663</c:v>
                </c:pt>
                <c:pt idx="4">
                  <c:v>15.515816005040959</c:v>
                </c:pt>
                <c:pt idx="5">
                  <c:v>13.438078291814946</c:v>
                </c:pt>
                <c:pt idx="6">
                  <c:v>11.403321470937129</c:v>
                </c:pt>
                <c:pt idx="7">
                  <c:v>6.4232403718459494</c:v>
                </c:pt>
                <c:pt idx="8">
                  <c:v>3.7460580912863066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296168"/>
        <c:axId val="139925128"/>
      </c:barChart>
      <c:catAx>
        <c:axId val="1412961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ja-JP" altLang="en-US" sz="1100" dirty="0"/>
                  <a:t>厚生労働省　国民健康・栄養調査　　</a:t>
                </a:r>
                <a:r>
                  <a:rPr lang="en-US" altLang="ja-JP" sz="1100" dirty="0"/>
                  <a:t>2012</a:t>
                </a:r>
                <a:r>
                  <a:rPr lang="ja-JP" altLang="en-US" sz="1100" dirty="0"/>
                  <a:t>年</a:t>
                </a:r>
              </a:p>
            </c:rich>
          </c:tx>
          <c:layout>
            <c:manualLayout>
              <c:xMode val="edge"/>
              <c:yMode val="edge"/>
              <c:x val="0.33835342216838282"/>
              <c:y val="0.89256371524987943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39925128"/>
        <c:crosses val="autoZero"/>
        <c:auto val="1"/>
        <c:lblAlgn val="ctr"/>
        <c:lblOffset val="100"/>
        <c:noMultiLvlLbl val="0"/>
      </c:catAx>
      <c:valAx>
        <c:axId val="1399251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100" b="0"/>
                </a:pPr>
                <a:r>
                  <a:rPr lang="ja-JP" altLang="en-US" sz="1100" b="0"/>
                  <a:t>（％）</a:t>
                </a:r>
              </a:p>
            </c:rich>
          </c:tx>
          <c:layout>
            <c:manualLayout>
              <c:xMode val="edge"/>
              <c:yMode val="edge"/>
              <c:x val="2.5641025641025641E-3"/>
              <c:y val="3.5458690112715512E-2"/>
            </c:manualLayout>
          </c:layout>
          <c:overlay val="0"/>
        </c:title>
        <c:numFmt formatCode="#,##0.0;[Red]#,##0.0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412961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64535472391792"/>
          <c:y val="0.10566058166496003"/>
          <c:w val="0.73865974618341246"/>
          <c:h val="0.80713487047302945"/>
        </c:manualLayout>
      </c:layout>
      <c:radarChart>
        <c:radarStyle val="marker"/>
        <c:varyColors val="0"/>
        <c:ser>
          <c:idx val="0"/>
          <c:order val="0"/>
          <c:marker>
            <c:symbol val="none"/>
          </c:marker>
          <c:cat>
            <c:strRef>
              <c:f>[PFC熱量比率の推移.xlsx]Sheet1!$A$4:$A$6</c:f>
              <c:strCache>
                <c:ptCount val="3"/>
                <c:pt idx="0">
                  <c:v>P</c:v>
                </c:pt>
                <c:pt idx="1">
                  <c:v>F</c:v>
                </c:pt>
                <c:pt idx="2">
                  <c:v>C</c:v>
                </c:pt>
              </c:strCache>
            </c:strRef>
          </c:cat>
          <c:val>
            <c:numRef>
              <c:f>[PFC熱量比率の推移.xlsx]Sheet1!$B$4:$B$6</c:f>
              <c:numCache>
                <c:formatCode>General</c:formatCode>
                <c:ptCount val="3"/>
                <c:pt idx="0">
                  <c:v>93.8</c:v>
                </c:pt>
                <c:pt idx="1">
                  <c:v>63.5</c:v>
                </c:pt>
                <c:pt idx="2">
                  <c:v>116.4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457880"/>
        <c:axId val="141458272"/>
      </c:radarChart>
      <c:catAx>
        <c:axId val="141457880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/>
            </a:pPr>
            <a:endParaRPr lang="ja-JP"/>
          </a:p>
        </c:txPr>
        <c:crossAx val="141458272"/>
        <c:crosses val="autoZero"/>
        <c:auto val="1"/>
        <c:lblAlgn val="ctr"/>
        <c:lblOffset val="100"/>
        <c:noMultiLvlLbl val="0"/>
      </c:catAx>
      <c:valAx>
        <c:axId val="1414582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141457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83869389207705"/>
          <c:y val="5.5620821119987736E-2"/>
          <c:w val="0.68608864569894867"/>
          <c:h val="0.82801233787382411"/>
        </c:manualLayout>
      </c:layout>
      <c:radarChart>
        <c:radarStyle val="marker"/>
        <c:varyColors val="0"/>
        <c:ser>
          <c:idx val="0"/>
          <c:order val="0"/>
          <c:marker>
            <c:symbol val="none"/>
          </c:marker>
          <c:cat>
            <c:strRef>
              <c:f>[PFC熱量比率の推移.xlsx]Sheet1!$A$4:$A$6</c:f>
              <c:strCache>
                <c:ptCount val="3"/>
                <c:pt idx="0">
                  <c:v>P</c:v>
                </c:pt>
                <c:pt idx="1">
                  <c:v>F</c:v>
                </c:pt>
                <c:pt idx="2">
                  <c:v>C</c:v>
                </c:pt>
              </c:strCache>
            </c:strRef>
          </c:cat>
          <c:val>
            <c:numRef>
              <c:f>[PFC熱量比率の推移.xlsx]Sheet1!$D$4:$D$6</c:f>
              <c:numCache>
                <c:formatCode>General</c:formatCode>
                <c:ptCount val="3"/>
                <c:pt idx="0">
                  <c:v>99.2</c:v>
                </c:pt>
                <c:pt idx="1">
                  <c:v>112.5</c:v>
                </c:pt>
                <c:pt idx="2">
                  <c:v>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459056"/>
        <c:axId val="141459448"/>
      </c:radarChart>
      <c:catAx>
        <c:axId val="141459056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41459448"/>
        <c:crosses val="autoZero"/>
        <c:auto val="1"/>
        <c:lblAlgn val="ctr"/>
        <c:lblOffset val="100"/>
        <c:noMultiLvlLbl val="0"/>
      </c:catAx>
      <c:valAx>
        <c:axId val="141459448"/>
        <c:scaling>
          <c:orientation val="minMax"/>
          <c:max val="12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cross"/>
        <c:minorTickMark val="none"/>
        <c:tickLblPos val="nextTo"/>
        <c:crossAx val="141459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339254326421541E-2"/>
          <c:y val="0.13051786795881284"/>
          <c:w val="0.81605456078425764"/>
          <c:h val="0.689649862554162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'[92-2.xlsx]92-2'!$R$9</c:f>
              <c:strCache>
                <c:ptCount val="1"/>
                <c:pt idx="0">
                  <c:v>男性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'[92-2.xlsx]92-2'!$Q$10:$Q$15</c:f>
              <c:strCache>
                <c:ptCount val="6"/>
                <c:pt idx="0">
                  <c:v>20～29歳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  <c:pt idx="4">
                  <c:v>60～69歳</c:v>
                </c:pt>
                <c:pt idx="5">
                  <c:v>70歳以上</c:v>
                </c:pt>
              </c:strCache>
            </c:strRef>
          </c:cat>
          <c:val>
            <c:numRef>
              <c:f>'[92-2.xlsx]92-2'!$R$10:$R$15</c:f>
              <c:numCache>
                <c:formatCode>0.0_);[Red]\(0.0\)</c:formatCode>
                <c:ptCount val="6"/>
                <c:pt idx="0">
                  <c:v>237.1</c:v>
                </c:pt>
                <c:pt idx="1">
                  <c:v>258</c:v>
                </c:pt>
                <c:pt idx="2">
                  <c:v>287.8</c:v>
                </c:pt>
                <c:pt idx="3">
                  <c:v>293</c:v>
                </c:pt>
                <c:pt idx="4">
                  <c:v>328.1</c:v>
                </c:pt>
                <c:pt idx="5">
                  <c:v>324.10000000000002</c:v>
                </c:pt>
              </c:numCache>
            </c:numRef>
          </c:val>
        </c:ser>
        <c:ser>
          <c:idx val="1"/>
          <c:order val="1"/>
          <c:tx>
            <c:strRef>
              <c:f>'[92-2.xlsx]92-2'!$S$9</c:f>
              <c:strCache>
                <c:ptCount val="1"/>
                <c:pt idx="0">
                  <c:v>女性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'[92-2.xlsx]92-2'!$Q$10:$Q$15</c:f>
              <c:strCache>
                <c:ptCount val="6"/>
                <c:pt idx="0">
                  <c:v>20～29歳</c:v>
                </c:pt>
                <c:pt idx="1">
                  <c:v>30～39歳</c:v>
                </c:pt>
                <c:pt idx="2">
                  <c:v>40～49歳</c:v>
                </c:pt>
                <c:pt idx="3">
                  <c:v>50～59歳</c:v>
                </c:pt>
                <c:pt idx="4">
                  <c:v>60～69歳</c:v>
                </c:pt>
                <c:pt idx="5">
                  <c:v>70歳以上</c:v>
                </c:pt>
              </c:strCache>
            </c:strRef>
          </c:cat>
          <c:val>
            <c:numRef>
              <c:f>'[92-2.xlsx]92-2'!$S$10:$S$15</c:f>
              <c:numCache>
                <c:formatCode>0.0_);[Red]\(0.0\)</c:formatCode>
                <c:ptCount val="6"/>
                <c:pt idx="0">
                  <c:v>238.9</c:v>
                </c:pt>
                <c:pt idx="1">
                  <c:v>240.8</c:v>
                </c:pt>
                <c:pt idx="2">
                  <c:v>259.8</c:v>
                </c:pt>
                <c:pt idx="3">
                  <c:v>292</c:v>
                </c:pt>
                <c:pt idx="4">
                  <c:v>316.60000000000002</c:v>
                </c:pt>
                <c:pt idx="5">
                  <c:v>300.3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681824"/>
        <c:axId val="141682208"/>
      </c:barChart>
      <c:catAx>
        <c:axId val="141681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700"/>
                </a:pPr>
                <a:r>
                  <a:rPr lang="ja-JP" altLang="ja-JP" sz="1200" b="1" i="0" baseline="0" dirty="0">
                    <a:effectLst/>
                  </a:rPr>
                  <a:t>厚生労働省　国民健康・栄養調査　　</a:t>
                </a:r>
                <a:r>
                  <a:rPr lang="en-US" altLang="ja-JP" sz="1200" b="1" i="0" baseline="0" dirty="0">
                    <a:effectLst/>
                  </a:rPr>
                  <a:t>2014</a:t>
                </a:r>
                <a:r>
                  <a:rPr lang="ja-JP" altLang="ja-JP" sz="1200" b="1" i="0" baseline="0" dirty="0">
                    <a:effectLst/>
                  </a:rPr>
                  <a:t>年</a:t>
                </a:r>
                <a:endParaRPr lang="ja-JP" altLang="ja-JP" sz="7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28052617288537662"/>
              <c:y val="0.91124260355029585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41682208"/>
        <c:crosses val="autoZero"/>
        <c:auto val="1"/>
        <c:lblAlgn val="ctr"/>
        <c:lblOffset val="100"/>
        <c:noMultiLvlLbl val="0"/>
      </c:catAx>
      <c:valAx>
        <c:axId val="14168220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ja-JP" altLang="en-US" b="0"/>
                  <a:t>（</a:t>
                </a:r>
                <a:r>
                  <a:rPr lang="en-US" altLang="ja-JP" b="0"/>
                  <a:t>g</a:t>
                </a:r>
                <a:r>
                  <a:rPr lang="ja-JP" altLang="en-US" b="0"/>
                  <a:t>）</a:t>
                </a:r>
              </a:p>
            </c:rich>
          </c:tx>
          <c:layout>
            <c:manualLayout>
              <c:xMode val="edge"/>
              <c:yMode val="edge"/>
              <c:x val="3.4482758620689655E-2"/>
              <c:y val="4.4565997297675068E-2"/>
            </c:manualLayout>
          </c:layout>
          <c:overlay val="0"/>
        </c:title>
        <c:numFmt formatCode="0.0_);[Red]\(0.0\)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416818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347090829445988"/>
          <c:y val="0.23103496582452898"/>
          <c:w val="0.83139625585023413"/>
          <c:h val="0.63591968502949192"/>
        </c:manualLayout>
      </c:layout>
      <c:scatterChart>
        <c:scatterStyle val="lineMarker"/>
        <c:varyColors val="0"/>
        <c:ser>
          <c:idx val="0"/>
          <c:order val="0"/>
          <c:tx>
            <c:strRef>
              <c:f>'[81.xlsx]81'!$A$8</c:f>
              <c:strCache>
                <c:ptCount val="1"/>
                <c:pt idx="0">
                  <c:v>エネルギー　　　　　　　　</c:v>
                </c:pt>
              </c:strCache>
            </c:strRef>
          </c:tx>
          <c:xVal>
            <c:numRef>
              <c:f>'[81.xlsx]81'!$G$7:$Y$7</c:f>
              <c:numCache>
                <c:formatCode>General</c:formatCode>
                <c:ptCount val="19"/>
                <c:pt idx="0">
                  <c:v>1975</c:v>
                </c:pt>
                <c:pt idx="1">
                  <c:v>1980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'[81.xlsx]81'!$G$8:$Y$8</c:f>
              <c:numCache>
                <c:formatCode>#,##0</c:formatCode>
                <c:ptCount val="19"/>
                <c:pt idx="0">
                  <c:v>2188</c:v>
                </c:pt>
                <c:pt idx="1">
                  <c:v>2084</c:v>
                </c:pt>
                <c:pt idx="2">
                  <c:v>2088</c:v>
                </c:pt>
                <c:pt idx="3">
                  <c:v>2026</c:v>
                </c:pt>
                <c:pt idx="4">
                  <c:v>2042</c:v>
                </c:pt>
                <c:pt idx="5">
                  <c:v>1948</c:v>
                </c:pt>
                <c:pt idx="6">
                  <c:v>1954</c:v>
                </c:pt>
                <c:pt idx="7">
                  <c:v>1930</c:v>
                </c:pt>
                <c:pt idx="8">
                  <c:v>1920</c:v>
                </c:pt>
                <c:pt idx="9">
                  <c:v>1902</c:v>
                </c:pt>
                <c:pt idx="10">
                  <c:v>1904</c:v>
                </c:pt>
                <c:pt idx="11">
                  <c:v>1891</c:v>
                </c:pt>
                <c:pt idx="12">
                  <c:v>1898</c:v>
                </c:pt>
                <c:pt idx="13" formatCode="#,##0_);[Red]\(#,##0\)">
                  <c:v>1867</c:v>
                </c:pt>
                <c:pt idx="14" formatCode="#,##0_);[Red]\(#,##0\)">
                  <c:v>1861</c:v>
                </c:pt>
                <c:pt idx="15" formatCode="#,##0_);[Red]\(#,##0\)">
                  <c:v>1849</c:v>
                </c:pt>
                <c:pt idx="16" formatCode="#,##0_);[Red]\(#,##0\)">
                  <c:v>1840</c:v>
                </c:pt>
                <c:pt idx="17" formatCode="#,##0_);[Red]\(#,##0\)">
                  <c:v>1874.2511099999999</c:v>
                </c:pt>
                <c:pt idx="18" formatCode="#,##0_);[Red]\(#,##0\)">
                  <c:v>1872.83231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030152"/>
        <c:axId val="141030544"/>
      </c:scatterChart>
      <c:valAx>
        <c:axId val="141030152"/>
        <c:scaling>
          <c:orientation val="minMax"/>
          <c:max val="2013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141030544"/>
        <c:crosses val="autoZero"/>
        <c:crossBetween val="midCat"/>
      </c:valAx>
      <c:valAx>
        <c:axId val="141030544"/>
        <c:scaling>
          <c:orientation val="minMax"/>
          <c:min val="1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ja-JP"/>
                  <a:t>(Kcal)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4.2480412170700893E-2"/>
              <c:y val="9.4373226670458138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ja-JP"/>
          </a:p>
        </c:txPr>
        <c:crossAx val="1410301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'[81.xlsx]81'!$A$9</c:f>
              <c:strCache>
                <c:ptCount val="1"/>
                <c:pt idx="0">
                  <c:v>たんぱく質</c:v>
                </c:pt>
              </c:strCache>
            </c:strRef>
          </c:tx>
          <c:xVal>
            <c:numRef>
              <c:f>'[81.xlsx]81'!$G$7:$Y$7</c:f>
              <c:numCache>
                <c:formatCode>General</c:formatCode>
                <c:ptCount val="19"/>
                <c:pt idx="0">
                  <c:v>1975</c:v>
                </c:pt>
                <c:pt idx="1">
                  <c:v>1980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'[81.xlsx]81'!$G$9:$Y$9</c:f>
              <c:numCache>
                <c:formatCode>0.0_ </c:formatCode>
                <c:ptCount val="19"/>
                <c:pt idx="0">
                  <c:v>80</c:v>
                </c:pt>
                <c:pt idx="1">
                  <c:v>77.900000000000006</c:v>
                </c:pt>
                <c:pt idx="2">
                  <c:v>79</c:v>
                </c:pt>
                <c:pt idx="3">
                  <c:v>78.7</c:v>
                </c:pt>
                <c:pt idx="4">
                  <c:v>81.5</c:v>
                </c:pt>
                <c:pt idx="5">
                  <c:v>77.7</c:v>
                </c:pt>
                <c:pt idx="6">
                  <c:v>73.400000000000006</c:v>
                </c:pt>
                <c:pt idx="7">
                  <c:v>72.2</c:v>
                </c:pt>
                <c:pt idx="8">
                  <c:v>71.5</c:v>
                </c:pt>
                <c:pt idx="9">
                  <c:v>70.8</c:v>
                </c:pt>
                <c:pt idx="10">
                  <c:v>71.099999999999994</c:v>
                </c:pt>
                <c:pt idx="11">
                  <c:v>69.8</c:v>
                </c:pt>
                <c:pt idx="12">
                  <c:v>69.8</c:v>
                </c:pt>
                <c:pt idx="13">
                  <c:v>68.099999999999994</c:v>
                </c:pt>
                <c:pt idx="14">
                  <c:v>67.8</c:v>
                </c:pt>
                <c:pt idx="15">
                  <c:v>67.3</c:v>
                </c:pt>
                <c:pt idx="16">
                  <c:v>67</c:v>
                </c:pt>
                <c:pt idx="17" formatCode="#,##0.0_);[Red]\(#,##0.0\)">
                  <c:v>68.000566000000006</c:v>
                </c:pt>
                <c:pt idx="18" formatCode="#,##0.0_);[Red]\(#,##0.0\)">
                  <c:v>68.889214999999993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031328"/>
        <c:axId val="141031720"/>
      </c:scatterChart>
      <c:valAx>
        <c:axId val="141031328"/>
        <c:scaling>
          <c:orientation val="minMax"/>
          <c:max val="2013"/>
        </c:scaling>
        <c:delete val="0"/>
        <c:axPos val="b"/>
        <c:numFmt formatCode="General" sourceLinked="1"/>
        <c:majorTickMark val="out"/>
        <c:minorTickMark val="none"/>
        <c:tickLblPos val="nextTo"/>
        <c:crossAx val="141031720"/>
        <c:crosses val="autoZero"/>
        <c:crossBetween val="midCat"/>
      </c:valAx>
      <c:valAx>
        <c:axId val="141031720"/>
        <c:scaling>
          <c:orientation val="minMax"/>
          <c:min val="5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altLang="ja-JP" b="0"/>
                  <a:t>(g)</a:t>
                </a:r>
                <a:endParaRPr lang="ja-JP" altLang="en-US" b="0"/>
              </a:p>
            </c:rich>
          </c:tx>
          <c:layout>
            <c:manualLayout>
              <c:xMode val="edge"/>
              <c:yMode val="edge"/>
              <c:x val="8.0555555555555561E-2"/>
              <c:y val="8.1587561971420267E-2"/>
            </c:manualLayout>
          </c:layout>
          <c:overlay val="0"/>
        </c:title>
        <c:numFmt formatCode="0.0_ " sourceLinked="1"/>
        <c:majorTickMark val="out"/>
        <c:minorTickMark val="none"/>
        <c:tickLblPos val="nextTo"/>
        <c:crossAx val="1410313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53772965879265"/>
          <c:y val="0.20140055409740448"/>
          <c:w val="0.82590048118985127"/>
          <c:h val="0.68261956838728488"/>
        </c:manualLayout>
      </c:layout>
      <c:scatterChart>
        <c:scatterStyle val="lineMarker"/>
        <c:varyColors val="0"/>
        <c:ser>
          <c:idx val="0"/>
          <c:order val="0"/>
          <c:tx>
            <c:strRef>
              <c:f>'[81.xlsx]81'!$A$11</c:f>
              <c:strCache>
                <c:ptCount val="1"/>
                <c:pt idx="0">
                  <c:v>脂質</c:v>
                </c:pt>
              </c:strCache>
            </c:strRef>
          </c:tx>
          <c:xVal>
            <c:numRef>
              <c:f>'[81.xlsx]81'!$G$7:$Y$7</c:f>
              <c:numCache>
                <c:formatCode>General</c:formatCode>
                <c:ptCount val="19"/>
                <c:pt idx="0">
                  <c:v>1975</c:v>
                </c:pt>
                <c:pt idx="1">
                  <c:v>1980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'[81.xlsx]81'!$G$11:$Y$11</c:f>
              <c:numCache>
                <c:formatCode>0.0_ </c:formatCode>
                <c:ptCount val="19"/>
                <c:pt idx="0">
                  <c:v>52</c:v>
                </c:pt>
                <c:pt idx="1">
                  <c:v>52.4</c:v>
                </c:pt>
                <c:pt idx="2">
                  <c:v>56.9</c:v>
                </c:pt>
                <c:pt idx="3">
                  <c:v>56.9</c:v>
                </c:pt>
                <c:pt idx="4">
                  <c:v>59.9</c:v>
                </c:pt>
                <c:pt idx="5">
                  <c:v>57.4</c:v>
                </c:pt>
                <c:pt idx="6">
                  <c:v>55.3</c:v>
                </c:pt>
                <c:pt idx="7">
                  <c:v>54.4</c:v>
                </c:pt>
                <c:pt idx="8">
                  <c:v>54</c:v>
                </c:pt>
                <c:pt idx="9">
                  <c:v>54.1</c:v>
                </c:pt>
                <c:pt idx="10">
                  <c:v>53.9</c:v>
                </c:pt>
                <c:pt idx="11">
                  <c:v>54.1</c:v>
                </c:pt>
                <c:pt idx="12">
                  <c:v>55.1</c:v>
                </c:pt>
                <c:pt idx="13">
                  <c:v>52.1</c:v>
                </c:pt>
                <c:pt idx="14">
                  <c:v>53.6</c:v>
                </c:pt>
                <c:pt idx="15">
                  <c:v>53.7</c:v>
                </c:pt>
                <c:pt idx="16">
                  <c:v>54</c:v>
                </c:pt>
                <c:pt idx="17" formatCode="#,##0.0_);[Red]\(#,##0.0\)">
                  <c:v>55.021070999999999</c:v>
                </c:pt>
                <c:pt idx="18" formatCode="#,##0.0_);[Red]\(#,##0.0\)">
                  <c:v>55.02675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032504"/>
        <c:axId val="141799088"/>
      </c:scatterChart>
      <c:valAx>
        <c:axId val="141032504"/>
        <c:scaling>
          <c:orientation val="minMax"/>
          <c:max val="2013"/>
        </c:scaling>
        <c:delete val="0"/>
        <c:axPos val="b"/>
        <c:numFmt formatCode="General" sourceLinked="1"/>
        <c:majorTickMark val="out"/>
        <c:minorTickMark val="none"/>
        <c:tickLblPos val="nextTo"/>
        <c:crossAx val="141799088"/>
        <c:crosses val="autoZero"/>
        <c:crossBetween val="midCat"/>
      </c:valAx>
      <c:valAx>
        <c:axId val="141799088"/>
        <c:scaling>
          <c:orientation val="minMax"/>
          <c:min val="4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altLang="ja-JP" b="0"/>
                  <a:t>(g)</a:t>
                </a:r>
                <a:endParaRPr lang="ja-JP" altLang="en-US" b="0"/>
              </a:p>
            </c:rich>
          </c:tx>
          <c:layout>
            <c:manualLayout>
              <c:xMode val="edge"/>
              <c:yMode val="edge"/>
              <c:x val="0.05"/>
              <c:y val="9.0846821230679525E-2"/>
            </c:manualLayout>
          </c:layout>
          <c:overlay val="0"/>
        </c:title>
        <c:numFmt formatCode="0.0_ " sourceLinked="1"/>
        <c:majorTickMark val="out"/>
        <c:minorTickMark val="none"/>
        <c:tickLblPos val="nextTo"/>
        <c:crossAx val="1410325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炭水化物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xVal>
            <c:numRef>
              <c:f>'[81.xlsx]81'!$G$7:$Y$7</c:f>
              <c:numCache>
                <c:formatCode>General</c:formatCode>
                <c:ptCount val="19"/>
                <c:pt idx="0">
                  <c:v>1975</c:v>
                </c:pt>
                <c:pt idx="1">
                  <c:v>1980</c:v>
                </c:pt>
                <c:pt idx="2">
                  <c:v>1985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xVal>
          <c:yVal>
            <c:numRef>
              <c:f>'[81.xlsx]81'!$G$13:$Y$13</c:f>
              <c:numCache>
                <c:formatCode>General</c:formatCode>
                <c:ptCount val="19"/>
                <c:pt idx="0">
                  <c:v>337</c:v>
                </c:pt>
                <c:pt idx="1">
                  <c:v>313</c:v>
                </c:pt>
                <c:pt idx="2">
                  <c:v>298</c:v>
                </c:pt>
                <c:pt idx="3">
                  <c:v>287</c:v>
                </c:pt>
                <c:pt idx="4">
                  <c:v>280</c:v>
                </c:pt>
                <c:pt idx="5">
                  <c:v>266</c:v>
                </c:pt>
                <c:pt idx="6">
                  <c:v>274</c:v>
                </c:pt>
                <c:pt idx="7">
                  <c:v>271</c:v>
                </c:pt>
                <c:pt idx="8">
                  <c:v>270</c:v>
                </c:pt>
                <c:pt idx="9">
                  <c:v>266</c:v>
                </c:pt>
                <c:pt idx="10">
                  <c:v>267</c:v>
                </c:pt>
                <c:pt idx="11">
                  <c:v>264</c:v>
                </c:pt>
                <c:pt idx="12">
                  <c:v>264</c:v>
                </c:pt>
                <c:pt idx="13" formatCode="0;_ۿ">
                  <c:v>264.60000000000002</c:v>
                </c:pt>
                <c:pt idx="14" formatCode="0;_ۿ">
                  <c:v>260.2</c:v>
                </c:pt>
                <c:pt idx="15" formatCode="0;_ۿ">
                  <c:v>257.60000000000002</c:v>
                </c:pt>
                <c:pt idx="16" formatCode="0;_ۿ">
                  <c:v>255.1</c:v>
                </c:pt>
                <c:pt idx="17" formatCode="#,##0_);[Red]\(#,##0\)">
                  <c:v>259.77551999999997</c:v>
                </c:pt>
                <c:pt idx="18" formatCode="#,##0_);[Red]\(#,##0\)">
                  <c:v>258.588976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799872"/>
        <c:axId val="141800264"/>
      </c:scatterChart>
      <c:valAx>
        <c:axId val="141799872"/>
        <c:scaling>
          <c:orientation val="minMax"/>
          <c:max val="2013"/>
        </c:scaling>
        <c:delete val="0"/>
        <c:axPos val="b"/>
        <c:numFmt formatCode="General" sourceLinked="1"/>
        <c:majorTickMark val="out"/>
        <c:minorTickMark val="none"/>
        <c:tickLblPos val="nextTo"/>
        <c:crossAx val="141800264"/>
        <c:crosses val="autoZero"/>
        <c:crossBetween val="midCat"/>
      </c:valAx>
      <c:valAx>
        <c:axId val="141800264"/>
        <c:scaling>
          <c:orientation val="minMax"/>
          <c:min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7998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altLang="ja-JP" sz="1600" dirty="0" smtClean="0"/>
              <a:t>BMI18.5</a:t>
            </a:r>
            <a:r>
              <a:rPr lang="ja-JP" altLang="en-US" sz="1600" dirty="0" smtClean="0"/>
              <a:t>未満（やせ）の</a:t>
            </a:r>
            <a:r>
              <a:rPr lang="ja-JP" altLang="en-US" sz="1600" dirty="0"/>
              <a:t>割合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383573928258968"/>
          <c:y val="0.34771662390344188"/>
          <c:w val="0.73620734908136476"/>
          <c:h val="0.418388509900194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'[20.xlsx]20'!$AH$27</c:f>
              <c:strCache>
                <c:ptCount val="1"/>
                <c:pt idx="0">
                  <c:v>男性</c:v>
                </c:pt>
              </c:strCache>
            </c:strRef>
          </c:tx>
          <c:invertIfNegative val="0"/>
          <c:cat>
            <c:strRef>
              <c:f>'[20.xlsx]20'!$AG$28:$AG$34</c:f>
              <c:strCache>
                <c:ptCount val="7"/>
                <c:pt idx="0">
                  <c:v>15～19歳</c:v>
                </c:pt>
                <c:pt idx="1">
                  <c:v>20～29歳</c:v>
                </c:pt>
                <c:pt idx="2">
                  <c:v>30～39歳</c:v>
                </c:pt>
                <c:pt idx="3">
                  <c:v>40～49歳</c:v>
                </c:pt>
                <c:pt idx="4">
                  <c:v>50～59歳</c:v>
                </c:pt>
                <c:pt idx="5">
                  <c:v>60～69歳</c:v>
                </c:pt>
                <c:pt idx="6">
                  <c:v>70歳以上</c:v>
                </c:pt>
              </c:strCache>
            </c:strRef>
          </c:cat>
          <c:val>
            <c:numRef>
              <c:f>'[20.xlsx]20'!$AH$28:$AH$34</c:f>
              <c:numCache>
                <c:formatCode>0.0_ </c:formatCode>
                <c:ptCount val="7"/>
                <c:pt idx="0">
                  <c:v>25.4</c:v>
                </c:pt>
                <c:pt idx="1">
                  <c:v>10.5</c:v>
                </c:pt>
                <c:pt idx="2">
                  <c:v>3.7</c:v>
                </c:pt>
                <c:pt idx="3">
                  <c:v>2.7</c:v>
                </c:pt>
                <c:pt idx="4">
                  <c:v>3.5</c:v>
                </c:pt>
                <c:pt idx="5">
                  <c:v>3</c:v>
                </c:pt>
                <c:pt idx="6">
                  <c:v>6.2</c:v>
                </c:pt>
              </c:numCache>
            </c:numRef>
          </c:val>
        </c:ser>
        <c:ser>
          <c:idx val="1"/>
          <c:order val="1"/>
          <c:tx>
            <c:strRef>
              <c:f>'[20.xlsx]20'!$AI$27</c:f>
              <c:strCache>
                <c:ptCount val="1"/>
                <c:pt idx="0">
                  <c:v>女性</c:v>
                </c:pt>
              </c:strCache>
            </c:strRef>
          </c:tx>
          <c:invertIfNegative val="0"/>
          <c:cat>
            <c:strRef>
              <c:f>'[20.xlsx]20'!$AG$28:$AG$34</c:f>
              <c:strCache>
                <c:ptCount val="7"/>
                <c:pt idx="0">
                  <c:v>15～19歳</c:v>
                </c:pt>
                <c:pt idx="1">
                  <c:v>20～29歳</c:v>
                </c:pt>
                <c:pt idx="2">
                  <c:v>30～39歳</c:v>
                </c:pt>
                <c:pt idx="3">
                  <c:v>40～49歳</c:v>
                </c:pt>
                <c:pt idx="4">
                  <c:v>50～59歳</c:v>
                </c:pt>
                <c:pt idx="5">
                  <c:v>60～69歳</c:v>
                </c:pt>
                <c:pt idx="6">
                  <c:v>70歳以上</c:v>
                </c:pt>
              </c:strCache>
            </c:strRef>
          </c:cat>
          <c:val>
            <c:numRef>
              <c:f>'[20.xlsx]20'!$AI$28:$AI$34</c:f>
              <c:numCache>
                <c:formatCode>0.0_ </c:formatCode>
                <c:ptCount val="7"/>
                <c:pt idx="0">
                  <c:v>19.2</c:v>
                </c:pt>
                <c:pt idx="1">
                  <c:v>21.5</c:v>
                </c:pt>
                <c:pt idx="2">
                  <c:v>17.600000000000001</c:v>
                </c:pt>
                <c:pt idx="3">
                  <c:v>11</c:v>
                </c:pt>
                <c:pt idx="4">
                  <c:v>8.5</c:v>
                </c:pt>
                <c:pt idx="5">
                  <c:v>10.3</c:v>
                </c:pt>
                <c:pt idx="6">
                  <c:v>11.9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801048"/>
        <c:axId val="141801440"/>
      </c:barChart>
      <c:catAx>
        <c:axId val="141801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1801440"/>
        <c:crosses val="autoZero"/>
        <c:auto val="1"/>
        <c:lblAlgn val="ctr"/>
        <c:lblOffset val="100"/>
        <c:noMultiLvlLbl val="0"/>
      </c:catAx>
      <c:valAx>
        <c:axId val="14180144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altLang="ja-JP" b="0"/>
                  <a:t>(%)</a:t>
                </a:r>
                <a:endParaRPr lang="ja-JP" altLang="en-US" b="0"/>
              </a:p>
            </c:rich>
          </c:tx>
          <c:layout>
            <c:manualLayout>
              <c:xMode val="edge"/>
              <c:yMode val="edge"/>
              <c:x val="2.2222222222222223E-2"/>
              <c:y val="6.2907917760279972E-2"/>
            </c:manualLayout>
          </c:layout>
          <c:overlay val="0"/>
        </c:title>
        <c:numFmt formatCode="0.0_ " sourceLinked="1"/>
        <c:majorTickMark val="none"/>
        <c:minorTickMark val="none"/>
        <c:tickLblPos val="nextTo"/>
        <c:crossAx val="141801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altLang="ja-JP" sz="1600"/>
              <a:t>BMI25</a:t>
            </a:r>
            <a:r>
              <a:rPr lang="ja-JP" altLang="en-US" sz="1600"/>
              <a:t>以上（肥満）の割合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969685039370078"/>
          <c:y val="0.18936351706036744"/>
          <c:w val="0.71034623797025376"/>
          <c:h val="0.595260279965004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'[20.xlsx]20'!$AH$37</c:f>
              <c:strCache>
                <c:ptCount val="1"/>
                <c:pt idx="0">
                  <c:v>男性</c:v>
                </c:pt>
              </c:strCache>
            </c:strRef>
          </c:tx>
          <c:invertIfNegative val="0"/>
          <c:cat>
            <c:strRef>
              <c:f>'[20.xlsx]20'!$AG$38:$AG$44</c:f>
              <c:strCache>
                <c:ptCount val="7"/>
                <c:pt idx="0">
                  <c:v>15～19歳</c:v>
                </c:pt>
                <c:pt idx="1">
                  <c:v>20～29歳</c:v>
                </c:pt>
                <c:pt idx="2">
                  <c:v>30～39歳</c:v>
                </c:pt>
                <c:pt idx="3">
                  <c:v>40～49歳</c:v>
                </c:pt>
                <c:pt idx="4">
                  <c:v>50～59歳</c:v>
                </c:pt>
                <c:pt idx="5">
                  <c:v>60～69歳</c:v>
                </c:pt>
                <c:pt idx="6">
                  <c:v>70歳以上</c:v>
                </c:pt>
              </c:strCache>
            </c:strRef>
          </c:cat>
          <c:val>
            <c:numRef>
              <c:f>'[20.xlsx]20'!$AH$38:$AH$44</c:f>
              <c:numCache>
                <c:formatCode>0.0_ </c:formatCode>
                <c:ptCount val="7"/>
                <c:pt idx="0">
                  <c:v>9.8000000000000007</c:v>
                </c:pt>
                <c:pt idx="1">
                  <c:v>21.8</c:v>
                </c:pt>
                <c:pt idx="2">
                  <c:v>25.4</c:v>
                </c:pt>
                <c:pt idx="3">
                  <c:v>34.9</c:v>
                </c:pt>
                <c:pt idx="4">
                  <c:v>31.1</c:v>
                </c:pt>
                <c:pt idx="5">
                  <c:v>28.7</c:v>
                </c:pt>
                <c:pt idx="6">
                  <c:v>27.6</c:v>
                </c:pt>
              </c:numCache>
            </c:numRef>
          </c:val>
        </c:ser>
        <c:ser>
          <c:idx val="1"/>
          <c:order val="1"/>
          <c:tx>
            <c:strRef>
              <c:f>'[20.xlsx]20'!$AI$37</c:f>
              <c:strCache>
                <c:ptCount val="1"/>
                <c:pt idx="0">
                  <c:v>女性</c:v>
                </c:pt>
              </c:strCache>
            </c:strRef>
          </c:tx>
          <c:invertIfNegative val="0"/>
          <c:cat>
            <c:strRef>
              <c:f>'[20.xlsx]20'!$AG$38:$AG$44</c:f>
              <c:strCache>
                <c:ptCount val="7"/>
                <c:pt idx="0">
                  <c:v>15～19歳</c:v>
                </c:pt>
                <c:pt idx="1">
                  <c:v>20～29歳</c:v>
                </c:pt>
                <c:pt idx="2">
                  <c:v>30～39歳</c:v>
                </c:pt>
                <c:pt idx="3">
                  <c:v>40～49歳</c:v>
                </c:pt>
                <c:pt idx="4">
                  <c:v>50～59歳</c:v>
                </c:pt>
                <c:pt idx="5">
                  <c:v>60～69歳</c:v>
                </c:pt>
                <c:pt idx="6">
                  <c:v>70歳以上</c:v>
                </c:pt>
              </c:strCache>
            </c:strRef>
          </c:cat>
          <c:val>
            <c:numRef>
              <c:f>'[20.xlsx]20'!$AI$38:$AI$44</c:f>
              <c:numCache>
                <c:formatCode>0.0_ </c:formatCode>
                <c:ptCount val="7"/>
                <c:pt idx="0">
                  <c:v>5</c:v>
                </c:pt>
                <c:pt idx="1">
                  <c:v>10.7</c:v>
                </c:pt>
                <c:pt idx="2">
                  <c:v>13.3</c:v>
                </c:pt>
                <c:pt idx="3">
                  <c:v>14.8</c:v>
                </c:pt>
                <c:pt idx="4">
                  <c:v>21.9</c:v>
                </c:pt>
                <c:pt idx="5">
                  <c:v>21.5</c:v>
                </c:pt>
                <c:pt idx="6">
                  <c:v>27.1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802224"/>
        <c:axId val="141802616"/>
      </c:barChart>
      <c:catAx>
        <c:axId val="1418022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1802616"/>
        <c:crosses val="autoZero"/>
        <c:auto val="1"/>
        <c:lblAlgn val="ctr"/>
        <c:lblOffset val="100"/>
        <c:noMultiLvlLbl val="0"/>
      </c:catAx>
      <c:valAx>
        <c:axId val="14180261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3.3333333333333333E-2"/>
              <c:y val="7.216717701953923E-2"/>
            </c:manualLayout>
          </c:layout>
          <c:overlay val="0"/>
        </c:title>
        <c:numFmt formatCode="0.0_ " sourceLinked="1"/>
        <c:majorTickMark val="none"/>
        <c:minorTickMark val="none"/>
        <c:tickLblPos val="nextTo"/>
        <c:crossAx val="141802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marker>
            <c:symbol val="none"/>
          </c:marker>
          <c:cat>
            <c:strRef>
              <c:f>[PFC熱量比率の推移.xlsx]Sheet1!$A$4:$A$6</c:f>
              <c:strCache>
                <c:ptCount val="3"/>
                <c:pt idx="0">
                  <c:v>P</c:v>
                </c:pt>
                <c:pt idx="1">
                  <c:v>F</c:v>
                </c:pt>
                <c:pt idx="2">
                  <c:v>C</c:v>
                </c:pt>
              </c:strCache>
            </c:strRef>
          </c:cat>
          <c:val>
            <c:numRef>
              <c:f>[PFC熱量比率の推移.xlsx]Sheet1!$C$4:$C$6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456704"/>
        <c:axId val="141457096"/>
      </c:radarChart>
      <c:catAx>
        <c:axId val="14145670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ja-JP"/>
          </a:p>
        </c:txPr>
        <c:crossAx val="141457096"/>
        <c:crosses val="autoZero"/>
        <c:auto val="1"/>
        <c:lblAlgn val="ctr"/>
        <c:lblOffset val="100"/>
        <c:noMultiLvlLbl val="0"/>
      </c:catAx>
      <c:valAx>
        <c:axId val="14145709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cross"/>
        <c:minorTickMark val="none"/>
        <c:tickLblPos val="nextTo"/>
        <c:crossAx val="141456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32B804-EB75-4EF0-98CF-58792847BB21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88FC38C9-3404-476B-BBBA-93F2279654DA}">
      <dgm:prSet phldrT="[テキスト]" custT="1"/>
      <dgm:spPr/>
      <dgm:t>
        <a:bodyPr/>
        <a:lstStyle/>
        <a:p>
          <a:r>
            <a:rPr kumimoji="1" lang="ja-JP" altLang="en-US" sz="2800" dirty="0" smtClean="0"/>
            <a:t>休養</a:t>
          </a:r>
          <a:endParaRPr kumimoji="1" lang="ja-JP" altLang="en-US" sz="2800" dirty="0"/>
        </a:p>
      </dgm:t>
    </dgm:pt>
    <dgm:pt modelId="{5AD0AD77-B70F-4530-BFA2-089B0BCDCB48}" type="parTrans" cxnId="{CDFEA59A-E043-4260-8F28-70A3BC53574F}">
      <dgm:prSet/>
      <dgm:spPr/>
      <dgm:t>
        <a:bodyPr/>
        <a:lstStyle/>
        <a:p>
          <a:endParaRPr kumimoji="1" lang="ja-JP" altLang="en-US"/>
        </a:p>
      </dgm:t>
    </dgm:pt>
    <dgm:pt modelId="{06839DB2-DED1-4ECE-B53A-08C7B244CB8F}" type="sibTrans" cxnId="{CDFEA59A-E043-4260-8F28-70A3BC53574F}">
      <dgm:prSet/>
      <dgm:spPr/>
      <dgm:t>
        <a:bodyPr/>
        <a:lstStyle/>
        <a:p>
          <a:endParaRPr kumimoji="1" lang="ja-JP" altLang="en-US"/>
        </a:p>
      </dgm:t>
    </dgm:pt>
    <dgm:pt modelId="{929D6080-8C47-48A1-AD2F-9E5605C364D9}">
      <dgm:prSet phldrT="[テキスト]" custT="1"/>
      <dgm:spPr/>
      <dgm:t>
        <a:bodyPr/>
        <a:lstStyle/>
        <a:p>
          <a:r>
            <a:rPr kumimoji="1" lang="ja-JP" altLang="en-US" sz="2800" dirty="0" smtClean="0"/>
            <a:t>運動</a:t>
          </a:r>
          <a:endParaRPr kumimoji="1" lang="ja-JP" altLang="en-US" sz="2800" dirty="0"/>
        </a:p>
      </dgm:t>
    </dgm:pt>
    <dgm:pt modelId="{7D2D0E7D-98AD-4D4D-8DF4-033F704CE0FC}" type="parTrans" cxnId="{7725AF21-DFDF-45C1-8588-88801952D3C6}">
      <dgm:prSet/>
      <dgm:spPr/>
      <dgm:t>
        <a:bodyPr/>
        <a:lstStyle/>
        <a:p>
          <a:endParaRPr kumimoji="1" lang="ja-JP" altLang="en-US"/>
        </a:p>
      </dgm:t>
    </dgm:pt>
    <dgm:pt modelId="{68B0077E-FCA8-410B-B5C7-9B02432DA7D9}" type="sibTrans" cxnId="{7725AF21-DFDF-45C1-8588-88801952D3C6}">
      <dgm:prSet/>
      <dgm:spPr/>
      <dgm:t>
        <a:bodyPr/>
        <a:lstStyle/>
        <a:p>
          <a:endParaRPr kumimoji="1" lang="ja-JP" altLang="en-US"/>
        </a:p>
      </dgm:t>
    </dgm:pt>
    <dgm:pt modelId="{D5FEC700-ED82-472E-92F7-AE9998026325}">
      <dgm:prSet phldrT="[テキスト]" custT="1"/>
      <dgm:spPr/>
      <dgm:t>
        <a:bodyPr/>
        <a:lstStyle/>
        <a:p>
          <a:r>
            <a:rPr kumimoji="1" lang="ja-JP" altLang="en-US" sz="2800" dirty="0" smtClean="0"/>
            <a:t>食事</a:t>
          </a:r>
          <a:endParaRPr kumimoji="1" lang="ja-JP" altLang="en-US" sz="2800" dirty="0"/>
        </a:p>
      </dgm:t>
    </dgm:pt>
    <dgm:pt modelId="{116611E0-5AEA-4851-B1DB-9611FBA85D93}" type="parTrans" cxnId="{8BFB30F6-4C08-49DC-8573-15544286D025}">
      <dgm:prSet/>
      <dgm:spPr/>
      <dgm:t>
        <a:bodyPr/>
        <a:lstStyle/>
        <a:p>
          <a:endParaRPr kumimoji="1" lang="ja-JP" altLang="en-US"/>
        </a:p>
      </dgm:t>
    </dgm:pt>
    <dgm:pt modelId="{0143210A-C726-469F-9D85-BBAB0C1411A0}" type="sibTrans" cxnId="{8BFB30F6-4C08-49DC-8573-15544286D025}">
      <dgm:prSet/>
      <dgm:spPr/>
      <dgm:t>
        <a:bodyPr/>
        <a:lstStyle/>
        <a:p>
          <a:endParaRPr kumimoji="1" lang="ja-JP" altLang="en-US"/>
        </a:p>
      </dgm:t>
    </dgm:pt>
    <dgm:pt modelId="{C0A25AF1-0964-41C7-B34D-5B4596345AA1}" type="pres">
      <dgm:prSet presAssocID="{BD32B804-EB75-4EF0-98CF-58792847BB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85132C08-FE57-42E4-A05C-71BC22D7414D}" type="pres">
      <dgm:prSet presAssocID="{88FC38C9-3404-476B-BBBA-93F2279654DA}" presName="Name5" presStyleLbl="vennNode1" presStyleIdx="0" presStyleCnt="3" custScaleX="21392" custScaleY="21392" custLinFactX="9178" custLinFactNeighborX="100000" custLinFactNeighborY="2290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5A2E9-3AD3-465A-AD9C-C311C5B32EE7}" type="pres">
      <dgm:prSet presAssocID="{06839DB2-DED1-4ECE-B53A-08C7B244CB8F}" presName="space" presStyleCnt="0"/>
      <dgm:spPr/>
    </dgm:pt>
    <dgm:pt modelId="{EE3BF596-9DC6-4A85-BBB7-D4083F0499A2}" type="pres">
      <dgm:prSet presAssocID="{929D6080-8C47-48A1-AD2F-9E5605C364D9}" presName="Name5" presStyleLbl="vennNode1" presStyleIdx="1" presStyleCnt="3" custScaleX="21392" custScaleY="21392" custLinFactX="-7146" custLinFactNeighborX="-100000" custLinFactNeighborY="2290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247EA70-676D-4F34-9DBC-CABFE432F7EB}" type="pres">
      <dgm:prSet presAssocID="{68B0077E-FCA8-410B-B5C7-9B02432DA7D9}" presName="space" presStyleCnt="0"/>
      <dgm:spPr/>
    </dgm:pt>
    <dgm:pt modelId="{4CE58AD4-C2C9-4A1C-B650-BD7D3A53742B}" type="pres">
      <dgm:prSet presAssocID="{D5FEC700-ED82-472E-92F7-AE9998026325}" presName="Name5" presStyleLbl="vennNode1" presStyleIdx="2" presStyleCnt="3" custScaleX="21392" custScaleY="21392" custLinFactNeighborX="-8412" custLinFactNeighborY="-1371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DFEA59A-E043-4260-8F28-70A3BC53574F}" srcId="{BD32B804-EB75-4EF0-98CF-58792847BB21}" destId="{88FC38C9-3404-476B-BBBA-93F2279654DA}" srcOrd="0" destOrd="0" parTransId="{5AD0AD77-B70F-4530-BFA2-089B0BCDCB48}" sibTransId="{06839DB2-DED1-4ECE-B53A-08C7B244CB8F}"/>
    <dgm:cxn modelId="{6F6F719F-5485-41F6-9D0D-6F12274654AE}" type="presOf" srcId="{929D6080-8C47-48A1-AD2F-9E5605C364D9}" destId="{EE3BF596-9DC6-4A85-BBB7-D4083F0499A2}" srcOrd="0" destOrd="0" presId="urn:microsoft.com/office/officeart/2005/8/layout/venn3"/>
    <dgm:cxn modelId="{8BFB30F6-4C08-49DC-8573-15544286D025}" srcId="{BD32B804-EB75-4EF0-98CF-58792847BB21}" destId="{D5FEC700-ED82-472E-92F7-AE9998026325}" srcOrd="2" destOrd="0" parTransId="{116611E0-5AEA-4851-B1DB-9611FBA85D93}" sibTransId="{0143210A-C726-469F-9D85-BBAB0C1411A0}"/>
    <dgm:cxn modelId="{0FB9D91F-008A-4946-8348-05A5CFE4DA9C}" type="presOf" srcId="{BD32B804-EB75-4EF0-98CF-58792847BB21}" destId="{C0A25AF1-0964-41C7-B34D-5B4596345AA1}" srcOrd="0" destOrd="0" presId="urn:microsoft.com/office/officeart/2005/8/layout/venn3"/>
    <dgm:cxn modelId="{A74DAD34-4C13-4438-BD15-9966D2E96CB1}" type="presOf" srcId="{88FC38C9-3404-476B-BBBA-93F2279654DA}" destId="{85132C08-FE57-42E4-A05C-71BC22D7414D}" srcOrd="0" destOrd="0" presId="urn:microsoft.com/office/officeart/2005/8/layout/venn3"/>
    <dgm:cxn modelId="{473E70FF-F81B-4A4F-8D15-D5D657D41F3F}" type="presOf" srcId="{D5FEC700-ED82-472E-92F7-AE9998026325}" destId="{4CE58AD4-C2C9-4A1C-B650-BD7D3A53742B}" srcOrd="0" destOrd="0" presId="urn:microsoft.com/office/officeart/2005/8/layout/venn3"/>
    <dgm:cxn modelId="{7725AF21-DFDF-45C1-8588-88801952D3C6}" srcId="{BD32B804-EB75-4EF0-98CF-58792847BB21}" destId="{929D6080-8C47-48A1-AD2F-9E5605C364D9}" srcOrd="1" destOrd="0" parTransId="{7D2D0E7D-98AD-4D4D-8DF4-033F704CE0FC}" sibTransId="{68B0077E-FCA8-410B-B5C7-9B02432DA7D9}"/>
    <dgm:cxn modelId="{9A538F64-1E70-441F-A30F-7B716E194FE9}" type="presParOf" srcId="{C0A25AF1-0964-41C7-B34D-5B4596345AA1}" destId="{85132C08-FE57-42E4-A05C-71BC22D7414D}" srcOrd="0" destOrd="0" presId="urn:microsoft.com/office/officeart/2005/8/layout/venn3"/>
    <dgm:cxn modelId="{5F815374-8A22-4F04-B84D-185CC6A1040C}" type="presParOf" srcId="{C0A25AF1-0964-41C7-B34D-5B4596345AA1}" destId="{99E5A2E9-3AD3-465A-AD9C-C311C5B32EE7}" srcOrd="1" destOrd="0" presId="urn:microsoft.com/office/officeart/2005/8/layout/venn3"/>
    <dgm:cxn modelId="{8ABD9466-CB7E-46C7-BF34-B82B34369BD9}" type="presParOf" srcId="{C0A25AF1-0964-41C7-B34D-5B4596345AA1}" destId="{EE3BF596-9DC6-4A85-BBB7-D4083F0499A2}" srcOrd="2" destOrd="0" presId="urn:microsoft.com/office/officeart/2005/8/layout/venn3"/>
    <dgm:cxn modelId="{CCCFC3BA-0515-4D7A-88E8-EB2540DF3265}" type="presParOf" srcId="{C0A25AF1-0964-41C7-B34D-5B4596345AA1}" destId="{9247EA70-676D-4F34-9DBC-CABFE432F7EB}" srcOrd="3" destOrd="0" presId="urn:microsoft.com/office/officeart/2005/8/layout/venn3"/>
    <dgm:cxn modelId="{7C6DAD3C-F039-4C6D-95AF-939A7767F5D7}" type="presParOf" srcId="{C0A25AF1-0964-41C7-B34D-5B4596345AA1}" destId="{4CE58AD4-C2C9-4A1C-B650-BD7D3A53742B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32C08-FE57-42E4-A05C-71BC22D7414D}">
      <dsp:nvSpPr>
        <dsp:cNvPr id="0" name=""/>
        <dsp:cNvSpPr/>
      </dsp:nvSpPr>
      <dsp:spPr>
        <a:xfrm>
          <a:off x="3960448" y="2752077"/>
          <a:ext cx="1261890" cy="1261890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24636" tIns="35560" rIns="3246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休養</a:t>
          </a:r>
          <a:endParaRPr kumimoji="1" lang="ja-JP" altLang="en-US" sz="2800" kern="1200" dirty="0"/>
        </a:p>
      </dsp:txBody>
      <dsp:txXfrm>
        <a:off x="4145248" y="2936877"/>
        <a:ext cx="892290" cy="892290"/>
      </dsp:txXfrm>
    </dsp:sp>
    <dsp:sp modelId="{EE3BF596-9DC6-4A85-BBB7-D4083F0499A2}">
      <dsp:nvSpPr>
        <dsp:cNvPr id="0" name=""/>
        <dsp:cNvSpPr/>
      </dsp:nvSpPr>
      <dsp:spPr>
        <a:xfrm>
          <a:off x="720070" y="2752077"/>
          <a:ext cx="1261890" cy="1261890"/>
        </a:xfrm>
        <a:prstGeom prst="ellipse">
          <a:avLst/>
        </a:prstGeom>
        <a:solidFill>
          <a:schemeClr val="accent5">
            <a:alpha val="50000"/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24636" tIns="35560" rIns="3246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運動</a:t>
          </a:r>
          <a:endParaRPr kumimoji="1" lang="ja-JP" altLang="en-US" sz="2800" kern="1200" dirty="0"/>
        </a:p>
      </dsp:txBody>
      <dsp:txXfrm>
        <a:off x="904870" y="2936877"/>
        <a:ext cx="892290" cy="892290"/>
      </dsp:txXfrm>
    </dsp:sp>
    <dsp:sp modelId="{4CE58AD4-C2C9-4A1C-B650-BD7D3A53742B}">
      <dsp:nvSpPr>
        <dsp:cNvPr id="0" name=""/>
        <dsp:cNvSpPr/>
      </dsp:nvSpPr>
      <dsp:spPr>
        <a:xfrm>
          <a:off x="2304252" y="591845"/>
          <a:ext cx="1261890" cy="1261890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24636" tIns="35560" rIns="3246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800" kern="1200" dirty="0" smtClean="0"/>
            <a:t>食事</a:t>
          </a:r>
          <a:endParaRPr kumimoji="1" lang="ja-JP" altLang="en-US" sz="2800" kern="1200" dirty="0"/>
        </a:p>
      </dsp:txBody>
      <dsp:txXfrm>
        <a:off x="2489052" y="776645"/>
        <a:ext cx="892290" cy="892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0.12271</cdr:x>
      <cdr:y>0.74359</cdr:y>
    </cdr:from>
    <cdr:to>
      <cdr:x>0.29485</cdr:x>
      <cdr:y>0.8751</cdr:y>
    </cdr:to>
    <cdr:sp macro="" textlink="">
      <cdr:nvSpPr>
        <cdr:cNvPr id="2" name="テキスト ボックス 17"/>
        <cdr:cNvSpPr txBox="1"/>
      </cdr:nvSpPr>
      <cdr:spPr>
        <a:xfrm xmlns:a="http://schemas.openxmlformats.org/drawingml/2006/main">
          <a:off x="423024" y="2088232"/>
          <a:ext cx="59343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dirty="0" smtClean="0"/>
            <a:t>95.0</a:t>
          </a:r>
          <a:endParaRPr kumimoji="1" lang="ja-JP" altLang="en-US" dirty="0"/>
        </a:p>
      </cdr:txBody>
    </cdr:sp>
  </cdr:relSizeAnchor>
  <cdr:relSizeAnchor xmlns:cdr="http://schemas.openxmlformats.org/drawingml/2006/chartDrawing">
    <cdr:from>
      <cdr:x>0.71952</cdr:x>
      <cdr:y>0.71795</cdr:y>
    </cdr:from>
    <cdr:to>
      <cdr:x>0.9256</cdr:x>
      <cdr:y>0.84946</cdr:y>
    </cdr:to>
    <cdr:sp macro="" textlink="">
      <cdr:nvSpPr>
        <cdr:cNvPr id="3" name="テキスト ボックス 17"/>
        <cdr:cNvSpPr txBox="1"/>
      </cdr:nvSpPr>
      <cdr:spPr>
        <a:xfrm xmlns:a="http://schemas.openxmlformats.org/drawingml/2006/main">
          <a:off x="2480429" y="2016224"/>
          <a:ext cx="71045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dirty="0" smtClean="0"/>
            <a:t>112.5</a:t>
          </a:r>
          <a:endParaRPr kumimoji="1" lang="ja-JP" altLang="en-US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4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05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54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1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7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18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4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5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77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7E926-64B9-404C-B506-3659D5019AD7}" type="datetimeFigureOut">
              <a:rPr kumimoji="1" lang="ja-JP" altLang="en-US" smtClean="0"/>
              <a:t>2016/6/30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21F55-8070-49C2-8C2F-D47DC0FAF5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6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食事の意義と食生活</a:t>
            </a:r>
            <a:r>
              <a:rPr lang="ja-JP" altLang="en-US" dirty="0"/>
              <a:t>の課題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(2</a:t>
            </a:r>
            <a:r>
              <a:rPr lang="en-US" altLang="ja-JP" dirty="0"/>
              <a:t>)</a:t>
            </a:r>
            <a:r>
              <a:rPr lang="ja-JP" altLang="en-US" dirty="0"/>
              <a:t>－ア－</a:t>
            </a:r>
            <a:r>
              <a:rPr lang="en-US" altLang="ja-JP" dirty="0"/>
              <a:t>a</a:t>
            </a:r>
            <a:r>
              <a:rPr lang="ja-JP" altLang="en-US" dirty="0" smtClean="0"/>
              <a:t>－</a:t>
            </a:r>
            <a:r>
              <a:rPr lang="en-US" altLang="ja-JP" dirty="0" smtClean="0"/>
              <a:t>D1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8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02332"/>
            <a:ext cx="8568952" cy="857250"/>
          </a:xfrm>
        </p:spPr>
        <p:txBody>
          <a:bodyPr>
            <a:normAutofit fontScale="90000"/>
          </a:bodyPr>
          <a:lstStyle/>
          <a:p>
            <a:r>
              <a:rPr lang="ja-JP" altLang="en-US" sz="3200" dirty="0"/>
              <a:t>栄養素等摂取量の年次推移 （総数，１人１日当たり）</a:t>
            </a:r>
            <a:endParaRPr kumimoji="1" lang="ja-JP" altLang="en-US" sz="3200" dirty="0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794141"/>
              </p:ext>
            </p:extLst>
          </p:nvPr>
        </p:nvGraphicFramePr>
        <p:xfrm>
          <a:off x="0" y="1327271"/>
          <a:ext cx="5004048" cy="2756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93165"/>
              </p:ext>
            </p:extLst>
          </p:nvPr>
        </p:nvGraphicFramePr>
        <p:xfrm>
          <a:off x="4572000" y="1399279"/>
          <a:ext cx="4572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2771800" y="4371950"/>
            <a:ext cx="35141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7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1" dirty="0"/>
              <a:t>厚生労働省　国民健康・栄養調査　　</a:t>
            </a:r>
            <a:r>
              <a:rPr lang="en-US" altLang="ja-JP" sz="1400" b="1" dirty="0"/>
              <a:t>2014</a:t>
            </a:r>
            <a:r>
              <a:rPr lang="ja-JP" altLang="ja-JP" sz="1400" b="1" dirty="0"/>
              <a:t>年</a:t>
            </a:r>
            <a:endParaRPr lang="ja-JP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88322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ja-JP" altLang="en-US" sz="3200" dirty="0"/>
              <a:t>栄養素等摂取量の年次推移 （総数，１人１日当たり）</a:t>
            </a:r>
            <a:endParaRPr kumimoji="1" lang="ja-JP" altLang="en-US" sz="3200" dirty="0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569271"/>
              </p:ext>
            </p:extLst>
          </p:nvPr>
        </p:nvGraphicFramePr>
        <p:xfrm>
          <a:off x="0" y="1203598"/>
          <a:ext cx="479611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620849"/>
              </p:ext>
            </p:extLst>
          </p:nvPr>
        </p:nvGraphicFramePr>
        <p:xfrm>
          <a:off x="4605736" y="12035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771800" y="4371950"/>
            <a:ext cx="35141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7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1" dirty="0"/>
              <a:t>厚生労働省　国民健康・栄養調査　　</a:t>
            </a:r>
            <a:r>
              <a:rPr lang="en-US" altLang="ja-JP" sz="1400" b="1" dirty="0"/>
              <a:t>2014</a:t>
            </a:r>
            <a:r>
              <a:rPr lang="ja-JP" altLang="ja-JP" sz="1400" b="1" dirty="0"/>
              <a:t>年</a:t>
            </a:r>
            <a:endParaRPr lang="ja-JP" altLang="ja-JP" sz="1600" dirty="0"/>
          </a:p>
        </p:txBody>
      </p:sp>
    </p:spTree>
    <p:extLst>
      <p:ext uri="{BB962C8B-B14F-4D97-AF65-F5344CB8AC3E}">
        <p14:creationId xmlns:p14="http://schemas.microsoft.com/office/powerpoint/2010/main" val="2165765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グラフ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3468802"/>
              </p:ext>
            </p:extLst>
          </p:nvPr>
        </p:nvGraphicFramePr>
        <p:xfrm>
          <a:off x="-8221" y="1419622"/>
          <a:ext cx="4572000" cy="288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695238"/>
              </p:ext>
            </p:extLst>
          </p:nvPr>
        </p:nvGraphicFramePr>
        <p:xfrm>
          <a:off x="4427984" y="14916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856984" cy="857250"/>
          </a:xfrm>
        </p:spPr>
        <p:txBody>
          <a:bodyPr>
            <a:normAutofit fontScale="90000"/>
          </a:bodyPr>
          <a:lstStyle/>
          <a:p>
            <a:r>
              <a:rPr lang="en-US" altLang="ja-JP" sz="3200" dirty="0"/>
              <a:t>BMI</a:t>
            </a:r>
            <a:r>
              <a:rPr lang="ja-JP" altLang="en-US" sz="3200" dirty="0"/>
              <a:t>の状況 </a:t>
            </a:r>
            <a:r>
              <a:rPr lang="en-US" altLang="ja-JP" sz="3200" dirty="0"/>
              <a:t>- </a:t>
            </a:r>
            <a:r>
              <a:rPr lang="ja-JP" altLang="en-US" sz="3200" dirty="0"/>
              <a:t>年齢</a:t>
            </a:r>
            <a:r>
              <a:rPr lang="ja-JP" altLang="en-US" sz="3200" dirty="0" smtClean="0"/>
              <a:t>階級</a:t>
            </a:r>
            <a:r>
              <a:rPr lang="ja-JP" altLang="en-US" sz="3200" dirty="0"/>
              <a:t>別</a:t>
            </a:r>
            <a:r>
              <a:rPr lang="ja-JP" altLang="en-US" sz="3200" dirty="0" smtClean="0"/>
              <a:t>割合 </a:t>
            </a:r>
            <a:r>
              <a:rPr lang="en-US" altLang="ja-JP" sz="3200" dirty="0"/>
              <a:t>- </a:t>
            </a:r>
            <a:r>
              <a:rPr lang="ja-JP" altLang="en-US" sz="3200" dirty="0" smtClean="0"/>
              <a:t>男性</a:t>
            </a:r>
            <a:r>
              <a:rPr lang="ja-JP" altLang="en-US" sz="3200" dirty="0"/>
              <a:t>・女性、</a:t>
            </a:r>
            <a:r>
              <a:rPr lang="en-US" altLang="ja-JP" sz="3200" dirty="0"/>
              <a:t>15</a:t>
            </a:r>
            <a:r>
              <a:rPr lang="ja-JP" altLang="en-US" sz="3200" dirty="0"/>
              <a:t>歳</a:t>
            </a:r>
            <a:r>
              <a:rPr lang="ja-JP" altLang="en-US" sz="3200" dirty="0" smtClean="0"/>
              <a:t>以上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2700" dirty="0" smtClean="0"/>
              <a:t>〔</a:t>
            </a:r>
            <a:r>
              <a:rPr lang="ja-JP" altLang="en-US" sz="2700" dirty="0"/>
              <a:t>妊婦除外</a:t>
            </a:r>
            <a:r>
              <a:rPr lang="en-US" altLang="ja-JP" sz="2700" dirty="0"/>
              <a:t>〕</a:t>
            </a:r>
            <a:endParaRPr kumimoji="1" lang="ja-JP" altLang="en-US" sz="2700" dirty="0"/>
          </a:p>
        </p:txBody>
      </p:sp>
    </p:spTree>
    <p:extLst>
      <p:ext uri="{BB962C8B-B14F-4D97-AF65-F5344CB8AC3E}">
        <p14:creationId xmlns:p14="http://schemas.microsoft.com/office/powerpoint/2010/main" val="1212206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>
          <a:xfrm>
            <a:off x="6612652" y="1911646"/>
            <a:ext cx="2016224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3683656" y="1923678"/>
            <a:ext cx="2016224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936056" y="1947742"/>
            <a:ext cx="2016224" cy="201622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626543"/>
              </p:ext>
            </p:extLst>
          </p:nvPr>
        </p:nvGraphicFramePr>
        <p:xfrm>
          <a:off x="2987824" y="1635646"/>
          <a:ext cx="3381375" cy="258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ja-JP" altLang="en-US" sz="3200" dirty="0"/>
              <a:t>PFC熱量比率の推移（昭和55（1980）年度＝100</a:t>
            </a:r>
            <a:r>
              <a:rPr lang="ja-JP" altLang="en-US" sz="3200" dirty="0" smtClean="0"/>
              <a:t>、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供給</a:t>
            </a:r>
            <a:r>
              <a:rPr lang="ja-JP" altLang="en-US" sz="3200" dirty="0"/>
              <a:t>熱量ベース</a:t>
            </a:r>
            <a:r>
              <a:rPr lang="ja-JP" altLang="en-US" sz="3200" dirty="0" smtClean="0"/>
              <a:t>）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179512" y="4404836"/>
            <a:ext cx="87484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資料：農林水産省「食料需給表」</a:t>
            </a:r>
          </a:p>
          <a:p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注：１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P 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Protein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（たんぱく質）、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 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Fat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400" dirty="0" smtClean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脂質）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 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en-US" altLang="ja-JP" sz="1400" dirty="0" err="1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Carbonhydrate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（炭水化物）</a:t>
            </a:r>
          </a:p>
          <a:p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２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数値は昭和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55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1980 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）年度の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PFC 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比率（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13.0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％、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F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25.5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％、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61.5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％）を</a:t>
            </a:r>
            <a:r>
              <a:rPr lang="en-US" altLang="ja-JP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 </a:t>
            </a:r>
            <a:r>
              <a:rPr lang="ja-JP" altLang="en-US" sz="14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とした指数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23528" y="627534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2400" dirty="0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991095"/>
              </p:ext>
            </p:extLst>
          </p:nvPr>
        </p:nvGraphicFramePr>
        <p:xfrm>
          <a:off x="0" y="1419622"/>
          <a:ext cx="363589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626750"/>
              </p:ext>
            </p:extLst>
          </p:nvPr>
        </p:nvGraphicFramePr>
        <p:xfrm>
          <a:off x="5805160" y="1563638"/>
          <a:ext cx="344736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1979712" y="1635646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93.8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7544" y="365187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116.4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99792" y="365187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63.5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88024" y="163564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19872" y="365187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36096" y="365187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100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40352" y="1635646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99.2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121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健康な生活を送るためには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3444647544"/>
              </p:ext>
            </p:extLst>
          </p:nvPr>
        </p:nvGraphicFramePr>
        <p:xfrm>
          <a:off x="1619672" y="539750"/>
          <a:ext cx="59046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直線コネクタ 7"/>
          <p:cNvCxnSpPr/>
          <p:nvPr/>
        </p:nvCxnSpPr>
        <p:spPr>
          <a:xfrm flipH="1">
            <a:off x="3203848" y="2139702"/>
            <a:ext cx="864096" cy="12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5004048" y="2197080"/>
            <a:ext cx="864096" cy="122413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585833" y="4011910"/>
            <a:ext cx="201622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形吹き出し 13"/>
          <p:cNvSpPr/>
          <p:nvPr/>
        </p:nvSpPr>
        <p:spPr>
          <a:xfrm>
            <a:off x="6084168" y="1275606"/>
            <a:ext cx="2664296" cy="1152128"/>
          </a:xfrm>
          <a:prstGeom prst="wedgeEllipseCallout">
            <a:avLst>
              <a:gd name="adj1" fmla="val -74798"/>
              <a:gd name="adj2" fmla="val 6250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バランスよく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1477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食事の役割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生理的な役割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生命</a:t>
            </a:r>
            <a:r>
              <a:rPr lang="ja-JP" altLang="en-US" dirty="0"/>
              <a:t>の</a:t>
            </a:r>
            <a:r>
              <a:rPr lang="ja-JP" altLang="en-US" dirty="0" smtClean="0"/>
              <a:t>維持と成長</a:t>
            </a:r>
            <a:endParaRPr lang="en-US" altLang="ja-JP" dirty="0"/>
          </a:p>
          <a:p>
            <a:pPr lvl="1"/>
            <a:r>
              <a:rPr lang="ja-JP" altLang="en-US" dirty="0" smtClean="0"/>
              <a:t>健康の保持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 生活のリズムを作る</a:t>
            </a:r>
            <a:endParaRPr lang="en-US" altLang="ja-JP" dirty="0" smtClean="0"/>
          </a:p>
          <a:p>
            <a:r>
              <a:rPr kumimoji="1" lang="ja-JP" altLang="en-US" dirty="0" smtClean="0"/>
              <a:t>精神的</a:t>
            </a:r>
            <a:r>
              <a:rPr kumimoji="1" lang="ja-JP" altLang="en-US" dirty="0"/>
              <a:t>な</a:t>
            </a:r>
            <a:r>
              <a:rPr kumimoji="1" lang="ja-JP" altLang="en-US" dirty="0" smtClean="0"/>
              <a:t>役割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食べることを</a:t>
            </a:r>
            <a:r>
              <a:rPr lang="ja-JP" altLang="en-US" dirty="0" smtClean="0"/>
              <a:t>楽しむ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コミュニケーションを深める</a:t>
            </a:r>
            <a:endParaRPr lang="en-US" altLang="ja-JP" dirty="0" smtClean="0"/>
          </a:p>
          <a:p>
            <a:r>
              <a:rPr kumimoji="1" lang="ja-JP" altLang="en-US" dirty="0"/>
              <a:t>食文化</a:t>
            </a:r>
            <a:r>
              <a:rPr kumimoji="1" lang="ja-JP" altLang="en-US" dirty="0" smtClean="0"/>
              <a:t>の継承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1863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3200" dirty="0" smtClean="0"/>
              <a:t>【</a:t>
            </a:r>
            <a:r>
              <a:rPr kumimoji="1" lang="ja-JP" altLang="en-US" sz="3200" dirty="0" smtClean="0"/>
              <a:t>課題</a:t>
            </a:r>
            <a:r>
              <a:rPr kumimoji="1" lang="en-US" altLang="ja-JP" sz="3200" dirty="0" smtClean="0"/>
              <a:t>】</a:t>
            </a:r>
            <a:r>
              <a:rPr kumimoji="1" lang="ja-JP" altLang="en-US" sz="3200" dirty="0" smtClean="0"/>
              <a:t>食生活調査から自分の食生活の課題を把握しよう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576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dirty="0"/>
              <a:t>この３日間で食べたものを思い出して全て書いてみよう。</a:t>
            </a:r>
          </a:p>
          <a:p>
            <a:endParaRPr lang="en-US" altLang="ja-JP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8872" y="4756784"/>
            <a:ext cx="8887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dirty="0" smtClean="0"/>
              <a:t>出典：高等学校家庭科指導資料　　</a:t>
            </a:r>
            <a:r>
              <a:rPr lang="en-US" altLang="ja-JP" sz="1400" dirty="0" smtClean="0"/>
              <a:t>http</a:t>
            </a:r>
            <a:r>
              <a:rPr lang="en-US" altLang="ja-JP" sz="1400" dirty="0"/>
              <a:t>://www.mext.go.jp/a_menu/shotou/new-cs/senseiouen/1333132.htm</a:t>
            </a:r>
            <a:endParaRPr kumimoji="1" lang="ja-JP" alt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9622"/>
            <a:ext cx="8907654" cy="333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3651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09587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600" dirty="0" smtClean="0"/>
              <a:t>課題チェック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843558"/>
            <a:ext cx="8229600" cy="792088"/>
          </a:xfrm>
        </p:spPr>
        <p:txBody>
          <a:bodyPr>
            <a:normAutofit lnSpcReduction="10000"/>
          </a:bodyPr>
          <a:lstStyle/>
          <a:p>
            <a:r>
              <a:rPr lang="ja-JP" altLang="en-US" sz="2400" dirty="0" smtClean="0"/>
              <a:t>食生活調査について，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から</a:t>
            </a:r>
            <a:r>
              <a:rPr lang="en-US" altLang="ja-JP" sz="2400" dirty="0" smtClean="0"/>
              <a:t>8</a:t>
            </a:r>
            <a:r>
              <a:rPr lang="ja-JP" altLang="en-US" sz="2400" dirty="0" smtClean="0"/>
              <a:t>にあげた項目でチェックし，自分</a:t>
            </a:r>
            <a:r>
              <a:rPr lang="ja-JP" altLang="en-US" sz="2400" dirty="0"/>
              <a:t>の食生活の特徴や課題を考えよう</a:t>
            </a:r>
            <a:endParaRPr kumimoji="1" lang="ja-JP" altLang="en-US" sz="2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67544" y="1707654"/>
            <a:ext cx="8229600" cy="3175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ja-JP" altLang="en-US" sz="2000" dirty="0"/>
              <a:t>それぞれの食事でどんなところに満足しているか。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sz="2000" dirty="0" smtClean="0"/>
              <a:t>食事</a:t>
            </a:r>
            <a:r>
              <a:rPr lang="ja-JP" altLang="en-US" sz="2000" dirty="0"/>
              <a:t>内容，様式，雰囲気，時間などはどうだったか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000" dirty="0" smtClean="0"/>
              <a:t>間食</a:t>
            </a:r>
            <a:r>
              <a:rPr lang="ja-JP" altLang="en-US" sz="2000" dirty="0"/>
              <a:t>の内容や量や時間はどうだったか。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sz="2000" dirty="0" smtClean="0"/>
              <a:t>食事</a:t>
            </a:r>
            <a:r>
              <a:rPr lang="ja-JP" altLang="en-US" sz="2000" dirty="0"/>
              <a:t>の前に空腹感がある</a:t>
            </a:r>
            <a:r>
              <a:rPr lang="ja-JP" altLang="en-US" sz="2000" dirty="0" smtClean="0"/>
              <a:t>か。</a:t>
            </a:r>
            <a:endParaRPr lang="en-US" altLang="ja-JP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2000" dirty="0" smtClean="0"/>
              <a:t>お腹</a:t>
            </a:r>
            <a:r>
              <a:rPr lang="ja-JP" altLang="en-US" sz="2000" dirty="0"/>
              <a:t>が空いた時，何を食べている</a:t>
            </a:r>
            <a:r>
              <a:rPr lang="ja-JP" altLang="en-US" sz="2000" dirty="0" smtClean="0"/>
              <a:t>か。</a:t>
            </a:r>
            <a:endParaRPr lang="ja-JP" altLang="en-US" sz="20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000" dirty="0" smtClean="0"/>
              <a:t>自分</a:t>
            </a:r>
            <a:r>
              <a:rPr lang="ja-JP" altLang="en-US" sz="2000" dirty="0"/>
              <a:t>の好きな</a:t>
            </a:r>
            <a:r>
              <a:rPr lang="ja-JP" altLang="en-US" sz="2000" dirty="0" smtClean="0"/>
              <a:t>食事は何か（「主食，汁，主菜，副菜」，「和食，洋食」などの視点から考えてみよう）。</a:t>
            </a:r>
            <a:endParaRPr lang="en-US" altLang="ja-JP" sz="20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000" dirty="0" smtClean="0"/>
              <a:t>誰かと一緒</a:t>
            </a:r>
            <a:r>
              <a:rPr lang="ja-JP" altLang="en-US" sz="2000" dirty="0"/>
              <a:t>に食べて楽しいのはどんな時</a:t>
            </a:r>
            <a:r>
              <a:rPr lang="ja-JP" altLang="en-US" sz="2000" dirty="0" smtClean="0"/>
              <a:t>か。</a:t>
            </a:r>
            <a:endParaRPr lang="ja-JP" altLang="en-US" sz="2000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sz="2000" dirty="0" smtClean="0"/>
              <a:t>精神的</a:t>
            </a:r>
            <a:r>
              <a:rPr lang="ja-JP" altLang="en-US" sz="2000" dirty="0"/>
              <a:t>に満足する食事の条件を考える。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507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275606"/>
            <a:ext cx="8229600" cy="857250"/>
          </a:xfrm>
        </p:spPr>
        <p:txBody>
          <a:bodyPr/>
          <a:lstStyle/>
          <a:p>
            <a:r>
              <a:rPr lang="ja-JP" altLang="en-US" dirty="0"/>
              <a:t>統計グラフから</a:t>
            </a:r>
            <a:r>
              <a:rPr lang="ja-JP" altLang="en-US" dirty="0" smtClean="0"/>
              <a:t>考えよう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274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5527"/>
            <a:ext cx="5336596" cy="457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868144" y="4756784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 smtClean="0"/>
              <a:t>※</a:t>
            </a:r>
            <a:r>
              <a:rPr lang="ja-JP" altLang="en-US" sz="1400" dirty="0"/>
              <a:t>出典：</a:t>
            </a:r>
            <a:r>
              <a:rPr lang="ja-JP" altLang="en-US" sz="1400" dirty="0" smtClean="0"/>
              <a:t>高等学校家庭科指導資料</a:t>
            </a:r>
            <a:endParaRPr kumimoji="1" lang="ja-JP" altLang="en-US" sz="14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51520" y="-92546"/>
            <a:ext cx="8229600" cy="857250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/>
              <a:t>１人当たり実質消費支出の推移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4778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>
            <a:normAutofit/>
          </a:bodyPr>
          <a:lstStyle/>
          <a:p>
            <a:r>
              <a:rPr lang="ja-JP" altLang="en-US" sz="4000" dirty="0"/>
              <a:t>朝食</a:t>
            </a:r>
            <a:r>
              <a:rPr lang="ja-JP" altLang="en-US" sz="4000" dirty="0" smtClean="0"/>
              <a:t>欠食率</a:t>
            </a:r>
            <a:endParaRPr kumimoji="1" lang="ja-JP" altLang="en-US" sz="4000" dirty="0"/>
          </a:p>
        </p:txBody>
      </p:sp>
      <p:graphicFrame>
        <p:nvGraphicFramePr>
          <p:cNvPr id="5" name="グラフ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762872"/>
              </p:ext>
            </p:extLst>
          </p:nvPr>
        </p:nvGraphicFramePr>
        <p:xfrm>
          <a:off x="467544" y="771550"/>
          <a:ext cx="81369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499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05979"/>
            <a:ext cx="9144000" cy="857250"/>
          </a:xfrm>
        </p:spPr>
        <p:txBody>
          <a:bodyPr>
            <a:normAutofit fontScale="90000"/>
          </a:bodyPr>
          <a:lstStyle/>
          <a:p>
            <a:r>
              <a:rPr lang="ja-JP" altLang="en-US" sz="3200" dirty="0"/>
              <a:t>野菜摂取量の平均値（性・年齢階級別、１人１日当たり</a:t>
            </a:r>
            <a:r>
              <a:rPr lang="ja-JP" altLang="en-US" sz="3200" dirty="0" smtClean="0"/>
              <a:t>）</a:t>
            </a:r>
            <a:endParaRPr kumimoji="1" lang="ja-JP" altLang="en-US" sz="3200" dirty="0"/>
          </a:p>
        </p:txBody>
      </p:sp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978905"/>
              </p:ext>
            </p:extLst>
          </p:nvPr>
        </p:nvGraphicFramePr>
        <p:xfrm>
          <a:off x="467544" y="915566"/>
          <a:ext cx="820891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317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390</Words>
  <Application>Microsoft Office PowerPoint</Application>
  <PresentationFormat>画面に合わせる (16:9)</PresentationFormat>
  <Paragraphs>67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ＭＳ Ｐゴシック</vt:lpstr>
      <vt:lpstr>ＭＳ ゴシック</vt:lpstr>
      <vt:lpstr>Arial</vt:lpstr>
      <vt:lpstr>Calibri</vt:lpstr>
      <vt:lpstr>Office ​​テーマ</vt:lpstr>
      <vt:lpstr>食事の意義と食生活の課題</vt:lpstr>
      <vt:lpstr>健康な生活を送るためには…</vt:lpstr>
      <vt:lpstr>食事の役割</vt:lpstr>
      <vt:lpstr>【課題】食生活調査から自分の食生活の課題を把握しよう</vt:lpstr>
      <vt:lpstr>課題チェック</vt:lpstr>
      <vt:lpstr>統計グラフから考えよう</vt:lpstr>
      <vt:lpstr>１人当たり実質消費支出の推移</vt:lpstr>
      <vt:lpstr>朝食欠食率</vt:lpstr>
      <vt:lpstr>野菜摂取量の平均値（性・年齢階級別、１人１日当たり）</vt:lpstr>
      <vt:lpstr>栄養素等摂取量の年次推移 （総数，１人１日当たり）</vt:lpstr>
      <vt:lpstr>栄養素等摂取量の年次推移 （総数，１人１日当たり）</vt:lpstr>
      <vt:lpstr>BMIの状況 - 年齢階級別割合 - 男性・女性、15歳以上 〔妊婦除外〕</vt:lpstr>
      <vt:lpstr>PFC熱量比率の推移（昭和55（1980）年度＝100、 供給熱量ベース）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中島 美恵子</cp:lastModifiedBy>
  <cp:revision>79</cp:revision>
  <dcterms:created xsi:type="dcterms:W3CDTF">2016-06-19T17:33:11Z</dcterms:created>
  <dcterms:modified xsi:type="dcterms:W3CDTF">2016-06-30T12:47:40Z</dcterms:modified>
</cp:coreProperties>
</file>