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66"/>
    <a:srgbClr val="39EE00"/>
    <a:srgbClr val="66FF33"/>
    <a:srgbClr val="FF6600"/>
    <a:srgbClr val="FFFFCC"/>
    <a:srgbClr val="FFCCFF"/>
    <a:srgbClr val="CCFFCC"/>
    <a:srgbClr val="FFCC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02" y="-1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289744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143905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54781"/>
            <a:ext cx="2057400" cy="32908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154781"/>
            <a:ext cx="6019800" cy="32908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239754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9731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302072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67818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173774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4736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22525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1980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27E926-64B9-404C-B506-3659D5019AD7}" type="datetimeFigureOut">
              <a:rPr kumimoji="1" lang="ja-JP" altLang="en-US" smtClean="0"/>
              <a:t>2016/6/25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241477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27E926-64B9-404C-B506-3659D5019AD7}" type="datetimeFigureOut">
              <a:rPr kumimoji="1" lang="ja-JP" altLang="en-US" smtClean="0"/>
              <a:t>2016/6/25</a:t>
            </a:fld>
            <a:endParaRPr kumimoji="1" lang="ja-JP" altLang="en-US"/>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2912764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gif"/><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6.gif"/><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gif"/><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gif"/><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mtClean="0"/>
              <a:t>食品群別摂取量の目安</a:t>
            </a:r>
            <a:endParaRPr kumimoji="1" lang="ja-JP" altLang="en-US" dirty="0"/>
          </a:p>
        </p:txBody>
      </p:sp>
      <p:sp>
        <p:nvSpPr>
          <p:cNvPr id="3" name="サブタイトル 2"/>
          <p:cNvSpPr>
            <a:spLocks noGrp="1"/>
          </p:cNvSpPr>
          <p:nvPr>
            <p:ph type="subTitle" idx="1"/>
          </p:nvPr>
        </p:nvSpPr>
        <p:spPr/>
        <p:txBody>
          <a:bodyPr/>
          <a:lstStyle/>
          <a:p>
            <a:r>
              <a:rPr lang="en-US" altLang="ja-JP" dirty="0"/>
              <a:t>(2)</a:t>
            </a:r>
            <a:r>
              <a:rPr lang="ja-JP" altLang="en-US" dirty="0"/>
              <a:t>－ア－</a:t>
            </a:r>
            <a:r>
              <a:rPr lang="en-US" altLang="ja-JP" dirty="0"/>
              <a:t>a</a:t>
            </a:r>
            <a:r>
              <a:rPr lang="ja-JP" altLang="en-US" dirty="0" smtClean="0"/>
              <a:t>－</a:t>
            </a:r>
            <a:r>
              <a:rPr lang="en-US" altLang="ja-JP" dirty="0" smtClean="0"/>
              <a:t>B</a:t>
            </a:r>
            <a:endParaRPr kumimoji="1" lang="ja-JP" altLang="en-US" dirty="0"/>
          </a:p>
        </p:txBody>
      </p:sp>
    </p:spTree>
    <p:extLst>
      <p:ext uri="{BB962C8B-B14F-4D97-AF65-F5344CB8AC3E}">
        <p14:creationId xmlns:p14="http://schemas.microsoft.com/office/powerpoint/2010/main" val="2578725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食品群と食品群別摂取量の目安</a:t>
            </a:r>
            <a:endParaRPr kumimoji="1" lang="ja-JP" altLang="en-US" dirty="0"/>
          </a:p>
        </p:txBody>
      </p:sp>
      <p:sp>
        <p:nvSpPr>
          <p:cNvPr id="3" name="コンテンツ プレースホルダー 2"/>
          <p:cNvSpPr>
            <a:spLocks noGrp="1"/>
          </p:cNvSpPr>
          <p:nvPr>
            <p:ph idx="1"/>
          </p:nvPr>
        </p:nvSpPr>
        <p:spPr>
          <a:xfrm>
            <a:off x="457200" y="1200151"/>
            <a:ext cx="8229600" cy="2235695"/>
          </a:xfrm>
        </p:spPr>
        <p:txBody>
          <a:bodyPr/>
          <a:lstStyle/>
          <a:p>
            <a:pPr marL="0" indent="0">
              <a:buNone/>
            </a:pPr>
            <a:r>
              <a:rPr kumimoji="1" lang="ja-JP" altLang="en-US" dirty="0" smtClean="0"/>
              <a:t>食品に含まれる栄養素の特徴によって，食品を分類したものを</a:t>
            </a:r>
            <a:r>
              <a:rPr kumimoji="1" lang="ja-JP" altLang="en-US" u="sng" dirty="0" smtClean="0">
                <a:solidFill>
                  <a:srgbClr val="FF0000"/>
                </a:solidFill>
              </a:rPr>
              <a:t>食品群</a:t>
            </a:r>
            <a:r>
              <a:rPr kumimoji="1" lang="ja-JP" altLang="en-US" dirty="0" smtClean="0"/>
              <a:t>という。</a:t>
            </a:r>
            <a:endParaRPr kumimoji="1" lang="en-US" altLang="ja-JP" dirty="0" smtClean="0"/>
          </a:p>
          <a:p>
            <a:pPr marL="0" indent="0">
              <a:buNone/>
            </a:pPr>
            <a:r>
              <a:rPr kumimoji="1" lang="ja-JP" altLang="en-US" dirty="0" smtClean="0"/>
              <a:t>それぞれの食品群について，１日の摂取量を示したものが，</a:t>
            </a:r>
            <a:r>
              <a:rPr kumimoji="1" lang="ja-JP" altLang="en-US" u="sng" dirty="0" smtClean="0">
                <a:solidFill>
                  <a:srgbClr val="FF0000"/>
                </a:solidFill>
              </a:rPr>
              <a:t>食品群別摂取量の目安</a:t>
            </a:r>
            <a:r>
              <a:rPr kumimoji="1" lang="ja-JP" altLang="en-US" dirty="0" smtClean="0"/>
              <a:t>である。</a:t>
            </a:r>
            <a:endParaRPr kumimoji="1" lang="ja-JP" altLang="en-US" dirty="0"/>
          </a:p>
        </p:txBody>
      </p:sp>
      <p:sp>
        <p:nvSpPr>
          <p:cNvPr id="4" name="角丸四角形吹き出し 3"/>
          <p:cNvSpPr/>
          <p:nvPr/>
        </p:nvSpPr>
        <p:spPr>
          <a:xfrm>
            <a:off x="640863" y="3651870"/>
            <a:ext cx="6192688" cy="1224136"/>
          </a:xfrm>
          <a:prstGeom prst="wedgeRoundRectCallout">
            <a:avLst>
              <a:gd name="adj1" fmla="val -3726"/>
              <a:gd name="adj2" fmla="val -695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t>食事ごとに栄養価計算をするのは，大変手間がかかります。</a:t>
            </a:r>
            <a:endParaRPr kumimoji="1" lang="en-US" altLang="ja-JP" dirty="0" smtClean="0"/>
          </a:p>
          <a:p>
            <a:r>
              <a:rPr kumimoji="1" lang="ja-JP" altLang="en-US" dirty="0" smtClean="0"/>
              <a:t>そこで，食品群別摂取量の目安を用いると，食品の分量がわかれば簡単な計算で食事摂取基準をほぼ満たす献立を作成することができます。</a:t>
            </a:r>
            <a:endParaRPr kumimoji="1" lang="ja-JP" altLang="en-US" dirty="0"/>
          </a:p>
        </p:txBody>
      </p:sp>
    </p:spTree>
    <p:extLst>
      <p:ext uri="{BB962C8B-B14F-4D97-AF65-F5344CB8AC3E}">
        <p14:creationId xmlns:p14="http://schemas.microsoft.com/office/powerpoint/2010/main" val="3051203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24328" y="195486"/>
            <a:ext cx="874440" cy="4248472"/>
          </a:xfrm>
        </p:spPr>
        <p:txBody>
          <a:bodyPr vert="eaVert">
            <a:normAutofit/>
          </a:bodyPr>
          <a:lstStyle/>
          <a:p>
            <a:pPr algn="l"/>
            <a:r>
              <a:rPr lang="ja-JP" altLang="en-US" sz="3600" dirty="0" smtClean="0"/>
              <a:t>六つの</a:t>
            </a:r>
            <a:r>
              <a:rPr lang="ja-JP" altLang="en-US" sz="3600" dirty="0" smtClean="0"/>
              <a:t>食品群</a:t>
            </a:r>
            <a:endParaRPr kumimoji="1" lang="ja-JP" alt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7166"/>
            <a:ext cx="5422902" cy="5046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a:xfrm>
            <a:off x="5824997" y="37166"/>
            <a:ext cx="1030414" cy="576064"/>
          </a:xfrm>
          <a:prstGeom prst="roundRec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200" dirty="0" smtClean="0"/>
              <a:t>１群</a:t>
            </a:r>
            <a:endParaRPr kumimoji="1" lang="en-US" altLang="ja-JP" sz="1200" dirty="0" smtClean="0"/>
          </a:p>
          <a:p>
            <a:pPr algn="ctr"/>
            <a:r>
              <a:rPr lang="ja-JP" altLang="en-US" sz="1200" dirty="0" smtClean="0"/>
              <a:t>魚・肉・卵・</a:t>
            </a:r>
            <a:endParaRPr lang="en-US" altLang="ja-JP" sz="1200" dirty="0" smtClean="0"/>
          </a:p>
          <a:p>
            <a:pPr algn="ctr"/>
            <a:r>
              <a:rPr kumimoji="1" lang="ja-JP" altLang="en-US" sz="1200" dirty="0" smtClean="0"/>
              <a:t>豆・豆製品</a:t>
            </a:r>
            <a:endParaRPr kumimoji="1" lang="ja-JP" altLang="en-US" sz="1200" dirty="0"/>
          </a:p>
        </p:txBody>
      </p:sp>
      <p:sp>
        <p:nvSpPr>
          <p:cNvPr id="5" name="角丸四角形 4"/>
          <p:cNvSpPr/>
          <p:nvPr/>
        </p:nvSpPr>
        <p:spPr>
          <a:xfrm>
            <a:off x="5824996" y="3435846"/>
            <a:ext cx="1123267" cy="576064"/>
          </a:xfrm>
          <a:prstGeom prst="roundRect">
            <a:avLst/>
          </a:prstGeom>
          <a:solidFill>
            <a:srgbClr val="FF0066"/>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200" dirty="0" smtClean="0"/>
              <a:t>２群</a:t>
            </a:r>
            <a:endParaRPr kumimoji="1" lang="en-US" altLang="ja-JP" sz="1200" dirty="0" smtClean="0"/>
          </a:p>
          <a:p>
            <a:pPr algn="ctr"/>
            <a:r>
              <a:rPr lang="ja-JP" altLang="en-US" sz="1200" dirty="0" smtClean="0"/>
              <a:t>牛乳・乳製品</a:t>
            </a:r>
            <a:endParaRPr lang="en-US" altLang="ja-JP" sz="1200" dirty="0" smtClean="0"/>
          </a:p>
          <a:p>
            <a:pPr algn="ctr"/>
            <a:r>
              <a:rPr lang="ja-JP" altLang="en-US" sz="1200" dirty="0" smtClean="0"/>
              <a:t>小魚・海藻</a:t>
            </a:r>
            <a:endParaRPr lang="en-US" altLang="ja-JP" sz="1200" dirty="0" smtClean="0"/>
          </a:p>
        </p:txBody>
      </p:sp>
      <p:sp>
        <p:nvSpPr>
          <p:cNvPr id="6" name="角丸四角形 5"/>
          <p:cNvSpPr/>
          <p:nvPr/>
        </p:nvSpPr>
        <p:spPr>
          <a:xfrm>
            <a:off x="5462044" y="4527234"/>
            <a:ext cx="1123267" cy="576064"/>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1200" dirty="0" smtClean="0"/>
              <a:t>３群</a:t>
            </a:r>
            <a:endParaRPr kumimoji="1" lang="en-US" altLang="ja-JP" sz="1200" dirty="0" smtClean="0"/>
          </a:p>
          <a:p>
            <a:pPr algn="ctr"/>
            <a:r>
              <a:rPr lang="ja-JP" altLang="en-US" sz="1200" dirty="0" smtClean="0"/>
              <a:t>緑黄色野菜</a:t>
            </a:r>
            <a:endParaRPr lang="en-US" altLang="ja-JP" sz="1200" dirty="0" smtClean="0"/>
          </a:p>
        </p:txBody>
      </p:sp>
      <p:sp>
        <p:nvSpPr>
          <p:cNvPr id="7" name="角丸四角形 6"/>
          <p:cNvSpPr/>
          <p:nvPr/>
        </p:nvSpPr>
        <p:spPr>
          <a:xfrm>
            <a:off x="1043700" y="4371950"/>
            <a:ext cx="1123267" cy="5760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1200" dirty="0" smtClean="0"/>
              <a:t>３群</a:t>
            </a:r>
            <a:endParaRPr kumimoji="1" lang="en-US" altLang="ja-JP" sz="1200" dirty="0" smtClean="0"/>
          </a:p>
          <a:p>
            <a:pPr algn="ctr"/>
            <a:r>
              <a:rPr lang="ja-JP" altLang="en-US" sz="1200" dirty="0" smtClean="0"/>
              <a:t>その他の</a:t>
            </a:r>
            <a:endParaRPr lang="en-US" altLang="ja-JP" sz="1200" dirty="0" smtClean="0"/>
          </a:p>
          <a:p>
            <a:pPr algn="ctr"/>
            <a:r>
              <a:rPr lang="ja-JP" altLang="en-US" sz="1200" dirty="0" smtClean="0"/>
              <a:t>野菜・果物</a:t>
            </a:r>
            <a:endParaRPr lang="en-US" altLang="ja-JP" sz="1200" dirty="0" smtClean="0"/>
          </a:p>
        </p:txBody>
      </p:sp>
      <p:sp>
        <p:nvSpPr>
          <p:cNvPr id="8" name="角丸四角形 7"/>
          <p:cNvSpPr/>
          <p:nvPr/>
        </p:nvSpPr>
        <p:spPr>
          <a:xfrm>
            <a:off x="971600" y="2859782"/>
            <a:ext cx="1123267" cy="5760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200" dirty="0" smtClean="0"/>
              <a:t>５群</a:t>
            </a:r>
            <a:endParaRPr kumimoji="1" lang="en-US" altLang="ja-JP" sz="1200" dirty="0" smtClean="0"/>
          </a:p>
          <a:p>
            <a:pPr algn="ctr"/>
            <a:r>
              <a:rPr lang="ja-JP" altLang="en-US" sz="1200" dirty="0" smtClean="0"/>
              <a:t>穀類・</a:t>
            </a:r>
            <a:r>
              <a:rPr lang="ja-JP" altLang="en-US" sz="1200" dirty="0" err="1" smtClean="0"/>
              <a:t>いも</a:t>
            </a:r>
            <a:r>
              <a:rPr lang="ja-JP" altLang="en-US" sz="1200" dirty="0" smtClean="0"/>
              <a:t>類・</a:t>
            </a:r>
            <a:endParaRPr lang="en-US" altLang="ja-JP" sz="1200" dirty="0" smtClean="0"/>
          </a:p>
          <a:p>
            <a:pPr algn="ctr"/>
            <a:r>
              <a:rPr lang="ja-JP" altLang="en-US" sz="1200" dirty="0" smtClean="0"/>
              <a:t>砂糖</a:t>
            </a:r>
            <a:endParaRPr lang="en-US" altLang="ja-JP" sz="1200" dirty="0" smtClean="0"/>
          </a:p>
        </p:txBody>
      </p:sp>
      <p:sp>
        <p:nvSpPr>
          <p:cNvPr id="9" name="角丸四角形 8"/>
          <p:cNvSpPr/>
          <p:nvPr/>
        </p:nvSpPr>
        <p:spPr>
          <a:xfrm>
            <a:off x="2166967" y="44891"/>
            <a:ext cx="791996" cy="568339"/>
          </a:xfrm>
          <a:prstGeom prst="roundRect">
            <a:avLst/>
          </a:prstGeom>
          <a:solidFill>
            <a:srgbClr val="FFCC00">
              <a:alpha val="89804"/>
            </a:srgb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200" dirty="0" smtClean="0"/>
              <a:t>６群</a:t>
            </a:r>
            <a:endParaRPr kumimoji="1" lang="en-US" altLang="ja-JP" sz="1200" dirty="0" smtClean="0"/>
          </a:p>
          <a:p>
            <a:pPr algn="ctr"/>
            <a:r>
              <a:rPr lang="ja-JP" altLang="en-US" sz="1200" dirty="0" smtClean="0"/>
              <a:t>油脂</a:t>
            </a:r>
            <a:endParaRPr lang="en-US" altLang="ja-JP" sz="1200" dirty="0" smtClean="0"/>
          </a:p>
        </p:txBody>
      </p:sp>
    </p:spTree>
    <p:extLst>
      <p:ext uri="{BB962C8B-B14F-4D97-AF65-F5344CB8AC3E}">
        <p14:creationId xmlns:p14="http://schemas.microsoft.com/office/powerpoint/2010/main" val="452605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0538"/>
            <a:ext cx="8712968" cy="857250"/>
          </a:xfrm>
        </p:spPr>
        <p:txBody>
          <a:bodyPr>
            <a:normAutofit/>
          </a:bodyPr>
          <a:lstStyle/>
          <a:p>
            <a:r>
              <a:rPr lang="ja-JP" altLang="en-US" sz="3600" dirty="0"/>
              <a:t>六つの食品群別摂取量の目安と食品構成</a:t>
            </a:r>
            <a:endParaRPr kumimoji="1" lang="ja-JP" altLang="en-US" sz="3600" dirty="0"/>
          </a:p>
        </p:txBody>
      </p:sp>
      <p:graphicFrame>
        <p:nvGraphicFramePr>
          <p:cNvPr id="4" name="表 3"/>
          <p:cNvGraphicFramePr>
            <a:graphicFrameLocks noGrp="1"/>
          </p:cNvGraphicFramePr>
          <p:nvPr>
            <p:extLst>
              <p:ext uri="{D42A27DB-BD31-4B8C-83A1-F6EECF244321}">
                <p14:modId xmlns:p14="http://schemas.microsoft.com/office/powerpoint/2010/main" val="3963989638"/>
              </p:ext>
            </p:extLst>
          </p:nvPr>
        </p:nvGraphicFramePr>
        <p:xfrm>
          <a:off x="146059" y="749248"/>
          <a:ext cx="8856000" cy="4248000"/>
        </p:xfrm>
        <a:graphic>
          <a:graphicData uri="http://schemas.openxmlformats.org/drawingml/2006/table">
            <a:tbl>
              <a:tblPr>
                <a:tableStyleId>{616DA210-FB5B-4158-B5E0-FEB733F419BA}</a:tableStyleId>
              </a:tblPr>
              <a:tblGrid>
                <a:gridCol w="540000"/>
                <a:gridCol w="1368000"/>
                <a:gridCol w="1368000"/>
                <a:gridCol w="1368000"/>
                <a:gridCol w="1476000"/>
                <a:gridCol w="1368000"/>
                <a:gridCol w="1368000"/>
              </a:tblGrid>
              <a:tr h="288000">
                <a:tc>
                  <a:txBody>
                    <a:bodyPr/>
                    <a:lstStyle/>
                    <a:p>
                      <a:pPr algn="ctr" rtl="0"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群</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effectLst/>
                        </a:rPr>
                        <a:t>１群</a:t>
                      </a: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66FF"/>
                    </a:solidFill>
                  </a:tcPr>
                </a:tc>
                <a:tc>
                  <a:txBody>
                    <a:bodyPr/>
                    <a:lstStyle/>
                    <a:p>
                      <a:pPr algn="ctr" rtl="0" fontAlgn="ctr"/>
                      <a:r>
                        <a:rPr lang="ja-JP" altLang="en-US" sz="1400" u="none" strike="noStrike" dirty="0">
                          <a:effectLst/>
                        </a:rPr>
                        <a:t>２群</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66FF"/>
                    </a:solidFill>
                  </a:tcPr>
                </a:tc>
                <a:tc>
                  <a:txBody>
                    <a:bodyPr/>
                    <a:lstStyle/>
                    <a:p>
                      <a:pPr algn="ctr" rtl="0"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３群</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92D050"/>
                    </a:solidFill>
                  </a:tcPr>
                </a:tc>
                <a:tc>
                  <a:txBody>
                    <a:bodyPr/>
                    <a:lstStyle/>
                    <a:p>
                      <a:pPr algn="ctr" rtl="0" fontAlgn="ctr"/>
                      <a:r>
                        <a:rPr lang="ja-JP" altLang="en-US" sz="1400" u="none" strike="noStrike" dirty="0">
                          <a:effectLst/>
                        </a:rPr>
                        <a:t>４群</a:t>
                      </a:r>
                      <a:endParaRPr lang="ja-JP" altLang="en-US"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nchor="ctr">
                    <a:solidFill>
                      <a:srgbClr val="92D050"/>
                    </a:solidFill>
                  </a:tcPr>
                </a:tc>
                <a:tc>
                  <a:txBody>
                    <a:bodyPr/>
                    <a:lstStyle/>
                    <a:p>
                      <a:pPr algn="ctr" rtl="0" fontAlgn="ctr"/>
                      <a:r>
                        <a:rPr lang="ja-JP" altLang="en-US" sz="1400" u="none" strike="noStrike" dirty="0">
                          <a:effectLst/>
                        </a:rPr>
                        <a:t>５群</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ctr" rtl="0" fontAlgn="ctr"/>
                      <a:r>
                        <a:rPr lang="ja-JP" altLang="en-US" sz="1400" u="none" strike="noStrike" dirty="0">
                          <a:effectLst/>
                        </a:rPr>
                        <a:t>６群</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r>
              <a:tr h="504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食品</a:t>
                      </a:r>
                    </a:p>
                  </a:txBody>
                  <a:tcPr marL="9525" marR="9525" marT="9525" marB="0" anchor="ctr">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effectLst/>
                        </a:rPr>
                        <a:t>魚・肉・卵・</a:t>
                      </a:r>
                      <a:br>
                        <a:rPr lang="ja-JP" altLang="en-US" sz="1400" u="none" strike="noStrike" dirty="0" smtClean="0">
                          <a:effectLst/>
                        </a:rPr>
                      </a:br>
                      <a:r>
                        <a:rPr lang="ja-JP" altLang="en-US" sz="1400" u="none" strike="noStrike" dirty="0" smtClean="0">
                          <a:effectLst/>
                        </a:rPr>
                        <a:t>豆・豆製品</a:t>
                      </a: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C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牛乳・乳製品・</a:t>
                      </a:r>
                      <a:br>
                        <a:rPr lang="ja-JP" altLang="en-US" sz="1400" u="none" strike="noStrike" dirty="0" smtClean="0">
                          <a:effectLst/>
                        </a:rPr>
                      </a:br>
                      <a:r>
                        <a:rPr lang="ja-JP" altLang="en-US" sz="1400" u="none" strike="noStrike" dirty="0" smtClean="0">
                          <a:effectLst/>
                        </a:rPr>
                        <a:t>小魚・海藻</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C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緑黄色野菜</a:t>
                      </a: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CCFFCC"/>
                    </a:solidFill>
                  </a:tcPr>
                </a:tc>
                <a:tc>
                  <a:txBody>
                    <a:bodyPr/>
                    <a:lstStyle/>
                    <a:p>
                      <a:pPr algn="ctr" rtl="0" fontAlgn="ctr"/>
                      <a:r>
                        <a:rPr lang="ja-JP" altLang="en-US" sz="1400" u="none" strike="noStrike" dirty="0">
                          <a:effectLst/>
                        </a:rPr>
                        <a:t>その他の</a:t>
                      </a:r>
                      <a:r>
                        <a:rPr lang="ja-JP" altLang="en-US" sz="1400" u="none" strike="noStrike" dirty="0" smtClean="0">
                          <a:effectLst/>
                        </a:rPr>
                        <a:t>野菜・</a:t>
                      </a:r>
                      <a:r>
                        <a:rPr lang="ja-JP" altLang="en-US" sz="1400" u="none" strike="noStrike" dirty="0">
                          <a:effectLst/>
                        </a:rPr>
                        <a:t/>
                      </a:r>
                      <a:br>
                        <a:rPr lang="ja-JP" altLang="en-US" sz="1400" u="none" strike="noStrike" dirty="0">
                          <a:effectLst/>
                        </a:rPr>
                      </a:br>
                      <a:r>
                        <a:rPr lang="ja-JP" altLang="en-US" sz="1400" u="none" strike="noStrike" dirty="0" smtClean="0">
                          <a:effectLst/>
                        </a:rPr>
                        <a:t>果物</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CCFFCC"/>
                    </a:solidFill>
                  </a:tcPr>
                </a:tc>
                <a:tc>
                  <a:txBody>
                    <a:bodyPr/>
                    <a:lstStyle/>
                    <a:p>
                      <a:pPr algn="ctr" rtl="0" fontAlgn="ctr"/>
                      <a:r>
                        <a:rPr lang="ja-JP" altLang="en-US" sz="1400" u="none" strike="noStrike" dirty="0" smtClean="0">
                          <a:effectLst/>
                        </a:rPr>
                        <a:t>穀類・</a:t>
                      </a:r>
                      <a:r>
                        <a:rPr lang="ja-JP" altLang="en-US" sz="1400" u="none" strike="noStrike" dirty="0" err="1" smtClean="0">
                          <a:effectLst/>
                        </a:rPr>
                        <a:t>いも</a:t>
                      </a:r>
                      <a:r>
                        <a:rPr lang="ja-JP" altLang="en-US" sz="1400" u="none" strike="noStrike" dirty="0" smtClean="0">
                          <a:effectLst/>
                        </a:rPr>
                        <a:t>類・</a:t>
                      </a:r>
                      <a:r>
                        <a:rPr lang="ja-JP" altLang="en-US" sz="1400" u="none" strike="noStrike" dirty="0">
                          <a:effectLst/>
                        </a:rPr>
                        <a:t/>
                      </a:r>
                      <a:br>
                        <a:rPr lang="ja-JP" altLang="en-US" sz="1400" u="none" strike="noStrike" dirty="0">
                          <a:effectLst/>
                        </a:rPr>
                      </a:br>
                      <a:r>
                        <a:rPr lang="ja-JP" altLang="en-US" sz="1400" u="none" strike="noStrike" dirty="0">
                          <a:effectLst/>
                        </a:rPr>
                        <a:t>砂糖</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CC"/>
                    </a:solidFill>
                  </a:tcPr>
                </a:tc>
                <a:tc>
                  <a:txBody>
                    <a:bodyPr/>
                    <a:lstStyle/>
                    <a:p>
                      <a:pPr algn="ctr" rtl="0" fontAlgn="ctr"/>
                      <a:r>
                        <a:rPr lang="ja-JP" altLang="en-US" sz="1400" u="none" strike="noStrike" dirty="0">
                          <a:effectLst/>
                        </a:rPr>
                        <a:t>油脂</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CC"/>
                    </a:solidFill>
                  </a:tcPr>
                </a:tc>
              </a:tr>
              <a:tr h="504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摂取量</a:t>
                      </a:r>
                      <a:endPar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の目安</a:t>
                      </a:r>
                    </a:p>
                  </a:txBody>
                  <a:tcPr marL="9525" marR="9525" marT="9525" marB="0" anchor="ctr">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smtClean="0"/>
                        <a:t>女</a:t>
                      </a:r>
                      <a:r>
                        <a:rPr lang="en-US" altLang="ja-JP" sz="1400" dirty="0" smtClean="0"/>
                        <a:t>300g</a:t>
                      </a:r>
                      <a:endParaRPr lang="ja-JP" altLang="en-US" sz="1400" dirty="0" smtClean="0"/>
                    </a:p>
                    <a:p>
                      <a:pPr algn="ctr"/>
                      <a:r>
                        <a:rPr lang="ja-JP" altLang="en-US" sz="1400" dirty="0" smtClean="0"/>
                        <a:t>男</a:t>
                      </a:r>
                      <a:r>
                        <a:rPr lang="en-US" altLang="ja-JP" sz="1400" dirty="0" smtClean="0"/>
                        <a:t>330g</a:t>
                      </a:r>
                    </a:p>
                  </a:txBody>
                  <a:tcPr marL="9525" marR="9525" marT="9525" marB="0" anchor="ctr">
                    <a:solidFill>
                      <a:srgbClr val="FFC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rgbClr val="000000"/>
                          </a:solidFill>
                          <a:effectLst/>
                          <a:latin typeface="+mn-lt"/>
                          <a:ea typeface="ＭＳ Ｐゴシック" panose="020B0600070205080204" pitchFamily="50" charset="-128"/>
                        </a:rPr>
                        <a:t>400g</a:t>
                      </a:r>
                      <a:endParaRPr lang="ja-JP" altLang="en-US" sz="14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C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rgbClr val="000000"/>
                          </a:solidFill>
                          <a:effectLst/>
                          <a:latin typeface="+mn-lt"/>
                          <a:ea typeface="ＭＳ Ｐゴシック" panose="020B0600070205080204" pitchFamily="50" charset="-128"/>
                        </a:rPr>
                        <a:t>100g</a:t>
                      </a:r>
                      <a:endParaRPr lang="ja-JP" altLang="en-US" sz="1400" b="0" i="0" u="none" strike="noStrike" dirty="0" smtClean="0">
                        <a:solidFill>
                          <a:srgbClr val="000000"/>
                        </a:solidFill>
                        <a:effectLst/>
                        <a:latin typeface="+mn-lt"/>
                        <a:ea typeface="ＭＳ Ｐゴシック" panose="020B0600070205080204" pitchFamily="50" charset="-128"/>
                      </a:endParaRPr>
                    </a:p>
                  </a:txBody>
                  <a:tcPr marL="9525" marR="9525" marT="9525" marB="0" anchor="ctr">
                    <a:solidFill>
                      <a:srgbClr val="CCFFCC"/>
                    </a:solidFill>
                  </a:tcPr>
                </a:tc>
                <a:tc>
                  <a:txBody>
                    <a:bodyPr/>
                    <a:lstStyle/>
                    <a:p>
                      <a:pPr algn="ctr" rtl="0" fontAlgn="ctr"/>
                      <a:r>
                        <a:rPr lang="en-US" altLang="ja-JP" sz="1400" b="0" i="0" u="none" strike="noStrike" dirty="0" smtClean="0">
                          <a:solidFill>
                            <a:srgbClr val="000000"/>
                          </a:solidFill>
                          <a:effectLst/>
                          <a:latin typeface="+mn-lt"/>
                          <a:ea typeface="ＭＳ Ｐゴシック" panose="020B0600070205080204" pitchFamily="50" charset="-128"/>
                        </a:rPr>
                        <a:t>400g</a:t>
                      </a:r>
                      <a:endParaRPr lang="ja-JP" altLang="en-US" sz="14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CCFFCC"/>
                    </a:solidFill>
                  </a:tcPr>
                </a:tc>
                <a:tc>
                  <a:txBody>
                    <a:bodyPr/>
                    <a:lstStyle/>
                    <a:p>
                      <a:pPr algn="ctr" rtl="0"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女</a:t>
                      </a:r>
                      <a:r>
                        <a:rPr lang="en-US" altLang="ja-JP" sz="1400" b="0" i="0" u="none" strike="noStrike" dirty="0" smtClean="0">
                          <a:solidFill>
                            <a:srgbClr val="000000"/>
                          </a:solidFill>
                          <a:effectLst/>
                          <a:latin typeface="+mn-lt"/>
                          <a:ea typeface="ＭＳ Ｐゴシック" panose="020B0600070205080204" pitchFamily="50" charset="-128"/>
                        </a:rPr>
                        <a:t>420g</a:t>
                      </a:r>
                    </a:p>
                    <a:p>
                      <a:pPr algn="ctr" rtl="0"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男</a:t>
                      </a:r>
                      <a:r>
                        <a:rPr lang="en-US" altLang="ja-JP" sz="1400" b="0" i="0" u="none" strike="noStrike" dirty="0" smtClean="0">
                          <a:solidFill>
                            <a:srgbClr val="000000"/>
                          </a:solidFill>
                          <a:effectLst/>
                          <a:latin typeface="+mn-lt"/>
                          <a:ea typeface="ＭＳ Ｐゴシック" panose="020B0600070205080204" pitchFamily="50" charset="-128"/>
                        </a:rPr>
                        <a:t>500g</a:t>
                      </a:r>
                      <a:endParaRPr lang="ja-JP" altLang="en-US" sz="14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ctr" rtl="0"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女</a:t>
                      </a:r>
                      <a:r>
                        <a:rPr lang="en-US" altLang="ja-JP" sz="1400" b="0" i="0" u="none" strike="noStrike" dirty="0" smtClean="0">
                          <a:solidFill>
                            <a:srgbClr val="000000"/>
                          </a:solidFill>
                          <a:effectLst/>
                          <a:latin typeface="+mn-lt"/>
                          <a:ea typeface="ＭＳ Ｐゴシック" panose="020B0600070205080204" pitchFamily="50" charset="-128"/>
                        </a:rPr>
                        <a:t>20g</a:t>
                      </a:r>
                    </a:p>
                    <a:p>
                      <a:pPr algn="ctr" rtl="0"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男</a:t>
                      </a:r>
                      <a:r>
                        <a:rPr lang="en-US" altLang="ja-JP" sz="1400" b="0" i="0" u="none" strike="noStrike" dirty="0" smtClean="0">
                          <a:solidFill>
                            <a:srgbClr val="000000"/>
                          </a:solidFill>
                          <a:effectLst/>
                          <a:latin typeface="+mn-lt"/>
                          <a:ea typeface="ＭＳ Ｐゴシック" panose="020B0600070205080204" pitchFamily="50" charset="-128"/>
                        </a:rPr>
                        <a:t>25g</a:t>
                      </a:r>
                    </a:p>
                  </a:txBody>
                  <a:tcPr marL="9525" marR="9525" marT="9525" marB="0" anchor="ctr">
                    <a:solidFill>
                      <a:srgbClr val="FFFFCC"/>
                    </a:solidFill>
                  </a:tcPr>
                </a:tc>
              </a:tr>
              <a:tr h="2952000">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１日分の食品例</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a:endParaRPr lang="ja-JP" altLang="en-US" dirty="0"/>
                    </a:p>
                  </a:txBody>
                  <a:tcPr marL="9525" marR="9525" marT="9525" marB="0" anchor="ct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163485"/>
            <a:ext cx="685800" cy="457200"/>
          </a:xfrm>
          <a:prstGeom prst="rect">
            <a:avLst/>
          </a:prstGeom>
        </p:spPr>
      </p:pic>
      <p:sp>
        <p:nvSpPr>
          <p:cNvPr id="6" name="テキスト ボックス 5"/>
          <p:cNvSpPr txBox="1"/>
          <p:nvPr/>
        </p:nvSpPr>
        <p:spPr>
          <a:xfrm>
            <a:off x="1331640" y="2355726"/>
            <a:ext cx="724878" cy="461665"/>
          </a:xfrm>
          <a:prstGeom prst="rect">
            <a:avLst/>
          </a:prstGeom>
          <a:noFill/>
        </p:spPr>
        <p:txBody>
          <a:bodyPr wrap="none" rtlCol="0">
            <a:spAutoFit/>
          </a:bodyPr>
          <a:lstStyle/>
          <a:p>
            <a:pPr algn="ctr"/>
            <a:r>
              <a:rPr lang="ja-JP" altLang="en-US" sz="1200" dirty="0" smtClean="0"/>
              <a:t>卵１個</a:t>
            </a:r>
            <a:endParaRPr lang="en-US" altLang="ja-JP" sz="1200" dirty="0" smtClean="0"/>
          </a:p>
          <a:p>
            <a:pPr algn="ctr"/>
            <a:r>
              <a:rPr lang="en-US" altLang="ja-JP" sz="1200" dirty="0" smtClean="0"/>
              <a:t>50</a:t>
            </a:r>
            <a:r>
              <a:rPr lang="ja-JP" altLang="en-US" sz="1200" dirty="0" smtClean="0"/>
              <a:t>～</a:t>
            </a:r>
            <a:r>
              <a:rPr lang="en-US" altLang="ja-JP" sz="1200" dirty="0" smtClean="0"/>
              <a:t>60g</a:t>
            </a:r>
            <a:endParaRPr kumimoji="1" lang="ja-JP" altLang="en-US" sz="1200" dirty="0"/>
          </a:p>
        </p:txBody>
      </p:sp>
      <p:sp>
        <p:nvSpPr>
          <p:cNvPr id="7" name="テキスト ボックス 6"/>
          <p:cNvSpPr txBox="1"/>
          <p:nvPr/>
        </p:nvSpPr>
        <p:spPr>
          <a:xfrm>
            <a:off x="1331640" y="3044516"/>
            <a:ext cx="724878" cy="461665"/>
          </a:xfrm>
          <a:prstGeom prst="rect">
            <a:avLst/>
          </a:prstGeom>
          <a:noFill/>
        </p:spPr>
        <p:txBody>
          <a:bodyPr wrap="none" rtlCol="0">
            <a:spAutoFit/>
          </a:bodyPr>
          <a:lstStyle/>
          <a:p>
            <a:pPr algn="ctr"/>
            <a:r>
              <a:rPr lang="ja-JP" altLang="en-US" sz="1200" dirty="0" smtClean="0"/>
              <a:t>魚</a:t>
            </a:r>
            <a:r>
              <a:rPr lang="en-US" altLang="ja-JP" sz="1200" dirty="0" smtClean="0"/>
              <a:t>1</a:t>
            </a:r>
            <a:r>
              <a:rPr lang="ja-JP" altLang="en-US" sz="1200" dirty="0" smtClean="0"/>
              <a:t>切</a:t>
            </a:r>
            <a:endParaRPr lang="en-US" altLang="ja-JP" sz="1200" dirty="0" smtClean="0"/>
          </a:p>
          <a:p>
            <a:pPr algn="ctr"/>
            <a:r>
              <a:rPr lang="en-US" altLang="ja-JP" sz="1200" dirty="0" smtClean="0"/>
              <a:t>60</a:t>
            </a:r>
            <a:r>
              <a:rPr lang="ja-JP" altLang="en-US" sz="1200" dirty="0" smtClean="0"/>
              <a:t>～</a:t>
            </a:r>
            <a:r>
              <a:rPr lang="en-US" altLang="ja-JP" sz="1200" dirty="0" smtClean="0"/>
              <a:t>80g</a:t>
            </a:r>
            <a:endParaRPr kumimoji="1" lang="ja-JP" altLang="en-US" sz="1200" dirty="0"/>
          </a:p>
        </p:txBody>
      </p:sp>
      <p:sp>
        <p:nvSpPr>
          <p:cNvPr id="8" name="テキスト ボックス 7"/>
          <p:cNvSpPr txBox="1"/>
          <p:nvPr/>
        </p:nvSpPr>
        <p:spPr>
          <a:xfrm>
            <a:off x="1331640" y="3715609"/>
            <a:ext cx="724878" cy="461665"/>
          </a:xfrm>
          <a:prstGeom prst="rect">
            <a:avLst/>
          </a:prstGeom>
          <a:noFill/>
        </p:spPr>
        <p:txBody>
          <a:bodyPr wrap="none" rtlCol="0">
            <a:spAutoFit/>
          </a:bodyPr>
          <a:lstStyle/>
          <a:p>
            <a:pPr algn="ctr"/>
            <a:r>
              <a:rPr lang="ja-JP" altLang="en-US" sz="1200" dirty="0" smtClean="0"/>
              <a:t>肉</a:t>
            </a:r>
            <a:endParaRPr lang="en-US" altLang="ja-JP" sz="1200" dirty="0" smtClean="0"/>
          </a:p>
          <a:p>
            <a:pPr algn="ctr"/>
            <a:r>
              <a:rPr lang="en-US" altLang="ja-JP" sz="1200" dirty="0" smtClean="0"/>
              <a:t>40</a:t>
            </a:r>
            <a:r>
              <a:rPr lang="ja-JP" altLang="en-US" sz="1200" dirty="0" smtClean="0"/>
              <a:t>～</a:t>
            </a:r>
            <a:r>
              <a:rPr lang="en-US" altLang="ja-JP" sz="1200" dirty="0" smtClean="0"/>
              <a:t>80g</a:t>
            </a:r>
            <a:endParaRPr kumimoji="1" lang="ja-JP" altLang="en-US" sz="1200" dirty="0"/>
          </a:p>
        </p:txBody>
      </p:sp>
      <p:sp>
        <p:nvSpPr>
          <p:cNvPr id="9" name="テキスト ボックス 8"/>
          <p:cNvSpPr txBox="1"/>
          <p:nvPr/>
        </p:nvSpPr>
        <p:spPr>
          <a:xfrm>
            <a:off x="1212239" y="4551591"/>
            <a:ext cx="862737" cy="461665"/>
          </a:xfrm>
          <a:prstGeom prst="rect">
            <a:avLst/>
          </a:prstGeom>
          <a:noFill/>
        </p:spPr>
        <p:txBody>
          <a:bodyPr wrap="none" rtlCol="0">
            <a:spAutoFit/>
          </a:bodyPr>
          <a:lstStyle/>
          <a:p>
            <a:pPr algn="ctr"/>
            <a:r>
              <a:rPr lang="ja-JP" altLang="en-US" sz="1200" dirty="0" smtClean="0"/>
              <a:t>豆腐</a:t>
            </a:r>
            <a:r>
              <a:rPr lang="en-US" altLang="ja-JP" sz="1200" dirty="0" smtClean="0"/>
              <a:t>1/4</a:t>
            </a:r>
            <a:r>
              <a:rPr lang="ja-JP" altLang="en-US" sz="1200" dirty="0" smtClean="0"/>
              <a:t>丁</a:t>
            </a:r>
            <a:endParaRPr lang="en-US" altLang="ja-JP" sz="1200" dirty="0" smtClean="0"/>
          </a:p>
          <a:p>
            <a:pPr algn="ctr"/>
            <a:r>
              <a:rPr lang="en-US" altLang="ja-JP" sz="1200" dirty="0" smtClean="0"/>
              <a:t>80g</a:t>
            </a:r>
            <a:endParaRPr kumimoji="1" lang="ja-JP" altLang="en-US" sz="12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521545"/>
            <a:ext cx="733130" cy="38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39" y="2859782"/>
            <a:ext cx="732045" cy="328482"/>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49" y="4227934"/>
            <a:ext cx="533400" cy="400050"/>
          </a:xfrm>
          <a:prstGeom prst="rect">
            <a:avLst/>
          </a:prstGeom>
        </p:spPr>
      </p:pic>
      <p:sp>
        <p:nvSpPr>
          <p:cNvPr id="13" name="テキスト ボックス 12"/>
          <p:cNvSpPr txBox="1"/>
          <p:nvPr/>
        </p:nvSpPr>
        <p:spPr>
          <a:xfrm>
            <a:off x="2458340" y="2211710"/>
            <a:ext cx="989373" cy="461665"/>
          </a:xfrm>
          <a:prstGeom prst="rect">
            <a:avLst/>
          </a:prstGeom>
          <a:noFill/>
        </p:spPr>
        <p:txBody>
          <a:bodyPr wrap="none" rtlCol="0">
            <a:spAutoFit/>
          </a:bodyPr>
          <a:lstStyle/>
          <a:p>
            <a:r>
              <a:rPr kumimoji="1" lang="ja-JP" altLang="en-US" sz="1200" dirty="0" smtClean="0"/>
              <a:t>牛乳　</a:t>
            </a:r>
            <a:r>
              <a:rPr kumimoji="1" lang="en-US" altLang="ja-JP" sz="1200" dirty="0" smtClean="0"/>
              <a:t>200ml</a:t>
            </a:r>
          </a:p>
          <a:p>
            <a:pPr algn="ctr"/>
            <a:r>
              <a:rPr lang="en-US" altLang="ja-JP" sz="1200" dirty="0"/>
              <a:t>210g</a:t>
            </a:r>
            <a:endParaRPr kumimoji="1" lang="ja-JP" altLang="en-US" sz="1200" dirty="0"/>
          </a:p>
        </p:txBody>
      </p:sp>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841" y="2694699"/>
            <a:ext cx="561975" cy="361950"/>
          </a:xfrm>
          <a:prstGeom prst="rect">
            <a:avLst/>
          </a:prstGeom>
        </p:spPr>
      </p:pic>
      <p:sp>
        <p:nvSpPr>
          <p:cNvPr id="15" name="テキスト ボックス 14"/>
          <p:cNvSpPr txBox="1"/>
          <p:nvPr/>
        </p:nvSpPr>
        <p:spPr>
          <a:xfrm>
            <a:off x="2198813" y="3003798"/>
            <a:ext cx="1261884" cy="461665"/>
          </a:xfrm>
          <a:prstGeom prst="rect">
            <a:avLst/>
          </a:prstGeom>
          <a:noFill/>
        </p:spPr>
        <p:txBody>
          <a:bodyPr wrap="none" rtlCol="0">
            <a:spAutoFit/>
          </a:bodyPr>
          <a:lstStyle/>
          <a:p>
            <a:pPr algn="ctr"/>
            <a:r>
              <a:rPr lang="ja-JP" altLang="en-US" sz="1200" dirty="0" smtClean="0"/>
              <a:t>チーズ</a:t>
            </a:r>
            <a:r>
              <a:rPr lang="en-US" altLang="ja-JP" sz="1200" dirty="0" smtClean="0"/>
              <a:t>1</a:t>
            </a:r>
            <a:r>
              <a:rPr lang="ja-JP" altLang="en-US" sz="1200" dirty="0" smtClean="0"/>
              <a:t>切</a:t>
            </a:r>
            <a:r>
              <a:rPr lang="en-US" altLang="ja-JP" sz="1200" dirty="0" smtClean="0"/>
              <a:t>20g</a:t>
            </a:r>
            <a:endParaRPr lang="en-US" altLang="ja-JP" sz="1200" dirty="0" smtClean="0"/>
          </a:p>
          <a:p>
            <a:pPr algn="ctr"/>
            <a:r>
              <a:rPr kumimoji="1" lang="ja-JP" altLang="en-US" sz="1200" dirty="0" smtClean="0"/>
              <a:t>（牛乳</a:t>
            </a:r>
            <a:r>
              <a:rPr kumimoji="1" lang="en-US" altLang="ja-JP" sz="1200" dirty="0" smtClean="0"/>
              <a:t>100g</a:t>
            </a:r>
            <a:r>
              <a:rPr kumimoji="1" lang="ja-JP" altLang="en-US" sz="1200" dirty="0" smtClean="0"/>
              <a:t>相当）</a:t>
            </a:r>
            <a:endParaRPr kumimoji="1" lang="ja-JP" altLang="en-US" sz="1200" dirty="0"/>
          </a:p>
        </p:txBody>
      </p:sp>
      <p:pic>
        <p:nvPicPr>
          <p:cNvPr id="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735" y="2187854"/>
            <a:ext cx="180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7493" y="3411194"/>
            <a:ext cx="452911" cy="42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2238086" y="3813086"/>
            <a:ext cx="1183337" cy="461665"/>
          </a:xfrm>
          <a:prstGeom prst="rect">
            <a:avLst/>
          </a:prstGeom>
          <a:noFill/>
        </p:spPr>
        <p:txBody>
          <a:bodyPr wrap="none" rtlCol="0">
            <a:spAutoFit/>
          </a:bodyPr>
          <a:lstStyle/>
          <a:p>
            <a:pPr algn="ctr"/>
            <a:r>
              <a:rPr kumimoji="1" lang="ja-JP" altLang="en-US" sz="1200" dirty="0" smtClean="0"/>
              <a:t>乾燥わかめ</a:t>
            </a:r>
            <a:r>
              <a:rPr kumimoji="1" lang="en-US" altLang="ja-JP" sz="1200" dirty="0" smtClean="0"/>
              <a:t>5g</a:t>
            </a:r>
          </a:p>
          <a:p>
            <a:pPr algn="ctr"/>
            <a:r>
              <a:rPr kumimoji="1" lang="ja-JP" altLang="en-US" sz="1200" dirty="0" smtClean="0"/>
              <a:t>（牛乳</a:t>
            </a:r>
            <a:r>
              <a:rPr kumimoji="1" lang="en-US" altLang="ja-JP" sz="1200" dirty="0" smtClean="0"/>
              <a:t>50g</a:t>
            </a:r>
            <a:r>
              <a:rPr kumimoji="1" lang="ja-JP" altLang="en-US" sz="1200" dirty="0" smtClean="0"/>
              <a:t>相当）</a:t>
            </a:r>
            <a:endParaRPr kumimoji="1" lang="ja-JP" altLang="en-US" sz="1200" dirty="0"/>
          </a:p>
        </p:txBody>
      </p:sp>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2101" y="4208570"/>
            <a:ext cx="502033" cy="43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2051720" y="4585248"/>
            <a:ext cx="1476686" cy="461665"/>
          </a:xfrm>
          <a:prstGeom prst="rect">
            <a:avLst/>
          </a:prstGeom>
          <a:noFill/>
        </p:spPr>
        <p:txBody>
          <a:bodyPr wrap="none" rtlCol="0">
            <a:spAutoFit/>
          </a:bodyPr>
          <a:lstStyle/>
          <a:p>
            <a:pPr algn="ctr"/>
            <a:r>
              <a:rPr kumimoji="1" lang="ja-JP" altLang="en-US" sz="1200" dirty="0" smtClean="0"/>
              <a:t>しらす干し</a:t>
            </a:r>
            <a:r>
              <a:rPr kumimoji="1" lang="en-US" altLang="ja-JP" sz="1200" dirty="0" smtClean="0"/>
              <a:t>(</a:t>
            </a:r>
            <a:r>
              <a:rPr kumimoji="1" lang="ja-JP" altLang="en-US" sz="1200" dirty="0" smtClean="0"/>
              <a:t>半乾</a:t>
            </a:r>
            <a:r>
              <a:rPr kumimoji="1" lang="en-US" altLang="ja-JP" sz="1200" dirty="0" smtClean="0"/>
              <a:t>)10g</a:t>
            </a:r>
          </a:p>
          <a:p>
            <a:pPr algn="ctr"/>
            <a:r>
              <a:rPr kumimoji="1" lang="ja-JP" altLang="en-US" sz="1200" dirty="0" smtClean="0"/>
              <a:t>（牛乳</a:t>
            </a:r>
            <a:r>
              <a:rPr kumimoji="1" lang="en-US" altLang="ja-JP" sz="1200" dirty="0" smtClean="0"/>
              <a:t>50g</a:t>
            </a:r>
            <a:r>
              <a:rPr kumimoji="1" lang="ja-JP" altLang="en-US" sz="1200" dirty="0" smtClean="0"/>
              <a:t>相当）</a:t>
            </a:r>
            <a:endParaRPr kumimoji="1" lang="ja-JP" altLang="en-US" sz="1200" dirty="0"/>
          </a:p>
        </p:txBody>
      </p:sp>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8406" y="2142327"/>
            <a:ext cx="825659" cy="47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3604122" y="2560539"/>
            <a:ext cx="981359" cy="276999"/>
          </a:xfrm>
          <a:prstGeom prst="rect">
            <a:avLst/>
          </a:prstGeom>
          <a:noFill/>
        </p:spPr>
        <p:txBody>
          <a:bodyPr wrap="none" rtlCol="0">
            <a:spAutoFit/>
          </a:bodyPr>
          <a:lstStyle/>
          <a:p>
            <a:pPr algn="ctr"/>
            <a:r>
              <a:rPr lang="ja-JP" altLang="en-US" sz="1200" dirty="0" smtClean="0"/>
              <a:t>小松菜　</a:t>
            </a:r>
            <a:r>
              <a:rPr lang="en-US" altLang="ja-JP" sz="1200" dirty="0" smtClean="0"/>
              <a:t>1</a:t>
            </a:r>
            <a:r>
              <a:rPr lang="ja-JP" altLang="en-US" sz="1200" dirty="0" smtClean="0"/>
              <a:t>株</a:t>
            </a:r>
            <a:endParaRPr kumimoji="1" lang="ja-JP" altLang="en-US" sz="1200" dirty="0"/>
          </a:p>
        </p:txBody>
      </p:sp>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08019" y="2791949"/>
            <a:ext cx="491043" cy="53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3826197" y="3147814"/>
            <a:ext cx="963725" cy="276999"/>
          </a:xfrm>
          <a:prstGeom prst="rect">
            <a:avLst/>
          </a:prstGeom>
          <a:noFill/>
        </p:spPr>
        <p:txBody>
          <a:bodyPr wrap="none" rtlCol="0">
            <a:spAutoFit/>
          </a:bodyPr>
          <a:lstStyle/>
          <a:p>
            <a:pPr algn="ctr"/>
            <a:r>
              <a:rPr lang="ja-JP" altLang="en-US" sz="1200" dirty="0" smtClean="0"/>
              <a:t>トマト  </a:t>
            </a:r>
            <a:r>
              <a:rPr lang="en-US" altLang="ja-JP" sz="1200" dirty="0" smtClean="0"/>
              <a:t>1/6</a:t>
            </a:r>
            <a:r>
              <a:rPr lang="ja-JP" altLang="en-US" sz="1200" dirty="0" smtClean="0"/>
              <a:t>個</a:t>
            </a:r>
            <a:endParaRPr kumimoji="1" lang="ja-JP" altLang="en-US" sz="1200" dirty="0"/>
          </a:p>
        </p:txBody>
      </p:sp>
      <p:pic>
        <p:nvPicPr>
          <p:cNvPr id="2054"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28406" y="3442984"/>
            <a:ext cx="664857" cy="49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00000">
            <a:off x="3460697" y="4034212"/>
            <a:ext cx="689472" cy="66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3579918" y="4671015"/>
            <a:ext cx="1183337" cy="276999"/>
          </a:xfrm>
          <a:prstGeom prst="rect">
            <a:avLst/>
          </a:prstGeom>
          <a:noFill/>
        </p:spPr>
        <p:txBody>
          <a:bodyPr wrap="none" rtlCol="0">
            <a:spAutoFit/>
          </a:bodyPr>
          <a:lstStyle/>
          <a:p>
            <a:pPr algn="ctr"/>
            <a:r>
              <a:rPr lang="ja-JP" altLang="en-US" sz="1200" dirty="0" smtClean="0"/>
              <a:t>にんじん  </a:t>
            </a:r>
            <a:r>
              <a:rPr lang="en-US" altLang="ja-JP" sz="1200" dirty="0" smtClean="0"/>
              <a:t>1/5</a:t>
            </a:r>
            <a:r>
              <a:rPr lang="ja-JP" altLang="en-US" sz="1200" dirty="0" smtClean="0"/>
              <a:t>個</a:t>
            </a:r>
            <a:endParaRPr kumimoji="1" lang="ja-JP" altLang="en-US" sz="1200" dirty="0"/>
          </a:p>
        </p:txBody>
      </p:sp>
      <p:sp>
        <p:nvSpPr>
          <p:cNvPr id="25" name="テキスト ボックス 24"/>
          <p:cNvSpPr txBox="1"/>
          <p:nvPr/>
        </p:nvSpPr>
        <p:spPr>
          <a:xfrm>
            <a:off x="3727562" y="3867894"/>
            <a:ext cx="1058303" cy="276999"/>
          </a:xfrm>
          <a:prstGeom prst="rect">
            <a:avLst/>
          </a:prstGeom>
          <a:noFill/>
        </p:spPr>
        <p:txBody>
          <a:bodyPr wrap="none" rtlCol="0">
            <a:spAutoFit/>
          </a:bodyPr>
          <a:lstStyle/>
          <a:p>
            <a:pPr algn="ctr"/>
            <a:r>
              <a:rPr lang="ja-JP" altLang="en-US" sz="1200" dirty="0" smtClean="0"/>
              <a:t>かぼちゃ  </a:t>
            </a:r>
            <a:r>
              <a:rPr lang="en-US" altLang="ja-JP" sz="1200" dirty="0" smtClean="0"/>
              <a:t>1</a:t>
            </a:r>
            <a:r>
              <a:rPr lang="ja-JP" altLang="en-US" sz="1200" dirty="0" smtClean="0"/>
              <a:t>切</a:t>
            </a:r>
            <a:endParaRPr kumimoji="1" lang="ja-JP" altLang="en-US" sz="1200" dirty="0"/>
          </a:p>
        </p:txBody>
      </p:sp>
      <p:pic>
        <p:nvPicPr>
          <p:cNvPr id="2056"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0465" y="4264894"/>
            <a:ext cx="360387" cy="31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3139" y="4496245"/>
            <a:ext cx="503037" cy="49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59581" y="2142327"/>
            <a:ext cx="974744" cy="40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22525" y="2543861"/>
            <a:ext cx="709762" cy="50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31"/>
          <p:cNvSpPr txBox="1"/>
          <p:nvPr/>
        </p:nvSpPr>
        <p:spPr>
          <a:xfrm>
            <a:off x="4793811" y="2066591"/>
            <a:ext cx="1074333" cy="276999"/>
          </a:xfrm>
          <a:prstGeom prst="rect">
            <a:avLst/>
          </a:prstGeom>
          <a:noFill/>
        </p:spPr>
        <p:txBody>
          <a:bodyPr wrap="none" rtlCol="0">
            <a:spAutoFit/>
          </a:bodyPr>
          <a:lstStyle/>
          <a:p>
            <a:pPr algn="ctr"/>
            <a:r>
              <a:rPr lang="ja-JP" altLang="en-US" sz="1200" dirty="0" smtClean="0"/>
              <a:t>きゅうり </a:t>
            </a:r>
            <a:r>
              <a:rPr lang="en-US" altLang="ja-JP" sz="1200" dirty="0" smtClean="0"/>
              <a:t>1/2</a:t>
            </a:r>
            <a:r>
              <a:rPr lang="ja-JP" altLang="en-US" sz="1200" dirty="0" smtClean="0"/>
              <a:t>本</a:t>
            </a:r>
            <a:endParaRPr kumimoji="1" lang="ja-JP" altLang="en-US" sz="1200" dirty="0"/>
          </a:p>
        </p:txBody>
      </p:sp>
      <p:sp>
        <p:nvSpPr>
          <p:cNvPr id="33" name="テキスト ボックス 32"/>
          <p:cNvSpPr txBox="1"/>
          <p:nvPr/>
        </p:nvSpPr>
        <p:spPr>
          <a:xfrm>
            <a:off x="5387763" y="2692570"/>
            <a:ext cx="912429" cy="276999"/>
          </a:xfrm>
          <a:prstGeom prst="rect">
            <a:avLst/>
          </a:prstGeom>
          <a:noFill/>
        </p:spPr>
        <p:txBody>
          <a:bodyPr wrap="none" rtlCol="0">
            <a:spAutoFit/>
          </a:bodyPr>
          <a:lstStyle/>
          <a:p>
            <a:pPr algn="ctr"/>
            <a:r>
              <a:rPr lang="ja-JP" altLang="en-US" sz="1200" dirty="0"/>
              <a:t>なす</a:t>
            </a:r>
            <a:r>
              <a:rPr lang="ja-JP" altLang="en-US" sz="1200" dirty="0" smtClean="0"/>
              <a:t>  </a:t>
            </a:r>
            <a:r>
              <a:rPr lang="en-US" altLang="ja-JP" sz="1200" dirty="0" smtClean="0"/>
              <a:t>1/2</a:t>
            </a:r>
            <a:r>
              <a:rPr lang="ja-JP" altLang="en-US" sz="1200" dirty="0" smtClean="0"/>
              <a:t>本</a:t>
            </a:r>
            <a:endParaRPr kumimoji="1" lang="ja-JP" altLang="en-US" sz="1200" dirty="0"/>
          </a:p>
        </p:txBody>
      </p:sp>
      <p:pic>
        <p:nvPicPr>
          <p:cNvPr id="2060" name="Picture 1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5400000">
            <a:off x="5564967" y="2912867"/>
            <a:ext cx="592323" cy="657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p:cNvSpPr txBox="1"/>
          <p:nvPr/>
        </p:nvSpPr>
        <p:spPr>
          <a:xfrm>
            <a:off x="4747939" y="3069757"/>
            <a:ext cx="877163" cy="276999"/>
          </a:xfrm>
          <a:prstGeom prst="rect">
            <a:avLst/>
          </a:prstGeom>
          <a:noFill/>
        </p:spPr>
        <p:txBody>
          <a:bodyPr wrap="none" rtlCol="0">
            <a:spAutoFit/>
          </a:bodyPr>
          <a:lstStyle/>
          <a:p>
            <a:pPr algn="ctr"/>
            <a:r>
              <a:rPr lang="ja-JP" altLang="en-US" sz="1200" dirty="0" smtClean="0"/>
              <a:t>レタス  </a:t>
            </a:r>
            <a:r>
              <a:rPr lang="en-US" altLang="ja-JP" sz="1200" dirty="0" smtClean="0"/>
              <a:t>2</a:t>
            </a:r>
            <a:r>
              <a:rPr lang="ja-JP" altLang="en-US" sz="1200" dirty="0" smtClean="0"/>
              <a:t>枚</a:t>
            </a:r>
            <a:endParaRPr kumimoji="1" lang="ja-JP" altLang="en-US" sz="1200" dirty="0"/>
          </a:p>
        </p:txBody>
      </p:sp>
      <p:pic>
        <p:nvPicPr>
          <p:cNvPr id="2061"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23421" y="3340811"/>
            <a:ext cx="676163" cy="59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p:cNvSpPr txBox="1"/>
          <p:nvPr/>
        </p:nvSpPr>
        <p:spPr>
          <a:xfrm>
            <a:off x="5310852" y="3651337"/>
            <a:ext cx="1037463" cy="276999"/>
          </a:xfrm>
          <a:prstGeom prst="rect">
            <a:avLst/>
          </a:prstGeom>
          <a:noFill/>
        </p:spPr>
        <p:txBody>
          <a:bodyPr wrap="none" rtlCol="0">
            <a:spAutoFit/>
          </a:bodyPr>
          <a:lstStyle/>
          <a:p>
            <a:pPr algn="ctr"/>
            <a:r>
              <a:rPr lang="ja-JP" altLang="en-US" sz="1200" dirty="0" smtClean="0"/>
              <a:t>キャベツ  </a:t>
            </a:r>
            <a:r>
              <a:rPr lang="en-US" altLang="ja-JP" sz="1200" dirty="0" smtClean="0"/>
              <a:t>2</a:t>
            </a:r>
            <a:r>
              <a:rPr lang="ja-JP" altLang="en-US" sz="1200" dirty="0" smtClean="0"/>
              <a:t>枚</a:t>
            </a:r>
            <a:endParaRPr kumimoji="1" lang="ja-JP" altLang="en-US" sz="1200" dirty="0"/>
          </a:p>
        </p:txBody>
      </p:sp>
      <p:pic>
        <p:nvPicPr>
          <p:cNvPr id="2062" name="Picture 1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797831" y="3874612"/>
            <a:ext cx="392138" cy="45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テキスト ボックス 38"/>
          <p:cNvSpPr txBox="1"/>
          <p:nvPr/>
        </p:nvSpPr>
        <p:spPr>
          <a:xfrm>
            <a:off x="4782701" y="3962816"/>
            <a:ext cx="1072731" cy="276999"/>
          </a:xfrm>
          <a:prstGeom prst="rect">
            <a:avLst/>
          </a:prstGeom>
          <a:noFill/>
        </p:spPr>
        <p:txBody>
          <a:bodyPr wrap="none" rtlCol="0">
            <a:spAutoFit/>
          </a:bodyPr>
          <a:lstStyle/>
          <a:p>
            <a:pPr algn="ctr"/>
            <a:r>
              <a:rPr lang="ja-JP" altLang="en-US" sz="1200" dirty="0" smtClean="0"/>
              <a:t>玉</a:t>
            </a:r>
            <a:r>
              <a:rPr lang="ja-JP" altLang="en-US" sz="1200" dirty="0" err="1" smtClean="0"/>
              <a:t>ねぎ</a:t>
            </a:r>
            <a:r>
              <a:rPr lang="ja-JP" altLang="en-US" sz="1200" dirty="0" smtClean="0"/>
              <a:t>  </a:t>
            </a:r>
            <a:r>
              <a:rPr lang="en-US" altLang="ja-JP" sz="1200" dirty="0" smtClean="0"/>
              <a:t>1/3</a:t>
            </a:r>
            <a:r>
              <a:rPr lang="ja-JP" altLang="en-US" sz="1200" dirty="0" smtClean="0"/>
              <a:t>個</a:t>
            </a:r>
            <a:endParaRPr kumimoji="1" lang="ja-JP" altLang="en-US" sz="1200" dirty="0"/>
          </a:p>
        </p:txBody>
      </p:sp>
      <p:sp>
        <p:nvSpPr>
          <p:cNvPr id="40" name="テキスト ボックス 39"/>
          <p:cNvSpPr txBox="1"/>
          <p:nvPr/>
        </p:nvSpPr>
        <p:spPr>
          <a:xfrm>
            <a:off x="5220072" y="4289459"/>
            <a:ext cx="942886" cy="276999"/>
          </a:xfrm>
          <a:prstGeom prst="rect">
            <a:avLst/>
          </a:prstGeom>
          <a:noFill/>
        </p:spPr>
        <p:txBody>
          <a:bodyPr wrap="none" rtlCol="0">
            <a:spAutoFit/>
          </a:bodyPr>
          <a:lstStyle/>
          <a:p>
            <a:pPr algn="ctr"/>
            <a:r>
              <a:rPr lang="ja-JP" altLang="en-US" sz="1200" dirty="0" smtClean="0"/>
              <a:t>みかん  </a:t>
            </a:r>
            <a:r>
              <a:rPr lang="en-US" altLang="ja-JP" sz="1200" dirty="0" smtClean="0"/>
              <a:t>1</a:t>
            </a:r>
            <a:r>
              <a:rPr lang="ja-JP" altLang="en-US" sz="1200" dirty="0" smtClean="0"/>
              <a:t>個</a:t>
            </a:r>
            <a:endParaRPr kumimoji="1" lang="ja-JP" altLang="en-US" sz="1200" dirty="0"/>
          </a:p>
        </p:txBody>
      </p:sp>
      <p:sp>
        <p:nvSpPr>
          <p:cNvPr id="41" name="テキスト ボックス 40"/>
          <p:cNvSpPr txBox="1"/>
          <p:nvPr/>
        </p:nvSpPr>
        <p:spPr>
          <a:xfrm>
            <a:off x="4773252" y="4699917"/>
            <a:ext cx="1026243" cy="276999"/>
          </a:xfrm>
          <a:prstGeom prst="rect">
            <a:avLst/>
          </a:prstGeom>
          <a:noFill/>
        </p:spPr>
        <p:txBody>
          <a:bodyPr wrap="none" rtlCol="0">
            <a:spAutoFit/>
          </a:bodyPr>
          <a:lstStyle/>
          <a:p>
            <a:pPr algn="ctr"/>
            <a:r>
              <a:rPr lang="ja-JP" altLang="en-US" sz="1200" dirty="0" smtClean="0"/>
              <a:t>りんご  </a:t>
            </a:r>
            <a:r>
              <a:rPr lang="en-US" altLang="ja-JP" sz="1200" dirty="0" smtClean="0"/>
              <a:t>1/2</a:t>
            </a:r>
            <a:r>
              <a:rPr lang="ja-JP" altLang="en-US" sz="1200" dirty="0" smtClean="0"/>
              <a:t>個</a:t>
            </a:r>
            <a:endParaRPr kumimoji="1" lang="ja-JP" altLang="en-US" sz="1200" dirty="0"/>
          </a:p>
        </p:txBody>
      </p:sp>
      <p:pic>
        <p:nvPicPr>
          <p:cNvPr id="2063"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10665" y="2127287"/>
            <a:ext cx="709607" cy="48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テキスト ボックス 42"/>
          <p:cNvSpPr txBox="1"/>
          <p:nvPr/>
        </p:nvSpPr>
        <p:spPr>
          <a:xfrm>
            <a:off x="6806537" y="2355726"/>
            <a:ext cx="906017" cy="276999"/>
          </a:xfrm>
          <a:prstGeom prst="rect">
            <a:avLst/>
          </a:prstGeom>
          <a:noFill/>
        </p:spPr>
        <p:txBody>
          <a:bodyPr wrap="none" rtlCol="0">
            <a:spAutoFit/>
          </a:bodyPr>
          <a:lstStyle/>
          <a:p>
            <a:pPr algn="ctr"/>
            <a:r>
              <a:rPr lang="ja-JP" altLang="en-US" sz="1200" dirty="0" smtClean="0"/>
              <a:t>飯　</a:t>
            </a:r>
            <a:r>
              <a:rPr lang="en-US" altLang="ja-JP" sz="1200" dirty="0" smtClean="0"/>
              <a:t>3</a:t>
            </a:r>
            <a:r>
              <a:rPr lang="ja-JP" altLang="en-US" sz="1200" dirty="0" smtClean="0"/>
              <a:t>～</a:t>
            </a:r>
            <a:r>
              <a:rPr lang="en-US" altLang="ja-JP" sz="1200" dirty="0" smtClean="0"/>
              <a:t>4</a:t>
            </a:r>
            <a:r>
              <a:rPr lang="ja-JP" altLang="en-US" sz="1200" dirty="0" smtClean="0"/>
              <a:t>杯</a:t>
            </a:r>
            <a:endParaRPr kumimoji="1" lang="ja-JP" altLang="en-US" sz="1200" dirty="0"/>
          </a:p>
        </p:txBody>
      </p:sp>
      <p:pic>
        <p:nvPicPr>
          <p:cNvPr id="2064" name="Picture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22754" y="2643758"/>
            <a:ext cx="673582" cy="69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テキスト ボックス 44"/>
          <p:cNvSpPr txBox="1"/>
          <p:nvPr/>
        </p:nvSpPr>
        <p:spPr>
          <a:xfrm>
            <a:off x="6191920" y="2787774"/>
            <a:ext cx="912429" cy="276999"/>
          </a:xfrm>
          <a:prstGeom prst="rect">
            <a:avLst/>
          </a:prstGeom>
          <a:noFill/>
        </p:spPr>
        <p:txBody>
          <a:bodyPr wrap="none" rtlCol="0">
            <a:spAutoFit/>
          </a:bodyPr>
          <a:lstStyle/>
          <a:p>
            <a:pPr algn="ctr"/>
            <a:r>
              <a:rPr lang="ja-JP" altLang="en-US" sz="1200" dirty="0" smtClean="0"/>
              <a:t>うどん　</a:t>
            </a:r>
            <a:r>
              <a:rPr lang="en-US" altLang="ja-JP" sz="1200" dirty="0" smtClean="0"/>
              <a:t>1</a:t>
            </a:r>
            <a:r>
              <a:rPr lang="ja-JP" altLang="en-US" sz="1200" dirty="0" smtClean="0"/>
              <a:t>玉</a:t>
            </a:r>
            <a:endParaRPr kumimoji="1" lang="ja-JP" altLang="en-US" sz="1200" dirty="0"/>
          </a:p>
        </p:txBody>
      </p:sp>
      <p:pic>
        <p:nvPicPr>
          <p:cNvPr id="2065" name="Picture 1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48315" y="3208671"/>
            <a:ext cx="503032" cy="56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テキスト ボックス 46"/>
          <p:cNvSpPr txBox="1"/>
          <p:nvPr/>
        </p:nvSpPr>
        <p:spPr>
          <a:xfrm>
            <a:off x="6771420" y="3335423"/>
            <a:ext cx="720070" cy="461665"/>
          </a:xfrm>
          <a:prstGeom prst="rect">
            <a:avLst/>
          </a:prstGeom>
          <a:noFill/>
        </p:spPr>
        <p:txBody>
          <a:bodyPr wrap="none" rtlCol="0">
            <a:spAutoFit/>
          </a:bodyPr>
          <a:lstStyle/>
          <a:p>
            <a:pPr algn="ctr"/>
            <a:r>
              <a:rPr lang="ja-JP" altLang="en-US" sz="1200" dirty="0" smtClean="0"/>
              <a:t>食パン</a:t>
            </a:r>
            <a:endParaRPr lang="en-US" altLang="ja-JP" sz="1200" dirty="0" smtClean="0"/>
          </a:p>
          <a:p>
            <a:pPr algn="ctr"/>
            <a:r>
              <a:rPr lang="ja-JP" altLang="en-US" sz="1200" dirty="0" smtClean="0"/>
              <a:t>  </a:t>
            </a:r>
            <a:r>
              <a:rPr lang="en-US" altLang="ja-JP" sz="1200" dirty="0" smtClean="0"/>
              <a:t>1</a:t>
            </a:r>
            <a:r>
              <a:rPr lang="ja-JP" altLang="en-US" sz="1200" dirty="0" smtClean="0"/>
              <a:t>～</a:t>
            </a:r>
            <a:r>
              <a:rPr lang="en-US" altLang="ja-JP" sz="1200" dirty="0" smtClean="0"/>
              <a:t>2</a:t>
            </a:r>
            <a:r>
              <a:rPr lang="ja-JP" altLang="en-US" sz="1200" dirty="0" smtClean="0"/>
              <a:t>枚</a:t>
            </a:r>
            <a:endParaRPr kumimoji="1" lang="ja-JP" altLang="en-US" sz="1200" dirty="0"/>
          </a:p>
        </p:txBody>
      </p:sp>
      <p:pic>
        <p:nvPicPr>
          <p:cNvPr id="2066" name="Picture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00192" y="4386940"/>
            <a:ext cx="827361" cy="41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51475" y="3781916"/>
            <a:ext cx="505747" cy="40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テキスト ボックス 49"/>
          <p:cNvSpPr txBox="1"/>
          <p:nvPr/>
        </p:nvSpPr>
        <p:spPr>
          <a:xfrm>
            <a:off x="6299186" y="4139808"/>
            <a:ext cx="1297150" cy="276999"/>
          </a:xfrm>
          <a:prstGeom prst="rect">
            <a:avLst/>
          </a:prstGeom>
          <a:noFill/>
        </p:spPr>
        <p:txBody>
          <a:bodyPr wrap="none" rtlCol="0">
            <a:spAutoFit/>
          </a:bodyPr>
          <a:lstStyle/>
          <a:p>
            <a:pPr algn="ctr"/>
            <a:r>
              <a:rPr lang="ja-JP" altLang="en-US" sz="1200" dirty="0"/>
              <a:t>じゃがいも</a:t>
            </a:r>
            <a:r>
              <a:rPr lang="ja-JP" altLang="en-US" sz="1200" dirty="0" smtClean="0"/>
              <a:t>  </a:t>
            </a:r>
            <a:r>
              <a:rPr lang="en-US" altLang="ja-JP" sz="1200" dirty="0" smtClean="0"/>
              <a:t>1/2</a:t>
            </a:r>
            <a:r>
              <a:rPr lang="ja-JP" altLang="en-US" sz="1200" dirty="0" smtClean="0"/>
              <a:t>個</a:t>
            </a:r>
            <a:endParaRPr kumimoji="1" lang="ja-JP" altLang="en-US" sz="1200" dirty="0"/>
          </a:p>
        </p:txBody>
      </p:sp>
      <p:sp>
        <p:nvSpPr>
          <p:cNvPr id="51" name="テキスト ボックス 50"/>
          <p:cNvSpPr txBox="1"/>
          <p:nvPr/>
        </p:nvSpPr>
        <p:spPr>
          <a:xfrm>
            <a:off x="6345129" y="4731885"/>
            <a:ext cx="1228221" cy="276999"/>
          </a:xfrm>
          <a:prstGeom prst="rect">
            <a:avLst/>
          </a:prstGeom>
          <a:noFill/>
        </p:spPr>
        <p:txBody>
          <a:bodyPr wrap="none" rtlCol="0">
            <a:spAutoFit/>
          </a:bodyPr>
          <a:lstStyle/>
          <a:p>
            <a:pPr algn="ctr"/>
            <a:r>
              <a:rPr lang="ja-JP" altLang="en-US" sz="1200" dirty="0" smtClean="0"/>
              <a:t>さつまいも</a:t>
            </a:r>
            <a:r>
              <a:rPr lang="en-US" altLang="ja-JP" sz="1200" dirty="0" smtClean="0"/>
              <a:t>1/2</a:t>
            </a:r>
            <a:r>
              <a:rPr lang="ja-JP" altLang="en-US" sz="1200" dirty="0" smtClean="0"/>
              <a:t>個</a:t>
            </a:r>
            <a:endParaRPr kumimoji="1" lang="ja-JP" altLang="en-US" sz="1200" dirty="0"/>
          </a:p>
        </p:txBody>
      </p:sp>
      <p:pic>
        <p:nvPicPr>
          <p:cNvPr id="2068" name="Picture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41651" y="3074373"/>
            <a:ext cx="1093377" cy="366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9" name="Picture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741651" y="2209225"/>
            <a:ext cx="1090338" cy="36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テキスト ボックス 53"/>
          <p:cNvSpPr txBox="1"/>
          <p:nvPr/>
        </p:nvSpPr>
        <p:spPr>
          <a:xfrm>
            <a:off x="7593066" y="2552538"/>
            <a:ext cx="1435008" cy="276999"/>
          </a:xfrm>
          <a:prstGeom prst="rect">
            <a:avLst/>
          </a:prstGeom>
          <a:noFill/>
        </p:spPr>
        <p:txBody>
          <a:bodyPr wrap="none" rtlCol="0">
            <a:spAutoFit/>
          </a:bodyPr>
          <a:lstStyle/>
          <a:p>
            <a:pPr algn="ctr"/>
            <a:r>
              <a:rPr kumimoji="1" lang="ja-JP" altLang="en-US" sz="1200" dirty="0" smtClean="0"/>
              <a:t>油　大さじ</a:t>
            </a:r>
            <a:r>
              <a:rPr kumimoji="1" lang="en-US" altLang="ja-JP" sz="1200" dirty="0" smtClean="0"/>
              <a:t>1/2</a:t>
            </a:r>
            <a:r>
              <a:rPr kumimoji="1" lang="ja-JP" altLang="en-US" sz="1200" dirty="0" smtClean="0"/>
              <a:t>～</a:t>
            </a:r>
            <a:r>
              <a:rPr kumimoji="1" lang="en-US" altLang="ja-JP" sz="1200" dirty="0" smtClean="0"/>
              <a:t>1</a:t>
            </a:r>
            <a:r>
              <a:rPr kumimoji="1" lang="ja-JP" altLang="en-US" sz="1200" dirty="0" smtClean="0"/>
              <a:t>杯</a:t>
            </a:r>
            <a:endParaRPr kumimoji="1" lang="ja-JP" altLang="en-US" sz="1200" dirty="0"/>
          </a:p>
        </p:txBody>
      </p:sp>
      <p:sp>
        <p:nvSpPr>
          <p:cNvPr id="55" name="テキスト ボックス 54"/>
          <p:cNvSpPr txBox="1"/>
          <p:nvPr/>
        </p:nvSpPr>
        <p:spPr>
          <a:xfrm>
            <a:off x="7633078" y="3366870"/>
            <a:ext cx="1351653" cy="461665"/>
          </a:xfrm>
          <a:prstGeom prst="rect">
            <a:avLst/>
          </a:prstGeom>
          <a:noFill/>
        </p:spPr>
        <p:txBody>
          <a:bodyPr wrap="none" rtlCol="0">
            <a:spAutoFit/>
          </a:bodyPr>
          <a:lstStyle/>
          <a:p>
            <a:pPr algn="ctr"/>
            <a:r>
              <a:rPr kumimoji="1" lang="ja-JP" altLang="en-US" sz="1200" dirty="0" smtClean="0"/>
              <a:t>バター</a:t>
            </a:r>
            <a:endParaRPr kumimoji="1" lang="en-US" altLang="ja-JP" sz="1200" dirty="0" smtClean="0"/>
          </a:p>
          <a:p>
            <a:pPr algn="ctr"/>
            <a:r>
              <a:rPr kumimoji="1" lang="ja-JP" altLang="en-US" sz="1200" dirty="0" smtClean="0"/>
              <a:t>　大さじ  </a:t>
            </a:r>
            <a:r>
              <a:rPr kumimoji="1" lang="en-US" altLang="ja-JP" sz="1200" dirty="0" smtClean="0"/>
              <a:t>1/2</a:t>
            </a:r>
            <a:r>
              <a:rPr kumimoji="1" lang="ja-JP" altLang="en-US" sz="1200" dirty="0" smtClean="0"/>
              <a:t>～</a:t>
            </a:r>
            <a:r>
              <a:rPr kumimoji="1" lang="en-US" altLang="ja-JP" sz="1200" dirty="0" smtClean="0"/>
              <a:t>1</a:t>
            </a:r>
            <a:r>
              <a:rPr kumimoji="1" lang="ja-JP" altLang="en-US" sz="1200" dirty="0" smtClean="0"/>
              <a:t>杯</a:t>
            </a:r>
            <a:endParaRPr kumimoji="1" lang="ja-JP" altLang="en-US" sz="1200" dirty="0"/>
          </a:p>
        </p:txBody>
      </p:sp>
      <p:pic>
        <p:nvPicPr>
          <p:cNvPr id="2070" name="Picture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833045" y="4040799"/>
            <a:ext cx="843412" cy="28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テキスト ボックス 56"/>
          <p:cNvSpPr txBox="1"/>
          <p:nvPr/>
        </p:nvSpPr>
        <p:spPr>
          <a:xfrm>
            <a:off x="7818224" y="4335625"/>
            <a:ext cx="981359" cy="461665"/>
          </a:xfrm>
          <a:prstGeom prst="rect">
            <a:avLst/>
          </a:prstGeom>
          <a:noFill/>
        </p:spPr>
        <p:txBody>
          <a:bodyPr wrap="none" rtlCol="0">
            <a:spAutoFit/>
          </a:bodyPr>
          <a:lstStyle/>
          <a:p>
            <a:pPr algn="ctr"/>
            <a:r>
              <a:rPr lang="ja-JP" altLang="en-US" sz="1200" dirty="0"/>
              <a:t>マヨネーズ</a:t>
            </a:r>
            <a:endParaRPr kumimoji="1" lang="en-US" altLang="ja-JP" sz="1200" dirty="0" smtClean="0"/>
          </a:p>
          <a:p>
            <a:pPr algn="ctr"/>
            <a:r>
              <a:rPr kumimoji="1" lang="ja-JP" altLang="en-US" sz="1200" dirty="0" smtClean="0"/>
              <a:t>　小さじ  </a:t>
            </a:r>
            <a:r>
              <a:rPr kumimoji="1" lang="en-US" altLang="ja-JP" sz="1200" dirty="0" smtClean="0"/>
              <a:t>1</a:t>
            </a:r>
            <a:r>
              <a:rPr kumimoji="1" lang="ja-JP" altLang="en-US" sz="1200" dirty="0" smtClean="0"/>
              <a:t>杯</a:t>
            </a:r>
            <a:endParaRPr kumimoji="1" lang="ja-JP" altLang="en-US" sz="1200" dirty="0"/>
          </a:p>
        </p:txBody>
      </p:sp>
    </p:spTree>
    <p:extLst>
      <p:ext uri="{BB962C8B-B14F-4D97-AF65-F5344CB8AC3E}">
        <p14:creationId xmlns:p14="http://schemas.microsoft.com/office/powerpoint/2010/main" val="754716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38"/>
            <a:ext cx="8229600" cy="857250"/>
          </a:xfrm>
        </p:spPr>
        <p:txBody>
          <a:bodyPr>
            <a:normAutofit/>
          </a:bodyPr>
          <a:lstStyle/>
          <a:p>
            <a:r>
              <a:rPr kumimoji="1" lang="ja-JP" altLang="en-US" sz="4000" dirty="0" smtClean="0"/>
              <a:t>分類してみよう</a:t>
            </a:r>
            <a:endParaRPr kumimoji="1" lang="ja-JP" altLang="en-US" sz="4000" dirty="0"/>
          </a:p>
        </p:txBody>
      </p:sp>
      <p:sp>
        <p:nvSpPr>
          <p:cNvPr id="4" name="角丸四角形吹き出し 3"/>
          <p:cNvSpPr/>
          <p:nvPr/>
        </p:nvSpPr>
        <p:spPr>
          <a:xfrm>
            <a:off x="7236296" y="1851670"/>
            <a:ext cx="1800200" cy="2088232"/>
          </a:xfrm>
          <a:prstGeom prst="wedgeRoundRectCallout">
            <a:avLst>
              <a:gd name="adj1" fmla="val -73563"/>
              <a:gd name="adj2" fmla="val 748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smtClean="0"/>
              <a:t>この献立で，不足する食品群と，栄養</a:t>
            </a:r>
            <a:r>
              <a:rPr lang="ja-JP" altLang="en-US" sz="1600" dirty="0"/>
              <a:t>バランスをよくするために追加するとよい</a:t>
            </a:r>
            <a:r>
              <a:rPr lang="ja-JP" altLang="en-US" sz="1600" dirty="0" smtClean="0"/>
              <a:t>料理を考えよう</a:t>
            </a:r>
            <a:endParaRPr kumimoji="1" lang="ja-JP" altLang="en-US" sz="1600" dirty="0"/>
          </a:p>
        </p:txBody>
      </p:sp>
      <p:graphicFrame>
        <p:nvGraphicFramePr>
          <p:cNvPr id="3" name="表 2"/>
          <p:cNvGraphicFramePr>
            <a:graphicFrameLocks noGrp="1"/>
          </p:cNvGraphicFramePr>
          <p:nvPr>
            <p:extLst>
              <p:ext uri="{D42A27DB-BD31-4B8C-83A1-F6EECF244321}">
                <p14:modId xmlns:p14="http://schemas.microsoft.com/office/powerpoint/2010/main" val="2417849939"/>
              </p:ext>
            </p:extLst>
          </p:nvPr>
        </p:nvGraphicFramePr>
        <p:xfrm>
          <a:off x="971600" y="771550"/>
          <a:ext cx="5832648" cy="4265419"/>
        </p:xfrm>
        <a:graphic>
          <a:graphicData uri="http://schemas.openxmlformats.org/drawingml/2006/table">
            <a:tbl>
              <a:tblPr firstRow="1">
                <a:tableStyleId>{BC89EF96-8CEA-46FF-86C4-4CE0E7609802}</a:tableStyleId>
              </a:tblPr>
              <a:tblGrid>
                <a:gridCol w="827515"/>
                <a:gridCol w="827515"/>
                <a:gridCol w="573922"/>
                <a:gridCol w="600616"/>
                <a:gridCol w="600616"/>
                <a:gridCol w="600616"/>
                <a:gridCol w="600616"/>
                <a:gridCol w="600616"/>
                <a:gridCol w="600616"/>
              </a:tblGrid>
              <a:tr h="173221">
                <a:tc rowSpan="2">
                  <a:txBody>
                    <a:bodyPr/>
                    <a:lstStyle/>
                    <a:p>
                      <a:pPr algn="ctr" fontAlgn="ctr"/>
                      <a:r>
                        <a:rPr lang="ja-JP" altLang="en-US" sz="1200" u="none" strike="noStrike" dirty="0">
                          <a:effectLst/>
                        </a:rPr>
                        <a:t>献立</a:t>
                      </a:r>
                      <a:endParaRPr lang="ja-JP" altLang="en-US" sz="1200" b="0" i="0" u="none" strike="noStrike" dirty="0">
                        <a:solidFill>
                          <a:srgbClr val="000000"/>
                        </a:solidFill>
                        <a:effectLst/>
                        <a:latin typeface="ＭＳ Ｐゴシック"/>
                      </a:endParaRPr>
                    </a:p>
                  </a:txBody>
                  <a:tcPr marL="7283" marR="7283" marT="7283" marB="0" anchor="ctr"/>
                </a:tc>
                <a:tc rowSpan="2">
                  <a:txBody>
                    <a:bodyPr/>
                    <a:lstStyle/>
                    <a:p>
                      <a:pPr algn="ctr" fontAlgn="ctr"/>
                      <a:r>
                        <a:rPr lang="ja-JP" altLang="en-US" sz="1200" u="none" strike="noStrike" dirty="0">
                          <a:effectLst/>
                        </a:rPr>
                        <a:t>主な材料</a:t>
                      </a:r>
                      <a:endParaRPr lang="ja-JP" altLang="en-US" sz="1200" b="0" i="0" u="none" strike="noStrike" dirty="0">
                        <a:solidFill>
                          <a:srgbClr val="000000"/>
                        </a:solidFill>
                        <a:effectLst/>
                        <a:latin typeface="ＭＳ Ｐゴシック"/>
                      </a:endParaRPr>
                    </a:p>
                  </a:txBody>
                  <a:tcPr marL="7283" marR="7283" marT="7283" marB="0" anchor="ctr"/>
                </a:tc>
                <a:tc rowSpan="2">
                  <a:txBody>
                    <a:bodyPr/>
                    <a:lstStyle/>
                    <a:p>
                      <a:pPr algn="ctr" fontAlgn="ctr"/>
                      <a:r>
                        <a:rPr lang="ja-JP" altLang="en-US" sz="1200" u="none" strike="noStrike" dirty="0">
                          <a:effectLst/>
                        </a:rPr>
                        <a:t>一人分</a:t>
                      </a:r>
                      <a:br>
                        <a:rPr lang="ja-JP" altLang="en-US" sz="1200" u="none" strike="noStrike" dirty="0">
                          <a:effectLst/>
                        </a:rPr>
                      </a:br>
                      <a:r>
                        <a:rPr lang="ja-JP" altLang="en-US" sz="1200" u="none" strike="noStrike" dirty="0">
                          <a:effectLst/>
                        </a:rPr>
                        <a:t>の分量</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ctr" rtl="0" fontAlgn="ctr"/>
                      <a:r>
                        <a:rPr lang="ja-JP" altLang="en-US" sz="1200" u="none" strike="noStrike" dirty="0">
                          <a:effectLst/>
                        </a:rPr>
                        <a:t>１群</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ctr" rtl="0" fontAlgn="ctr"/>
                      <a:r>
                        <a:rPr lang="ja-JP" altLang="en-US" sz="1200" u="none" strike="noStrike" dirty="0">
                          <a:effectLst/>
                        </a:rPr>
                        <a:t>２群</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ctr" rtl="0" fontAlgn="ctr"/>
                      <a:r>
                        <a:rPr lang="ja-JP" altLang="en-US" sz="1200" u="none" strike="noStrike" dirty="0">
                          <a:effectLst/>
                        </a:rPr>
                        <a:t>３群</a:t>
                      </a:r>
                      <a:endParaRPr lang="ja-JP" altLang="en-US" sz="1200" b="0" i="0" u="none" strike="noStrike" dirty="0">
                        <a:solidFill>
                          <a:srgbClr val="000000"/>
                        </a:solidFill>
                        <a:effectLst/>
                        <a:latin typeface="Arial"/>
                      </a:endParaRPr>
                    </a:p>
                  </a:txBody>
                  <a:tcPr marL="7283" marR="7283" marT="7283" marB="0" anchor="ctr"/>
                </a:tc>
                <a:tc>
                  <a:txBody>
                    <a:bodyPr/>
                    <a:lstStyle/>
                    <a:p>
                      <a:pPr algn="ctr" rtl="0" fontAlgn="ctr"/>
                      <a:r>
                        <a:rPr lang="ja-JP" altLang="en-US" sz="1200" u="none" strike="noStrike" dirty="0">
                          <a:effectLst/>
                        </a:rPr>
                        <a:t>４群</a:t>
                      </a:r>
                      <a:endParaRPr lang="ja-JP" altLang="en-US" sz="1200" b="0" i="0" u="none" strike="noStrike" dirty="0">
                        <a:solidFill>
                          <a:srgbClr val="000000"/>
                        </a:solidFill>
                        <a:effectLst/>
                        <a:latin typeface="Arial"/>
                      </a:endParaRPr>
                    </a:p>
                  </a:txBody>
                  <a:tcPr marL="7283" marR="7283" marT="7283" marB="0" anchor="ctr"/>
                </a:tc>
                <a:tc>
                  <a:txBody>
                    <a:bodyPr/>
                    <a:lstStyle/>
                    <a:p>
                      <a:pPr algn="ctr" rtl="0" fontAlgn="ctr"/>
                      <a:r>
                        <a:rPr lang="ja-JP" altLang="en-US" sz="1200" u="none" strike="noStrike" dirty="0">
                          <a:effectLst/>
                        </a:rPr>
                        <a:t>５群</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ctr" rtl="0" fontAlgn="ctr"/>
                      <a:r>
                        <a:rPr lang="ja-JP" altLang="en-US" sz="1200" u="none" strike="noStrike" dirty="0">
                          <a:effectLst/>
                        </a:rPr>
                        <a:t>６群</a:t>
                      </a:r>
                      <a:endParaRPr lang="ja-JP" altLang="en-US" sz="1200" b="0" i="0" u="none" strike="noStrike" dirty="0">
                        <a:solidFill>
                          <a:srgbClr val="000000"/>
                        </a:solidFill>
                        <a:effectLst/>
                        <a:latin typeface="ＭＳ Ｐゴシック"/>
                      </a:endParaRPr>
                    </a:p>
                  </a:txBody>
                  <a:tcPr marL="7283" marR="7283" marT="7283" marB="0" anchor="ctr"/>
                </a:tc>
              </a:tr>
              <a:tr h="11669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1200" u="none" strike="noStrike" dirty="0">
                          <a:effectLst/>
                        </a:rPr>
                        <a:t>魚・肉・卵・</a:t>
                      </a:r>
                      <a:br>
                        <a:rPr lang="ja-JP" altLang="en-US" sz="1200" u="none" strike="noStrike" dirty="0">
                          <a:effectLst/>
                        </a:rPr>
                      </a:br>
                      <a:r>
                        <a:rPr lang="ja-JP" altLang="en-US" sz="1200" u="none" strike="noStrike" dirty="0">
                          <a:effectLst/>
                        </a:rPr>
                        <a:t>豆・豆製品</a:t>
                      </a:r>
                      <a:endParaRPr lang="ja-JP" altLang="en-US" sz="1200" b="0" i="0" u="none" strike="noStrike" dirty="0">
                        <a:solidFill>
                          <a:srgbClr val="000000"/>
                        </a:solidFill>
                        <a:effectLst/>
                        <a:latin typeface="ＭＳ Ｐゴシック"/>
                      </a:endParaRPr>
                    </a:p>
                  </a:txBody>
                  <a:tcPr marL="7283" marR="7283" marT="7283" marB="0" vert="eaVert" anchor="ctr"/>
                </a:tc>
                <a:tc>
                  <a:txBody>
                    <a:bodyPr/>
                    <a:lstStyle/>
                    <a:p>
                      <a:pPr algn="ctr" rtl="0" fontAlgn="ctr"/>
                      <a:r>
                        <a:rPr lang="ja-JP" altLang="en-US" sz="1200" u="none" strike="noStrike" dirty="0">
                          <a:effectLst/>
                        </a:rPr>
                        <a:t>牛乳・乳製品・</a:t>
                      </a:r>
                      <a:br>
                        <a:rPr lang="ja-JP" altLang="en-US" sz="1200" u="none" strike="noStrike" dirty="0">
                          <a:effectLst/>
                        </a:rPr>
                      </a:br>
                      <a:r>
                        <a:rPr lang="ja-JP" altLang="en-US" sz="1200" u="none" strike="noStrike" dirty="0">
                          <a:effectLst/>
                        </a:rPr>
                        <a:t>小魚・海藻</a:t>
                      </a:r>
                      <a:endParaRPr lang="ja-JP" altLang="en-US" sz="1200" b="0" i="0" u="none" strike="noStrike" dirty="0">
                        <a:solidFill>
                          <a:srgbClr val="000000"/>
                        </a:solidFill>
                        <a:effectLst/>
                        <a:latin typeface="ＭＳ Ｐゴシック"/>
                      </a:endParaRPr>
                    </a:p>
                  </a:txBody>
                  <a:tcPr marL="7283" marR="7283" marT="7283" marB="0" vert="eaVert" anchor="ctr"/>
                </a:tc>
                <a:tc>
                  <a:txBody>
                    <a:bodyPr/>
                    <a:lstStyle/>
                    <a:p>
                      <a:pPr algn="ctr" rtl="0" fontAlgn="ctr"/>
                      <a:r>
                        <a:rPr lang="ja-JP" altLang="en-US" sz="1200" u="none" strike="noStrike" dirty="0">
                          <a:effectLst/>
                        </a:rPr>
                        <a:t>緑黄色野菜</a:t>
                      </a:r>
                      <a:endParaRPr lang="ja-JP" altLang="en-US" sz="1200" b="0" i="0" u="none" strike="noStrike" dirty="0">
                        <a:solidFill>
                          <a:srgbClr val="000000"/>
                        </a:solidFill>
                        <a:effectLst/>
                        <a:latin typeface="ＭＳ Ｐゴシック"/>
                      </a:endParaRPr>
                    </a:p>
                  </a:txBody>
                  <a:tcPr marL="7283" marR="7283" marT="7283" marB="0" vert="eaVert" anchor="ctr"/>
                </a:tc>
                <a:tc>
                  <a:txBody>
                    <a:bodyPr/>
                    <a:lstStyle/>
                    <a:p>
                      <a:pPr algn="ctr" rtl="0" fontAlgn="ctr"/>
                      <a:r>
                        <a:rPr lang="ja-JP" altLang="en-US" sz="1200" u="none" strike="noStrike" dirty="0">
                          <a:effectLst/>
                        </a:rPr>
                        <a:t>その他の野菜・</a:t>
                      </a:r>
                      <a:br>
                        <a:rPr lang="ja-JP" altLang="en-US" sz="1200" u="none" strike="noStrike" dirty="0">
                          <a:effectLst/>
                        </a:rPr>
                      </a:br>
                      <a:r>
                        <a:rPr lang="ja-JP" altLang="en-US" sz="1200" u="none" strike="noStrike" dirty="0">
                          <a:effectLst/>
                        </a:rPr>
                        <a:t>果物</a:t>
                      </a:r>
                      <a:endParaRPr lang="ja-JP" altLang="en-US" sz="1200" b="0" i="0" u="none" strike="noStrike" dirty="0">
                        <a:solidFill>
                          <a:srgbClr val="000000"/>
                        </a:solidFill>
                        <a:effectLst/>
                        <a:latin typeface="ＭＳ Ｐゴシック"/>
                      </a:endParaRPr>
                    </a:p>
                  </a:txBody>
                  <a:tcPr marL="7283" marR="7283" marT="7283" marB="0" vert="eaVert" anchor="ctr"/>
                </a:tc>
                <a:tc>
                  <a:txBody>
                    <a:bodyPr/>
                    <a:lstStyle/>
                    <a:p>
                      <a:pPr algn="ctr" rtl="0" fontAlgn="ctr"/>
                      <a:r>
                        <a:rPr lang="ja-JP" altLang="en-US" sz="1200" u="none" strike="noStrike" dirty="0">
                          <a:effectLst/>
                        </a:rPr>
                        <a:t>穀類・</a:t>
                      </a:r>
                      <a:r>
                        <a:rPr lang="ja-JP" altLang="en-US" sz="1200" u="none" strike="noStrike" dirty="0" err="1">
                          <a:effectLst/>
                        </a:rPr>
                        <a:t>いも</a:t>
                      </a:r>
                      <a:r>
                        <a:rPr lang="ja-JP" altLang="en-US" sz="1200" u="none" strike="noStrike" dirty="0">
                          <a:effectLst/>
                        </a:rPr>
                        <a:t>類・</a:t>
                      </a:r>
                      <a:br>
                        <a:rPr lang="ja-JP" altLang="en-US" sz="1200" u="none" strike="noStrike" dirty="0">
                          <a:effectLst/>
                        </a:rPr>
                      </a:br>
                      <a:r>
                        <a:rPr lang="ja-JP" altLang="en-US" sz="1200" u="none" strike="noStrike" dirty="0">
                          <a:effectLst/>
                        </a:rPr>
                        <a:t>砂糖</a:t>
                      </a:r>
                      <a:endParaRPr lang="ja-JP" altLang="en-US" sz="1200" b="0" i="0" u="none" strike="noStrike" dirty="0">
                        <a:solidFill>
                          <a:srgbClr val="000000"/>
                        </a:solidFill>
                        <a:effectLst/>
                        <a:latin typeface="ＭＳ Ｐゴシック"/>
                      </a:endParaRPr>
                    </a:p>
                  </a:txBody>
                  <a:tcPr marL="7283" marR="7283" marT="7283" marB="0" vert="eaVert" anchor="ctr"/>
                </a:tc>
                <a:tc>
                  <a:txBody>
                    <a:bodyPr/>
                    <a:lstStyle/>
                    <a:p>
                      <a:pPr algn="ctr" rtl="0" fontAlgn="ctr"/>
                      <a:r>
                        <a:rPr lang="ja-JP" altLang="en-US" sz="1200" u="none" strike="noStrike">
                          <a:effectLst/>
                        </a:rPr>
                        <a:t>油脂</a:t>
                      </a:r>
                      <a:endParaRPr lang="ja-JP" altLang="en-US" sz="1200" b="0" i="0" u="none" strike="noStrike">
                        <a:solidFill>
                          <a:srgbClr val="000000"/>
                        </a:solidFill>
                        <a:effectLst/>
                        <a:latin typeface="Arial"/>
                      </a:endParaRPr>
                    </a:p>
                  </a:txBody>
                  <a:tcPr marL="7283" marR="7283" marT="7283" marB="0" vert="eaVert" anchor="ctr"/>
                </a:tc>
              </a:tr>
              <a:tr h="227923">
                <a:tc>
                  <a:txBody>
                    <a:bodyPr/>
                    <a:lstStyle/>
                    <a:p>
                      <a:pPr algn="l" fontAlgn="ctr"/>
                      <a:r>
                        <a:rPr lang="ja-JP" altLang="en-US" sz="1200" u="none" strike="noStrike">
                          <a:effectLst/>
                        </a:rPr>
                        <a:t>飯</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米</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r" fontAlgn="ctr"/>
                      <a:r>
                        <a:rPr lang="en-US" sz="1200" u="none" strike="noStrike" dirty="0">
                          <a:effectLst/>
                        </a:rPr>
                        <a:t>100g</a:t>
                      </a:r>
                      <a:endParaRPr lang="en-US" sz="1200" b="0" i="0" u="none" strike="noStrike" dirty="0">
                        <a:solidFill>
                          <a:srgbClr val="000000"/>
                        </a:solidFill>
                        <a:effectLst/>
                        <a:latin typeface="ＭＳ Ｐゴシック"/>
                      </a:endParaRPr>
                    </a:p>
                  </a:txBody>
                  <a:tcPr marL="7283" marR="7283" marT="7283"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7283" marR="7283" marT="7283" marB="0" vert="eaVert" anchor="ctr"/>
                </a:tc>
                <a:tc>
                  <a:txBody>
                    <a:bodyPr/>
                    <a:lstStyle/>
                    <a:p>
                      <a:pPr algn="ctr" rtl="0" fontAlgn="ctr"/>
                      <a:r>
                        <a:rPr lang="ja-JP" altLang="en-US" sz="1200" u="none" strike="noStrike">
                          <a:effectLst/>
                        </a:rPr>
                        <a:t>　</a:t>
                      </a:r>
                      <a:endParaRPr lang="ja-JP" altLang="en-US" sz="1200" b="0" i="0" u="none" strike="noStrike">
                        <a:solidFill>
                          <a:srgbClr val="000000"/>
                        </a:solidFill>
                        <a:effectLst/>
                        <a:latin typeface="Arial"/>
                      </a:endParaRPr>
                    </a:p>
                  </a:txBody>
                  <a:tcPr marL="7283" marR="7283" marT="7283" marB="0" vert="eaVert" anchor="ctr"/>
                </a:tc>
                <a:tc>
                  <a:txBody>
                    <a:bodyPr/>
                    <a:lstStyle/>
                    <a:p>
                      <a:pPr algn="l" rtl="0"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vert="eaVert"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7283" marR="7283" marT="7283" marB="0" vert="eaVert" anchor="ctr"/>
                </a:tc>
                <a:tc>
                  <a:txBody>
                    <a:bodyPr/>
                    <a:lstStyle/>
                    <a:p>
                      <a:pPr algn="ctr" rtl="0" fontAlgn="ctr"/>
                      <a:r>
                        <a:rPr lang="ja-JP" altLang="en-US" sz="1200" u="none" strike="noStrike">
                          <a:effectLst/>
                        </a:rPr>
                        <a:t>　</a:t>
                      </a:r>
                      <a:endParaRPr lang="ja-JP" altLang="en-US" sz="1200" b="0" i="0" u="none" strike="noStrike">
                        <a:solidFill>
                          <a:srgbClr val="000000"/>
                        </a:solidFill>
                        <a:effectLst/>
                        <a:latin typeface="Calibri"/>
                      </a:endParaRPr>
                    </a:p>
                  </a:txBody>
                  <a:tcPr marL="7283" marR="7283" marT="7283" marB="0" vert="eaVert" anchor="ctr"/>
                </a:tc>
                <a:tc>
                  <a:txBody>
                    <a:bodyPr/>
                    <a:lstStyle/>
                    <a:p>
                      <a:pPr algn="l" rtl="0"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7283" marR="7283" marT="7283" marB="0" vert="eaVert" anchor="ctr"/>
                </a:tc>
              </a:tr>
              <a:tr h="227923">
                <a:tc rowSpan="5">
                  <a:txBody>
                    <a:bodyPr/>
                    <a:lstStyle/>
                    <a:p>
                      <a:pPr algn="l" fontAlgn="ctr"/>
                      <a:r>
                        <a:rPr lang="ja-JP" altLang="en-US" sz="1200" u="none" strike="noStrike">
                          <a:effectLst/>
                        </a:rPr>
                        <a:t>ムニエル</a:t>
                      </a:r>
                      <a:br>
                        <a:rPr lang="ja-JP" altLang="en-US" sz="1200" u="none" strike="noStrike">
                          <a:effectLst/>
                        </a:rPr>
                      </a:br>
                      <a:r>
                        <a:rPr lang="ja-JP" altLang="en-US" sz="1200" u="none" strike="noStrike">
                          <a:effectLst/>
                        </a:rPr>
                        <a:t>粉ふきいも</a:t>
                      </a:r>
                      <a:br>
                        <a:rPr lang="ja-JP" altLang="en-US" sz="1200" u="none" strike="noStrike">
                          <a:effectLst/>
                        </a:rPr>
                      </a:br>
                      <a:r>
                        <a:rPr lang="ja-JP" altLang="en-US" sz="1200" u="none" strike="noStrike">
                          <a:effectLst/>
                        </a:rPr>
                        <a:t>レタス</a:t>
                      </a:r>
                      <a:br>
                        <a:rPr lang="ja-JP" altLang="en-US" sz="1200" u="none" strike="noStrike">
                          <a:effectLst/>
                        </a:rPr>
                      </a:br>
                      <a:r>
                        <a:rPr lang="ja-JP" altLang="en-US" sz="1200" u="none" strike="noStrike">
                          <a:effectLst/>
                        </a:rPr>
                        <a:t>トマト</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鮭</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r" fontAlgn="ctr"/>
                      <a:r>
                        <a:rPr lang="en-US" sz="1200" u="none" strike="noStrike" dirty="0">
                          <a:effectLst/>
                        </a:rPr>
                        <a:t>70g</a:t>
                      </a:r>
                      <a:endParaRPr 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r>
              <a:tr h="227923">
                <a:tc vMerge="1">
                  <a:txBody>
                    <a:bodyPr/>
                    <a:lstStyle/>
                    <a:p>
                      <a:endParaRPr kumimoji="1" lang="ja-JP" altLang="en-US"/>
                    </a:p>
                  </a:txBody>
                  <a:tcPr/>
                </a:tc>
                <a:tc>
                  <a:txBody>
                    <a:bodyPr/>
                    <a:lstStyle/>
                    <a:p>
                      <a:pPr algn="l" fontAlgn="ctr"/>
                      <a:r>
                        <a:rPr lang="ja-JP" altLang="en-US" sz="1200" u="none" strike="noStrike">
                          <a:effectLst/>
                        </a:rPr>
                        <a:t>じゃがいも</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r" fontAlgn="ctr"/>
                      <a:r>
                        <a:rPr lang="en-US" sz="1200" u="none" strike="noStrike">
                          <a:effectLst/>
                        </a:rPr>
                        <a:t>50g</a:t>
                      </a:r>
                      <a:endParaRPr 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r>
              <a:tr h="227923">
                <a:tc vMerge="1">
                  <a:txBody>
                    <a:bodyPr/>
                    <a:lstStyle/>
                    <a:p>
                      <a:endParaRPr kumimoji="1" lang="ja-JP" altLang="en-US"/>
                    </a:p>
                  </a:txBody>
                  <a:tcPr/>
                </a:tc>
                <a:tc>
                  <a:txBody>
                    <a:bodyPr/>
                    <a:lstStyle/>
                    <a:p>
                      <a:pPr algn="l" fontAlgn="ctr"/>
                      <a:r>
                        <a:rPr lang="ja-JP" altLang="en-US" sz="1200" u="none" strike="noStrike">
                          <a:effectLst/>
                        </a:rPr>
                        <a:t>トマト</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r" fontAlgn="ctr"/>
                      <a:r>
                        <a:rPr lang="en-US" sz="1200" u="none" strike="noStrike">
                          <a:effectLst/>
                        </a:rPr>
                        <a:t>35g</a:t>
                      </a:r>
                      <a:endParaRPr 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r>
              <a:tr h="227923">
                <a:tc vMerge="1">
                  <a:txBody>
                    <a:bodyPr/>
                    <a:lstStyle/>
                    <a:p>
                      <a:endParaRPr kumimoji="1" lang="ja-JP" altLang="en-US"/>
                    </a:p>
                  </a:txBody>
                  <a:tcPr/>
                </a:tc>
                <a:tc>
                  <a:txBody>
                    <a:bodyPr/>
                    <a:lstStyle/>
                    <a:p>
                      <a:pPr algn="l" fontAlgn="ctr"/>
                      <a:r>
                        <a:rPr lang="ja-JP" altLang="en-US" sz="1200" u="none" strike="noStrike">
                          <a:effectLst/>
                        </a:rPr>
                        <a:t>レタス</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r" fontAlgn="ctr"/>
                      <a:r>
                        <a:rPr lang="en-US" sz="1200" u="none" strike="noStrike">
                          <a:effectLst/>
                        </a:rPr>
                        <a:t>30g</a:t>
                      </a:r>
                      <a:endParaRPr 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r>
              <a:tr h="227923">
                <a:tc vMerge="1">
                  <a:txBody>
                    <a:bodyPr/>
                    <a:lstStyle/>
                    <a:p>
                      <a:endParaRPr kumimoji="1" lang="ja-JP" altLang="en-US"/>
                    </a:p>
                  </a:txBody>
                  <a:tcPr/>
                </a:tc>
                <a:tc>
                  <a:txBody>
                    <a:bodyPr/>
                    <a:lstStyle/>
                    <a:p>
                      <a:pPr algn="l" fontAlgn="ctr"/>
                      <a:r>
                        <a:rPr lang="ja-JP" altLang="en-US" sz="1200" u="none" strike="noStrike">
                          <a:effectLst/>
                        </a:rPr>
                        <a:t>油</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r" fontAlgn="ctr"/>
                      <a:r>
                        <a:rPr lang="en-US" sz="1200" u="none" strike="noStrike">
                          <a:effectLst/>
                        </a:rPr>
                        <a:t>3g</a:t>
                      </a:r>
                      <a:endParaRPr 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r>
              <a:tr h="227923">
                <a:tc rowSpan="4">
                  <a:txBody>
                    <a:bodyPr/>
                    <a:lstStyle/>
                    <a:p>
                      <a:pPr algn="ctr" fontAlgn="ctr"/>
                      <a:r>
                        <a:rPr lang="ja-JP" altLang="en-US" sz="1200" u="none" strike="noStrike">
                          <a:effectLst/>
                        </a:rPr>
                        <a:t>みそ汁</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とうふ</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r" fontAlgn="ctr"/>
                      <a:r>
                        <a:rPr lang="en-US" sz="1200" u="none" strike="noStrike">
                          <a:effectLst/>
                        </a:rPr>
                        <a:t>30g</a:t>
                      </a:r>
                      <a:endParaRPr 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r>
              <a:tr h="227923">
                <a:tc vMerge="1">
                  <a:txBody>
                    <a:bodyPr/>
                    <a:lstStyle/>
                    <a:p>
                      <a:endParaRPr kumimoji="1" lang="ja-JP" altLang="en-US"/>
                    </a:p>
                  </a:txBody>
                  <a:tcPr/>
                </a:tc>
                <a:tc>
                  <a:txBody>
                    <a:bodyPr/>
                    <a:lstStyle/>
                    <a:p>
                      <a:pPr algn="l" fontAlgn="ctr"/>
                      <a:r>
                        <a:rPr lang="ja-JP" altLang="en-US" sz="1200" u="none" strike="noStrike" dirty="0">
                          <a:effectLst/>
                        </a:rPr>
                        <a:t>生わかめ</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r" fontAlgn="ctr"/>
                      <a:r>
                        <a:rPr lang="en-US" sz="1200" u="none" strike="noStrike">
                          <a:effectLst/>
                        </a:rPr>
                        <a:t>10g</a:t>
                      </a:r>
                      <a:endParaRPr 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r>
              <a:tr h="227923">
                <a:tc vMerge="1">
                  <a:txBody>
                    <a:bodyPr/>
                    <a:lstStyle/>
                    <a:p>
                      <a:endParaRPr kumimoji="1" lang="ja-JP" altLang="en-US"/>
                    </a:p>
                  </a:txBody>
                  <a:tcPr/>
                </a:tc>
                <a:tc>
                  <a:txBody>
                    <a:bodyPr/>
                    <a:lstStyle/>
                    <a:p>
                      <a:pPr algn="l" fontAlgn="ctr"/>
                      <a:r>
                        <a:rPr lang="ja-JP" altLang="en-US" sz="1200" u="none" strike="noStrike">
                          <a:effectLst/>
                        </a:rPr>
                        <a:t>しめじ</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r" fontAlgn="ctr"/>
                      <a:r>
                        <a:rPr lang="en-US" sz="1200" u="none" strike="noStrike">
                          <a:effectLst/>
                        </a:rPr>
                        <a:t>20g</a:t>
                      </a:r>
                      <a:endParaRPr 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r>
              <a:tr h="227923">
                <a:tc vMerge="1">
                  <a:txBody>
                    <a:bodyPr/>
                    <a:lstStyle/>
                    <a:p>
                      <a:endParaRPr kumimoji="1" lang="ja-JP" altLang="en-US"/>
                    </a:p>
                  </a:txBody>
                  <a:tcPr/>
                </a:tc>
                <a:tc>
                  <a:txBody>
                    <a:bodyPr/>
                    <a:lstStyle/>
                    <a:p>
                      <a:pPr algn="l" fontAlgn="ctr"/>
                      <a:r>
                        <a:rPr lang="ja-JP" altLang="en-US" sz="1200" u="none" strike="noStrike">
                          <a:effectLst/>
                        </a:rPr>
                        <a:t>みそ</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r" fontAlgn="ctr"/>
                      <a:r>
                        <a:rPr lang="en-US" sz="1200" u="none" strike="noStrike">
                          <a:effectLst/>
                        </a:rPr>
                        <a:t>15g</a:t>
                      </a:r>
                      <a:endParaRPr 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r>
              <a:tr h="227923">
                <a:tc gridSpan="3">
                  <a:txBody>
                    <a:bodyPr/>
                    <a:lstStyle/>
                    <a:p>
                      <a:pPr algn="ctr" fontAlgn="ctr"/>
                      <a:r>
                        <a:rPr lang="ja-JP" altLang="en-US" sz="1200" u="none" strike="noStrike">
                          <a:effectLst/>
                        </a:rPr>
                        <a:t>合計</a:t>
                      </a:r>
                      <a:endParaRPr lang="ja-JP" altLang="en-US" sz="1200" b="0" i="0" u="none" strike="noStrike">
                        <a:solidFill>
                          <a:srgbClr val="000000"/>
                        </a:solidFill>
                        <a:effectLst/>
                        <a:latin typeface="ＭＳ Ｐゴシック"/>
                      </a:endParaRPr>
                    </a:p>
                  </a:txBody>
                  <a:tcPr marL="7283" marR="7283" marT="7283"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7283" marR="7283" marT="7283" marB="0" anchor="ctr"/>
                </a:tc>
              </a:tr>
              <a:tr h="401143">
                <a:tc gridSpan="3">
                  <a:txBody>
                    <a:bodyPr/>
                    <a:lstStyle/>
                    <a:p>
                      <a:pPr algn="ctr" fontAlgn="ctr"/>
                      <a:r>
                        <a:rPr lang="ja-JP" altLang="en-US" sz="1200" u="none" strike="noStrike">
                          <a:effectLst/>
                        </a:rPr>
                        <a:t>食品群別摂取量のめやす</a:t>
                      </a:r>
                      <a:br>
                        <a:rPr lang="ja-JP" altLang="en-US" sz="1200" u="none" strike="noStrike">
                          <a:effectLst/>
                        </a:rPr>
                      </a:br>
                      <a:r>
                        <a:rPr lang="ja-JP" altLang="en-US" sz="1200" u="none" strike="noStrike">
                          <a:effectLst/>
                        </a:rPr>
                        <a:t>（１日分の約</a:t>
                      </a:r>
                      <a:r>
                        <a:rPr lang="en-US" altLang="ja-JP" sz="1200" u="none" strike="noStrike">
                          <a:effectLst/>
                        </a:rPr>
                        <a:t>1/3</a:t>
                      </a:r>
                      <a:r>
                        <a:rPr lang="ja-JP" altLang="en-US" sz="1200" u="none" strike="noStrike">
                          <a:effectLst/>
                        </a:rPr>
                        <a:t>量）</a:t>
                      </a:r>
                      <a:endParaRPr lang="ja-JP" altLang="en-US" sz="1200" b="0" i="0" u="none" strike="noStrike">
                        <a:solidFill>
                          <a:srgbClr val="000000"/>
                        </a:solidFill>
                        <a:effectLst/>
                        <a:latin typeface="ＭＳ Ｐゴシック"/>
                      </a:endParaRPr>
                    </a:p>
                  </a:txBody>
                  <a:tcPr marL="7283" marR="7283" marT="7283"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u="none" strike="noStrike">
                          <a:effectLst/>
                        </a:rPr>
                        <a:t>女</a:t>
                      </a:r>
                      <a:r>
                        <a:rPr lang="en-US" altLang="ja-JP" sz="1200" u="none" strike="noStrike">
                          <a:effectLst/>
                        </a:rPr>
                        <a:t>100</a:t>
                      </a:r>
                      <a:r>
                        <a:rPr lang="en-US" sz="1200" u="none" strike="noStrike">
                          <a:effectLst/>
                        </a:rPr>
                        <a:t>g</a:t>
                      </a:r>
                      <a:br>
                        <a:rPr lang="en-US" sz="1200" u="none" strike="noStrike">
                          <a:effectLst/>
                        </a:rPr>
                      </a:br>
                      <a:r>
                        <a:rPr lang="ja-JP" altLang="en-US" sz="1200" u="none" strike="noStrike">
                          <a:effectLst/>
                        </a:rPr>
                        <a:t>男</a:t>
                      </a:r>
                      <a:r>
                        <a:rPr lang="en-US" altLang="ja-JP" sz="1200" u="none" strike="noStrike">
                          <a:effectLst/>
                        </a:rPr>
                        <a:t>110</a:t>
                      </a:r>
                      <a:r>
                        <a:rPr lang="en-US" sz="1200" u="none" strike="noStrike">
                          <a:effectLst/>
                        </a:rPr>
                        <a:t>g</a:t>
                      </a:r>
                      <a:endParaRPr lang="en-US" sz="1200" b="0" i="0" u="none" strike="noStrike">
                        <a:solidFill>
                          <a:srgbClr val="000000"/>
                        </a:solidFill>
                        <a:effectLst/>
                        <a:latin typeface="ＭＳ Ｐゴシック"/>
                      </a:endParaRPr>
                    </a:p>
                  </a:txBody>
                  <a:tcPr marL="7283" marR="7283" marT="7283" marB="0" anchor="ctr"/>
                </a:tc>
                <a:tc>
                  <a:txBody>
                    <a:bodyPr/>
                    <a:lstStyle/>
                    <a:p>
                      <a:pPr algn="ctr" fontAlgn="ctr"/>
                      <a:r>
                        <a:rPr lang="en-US" sz="1200" u="none" strike="noStrike">
                          <a:effectLst/>
                        </a:rPr>
                        <a:t>133g</a:t>
                      </a:r>
                      <a:endParaRPr lang="en-US" sz="1200" b="0" i="0" u="none" strike="noStrike">
                        <a:solidFill>
                          <a:srgbClr val="000000"/>
                        </a:solidFill>
                        <a:effectLst/>
                        <a:latin typeface="ＭＳ Ｐゴシック"/>
                      </a:endParaRPr>
                    </a:p>
                  </a:txBody>
                  <a:tcPr marL="7283" marR="7283" marT="7283" marB="0" anchor="ctr"/>
                </a:tc>
                <a:tc>
                  <a:txBody>
                    <a:bodyPr/>
                    <a:lstStyle/>
                    <a:p>
                      <a:pPr algn="ctr" fontAlgn="ctr"/>
                      <a:r>
                        <a:rPr lang="en-US" sz="1200" u="none" strike="noStrike">
                          <a:effectLst/>
                        </a:rPr>
                        <a:t>33g</a:t>
                      </a:r>
                      <a:endParaRPr lang="en-US" sz="1200" b="0" i="0" u="none" strike="noStrike">
                        <a:solidFill>
                          <a:srgbClr val="000000"/>
                        </a:solidFill>
                        <a:effectLst/>
                        <a:latin typeface="ＭＳ Ｐゴシック"/>
                      </a:endParaRPr>
                    </a:p>
                  </a:txBody>
                  <a:tcPr marL="7283" marR="7283" marT="7283" marB="0" anchor="ctr"/>
                </a:tc>
                <a:tc>
                  <a:txBody>
                    <a:bodyPr/>
                    <a:lstStyle/>
                    <a:p>
                      <a:pPr algn="ctr" fontAlgn="ctr"/>
                      <a:r>
                        <a:rPr lang="en-US" sz="1200" u="none" strike="noStrike">
                          <a:effectLst/>
                        </a:rPr>
                        <a:t>133g</a:t>
                      </a:r>
                      <a:endParaRPr lang="en-US" sz="1200" b="0" i="0" u="none" strike="noStrike">
                        <a:solidFill>
                          <a:srgbClr val="000000"/>
                        </a:solidFill>
                        <a:effectLst/>
                        <a:latin typeface="ＭＳ Ｐゴシック"/>
                      </a:endParaRPr>
                    </a:p>
                  </a:txBody>
                  <a:tcPr marL="7283" marR="7283" marT="7283" marB="0" anchor="ctr"/>
                </a:tc>
                <a:tc>
                  <a:txBody>
                    <a:bodyPr/>
                    <a:lstStyle/>
                    <a:p>
                      <a:pPr algn="ctr" fontAlgn="ctr"/>
                      <a:r>
                        <a:rPr lang="ja-JP" altLang="en-US" sz="1200" u="none" strike="noStrike" dirty="0">
                          <a:effectLst/>
                        </a:rPr>
                        <a:t>女</a:t>
                      </a:r>
                      <a:r>
                        <a:rPr lang="en-US" altLang="ja-JP" sz="1200" u="none" strike="noStrike" dirty="0">
                          <a:effectLst/>
                        </a:rPr>
                        <a:t>140</a:t>
                      </a:r>
                      <a:r>
                        <a:rPr lang="en-US" sz="1200" u="none" strike="noStrike" dirty="0">
                          <a:effectLst/>
                        </a:rPr>
                        <a:t>g</a:t>
                      </a:r>
                      <a:br>
                        <a:rPr lang="en-US" sz="1200" u="none" strike="noStrike" dirty="0">
                          <a:effectLst/>
                        </a:rPr>
                      </a:br>
                      <a:r>
                        <a:rPr lang="ja-JP" altLang="en-US" sz="1200" u="none" strike="noStrike" dirty="0">
                          <a:effectLst/>
                        </a:rPr>
                        <a:t>男</a:t>
                      </a:r>
                      <a:r>
                        <a:rPr lang="en-US" altLang="ja-JP" sz="1200" u="none" strike="noStrike" dirty="0">
                          <a:effectLst/>
                        </a:rPr>
                        <a:t>167</a:t>
                      </a:r>
                      <a:r>
                        <a:rPr lang="en-US" sz="1200" u="none" strike="noStrike" dirty="0">
                          <a:effectLst/>
                        </a:rPr>
                        <a:t>g</a:t>
                      </a:r>
                      <a:endParaRPr lang="en-US" sz="1200" b="0" i="0" u="none" strike="noStrike" dirty="0">
                        <a:solidFill>
                          <a:srgbClr val="000000"/>
                        </a:solidFill>
                        <a:effectLst/>
                        <a:latin typeface="ＭＳ Ｐゴシック"/>
                      </a:endParaRPr>
                    </a:p>
                  </a:txBody>
                  <a:tcPr marL="7283" marR="7283" marT="7283" marB="0" anchor="ctr"/>
                </a:tc>
                <a:tc>
                  <a:txBody>
                    <a:bodyPr/>
                    <a:lstStyle/>
                    <a:p>
                      <a:pPr algn="ctr" fontAlgn="ctr"/>
                      <a:r>
                        <a:rPr lang="ja-JP" altLang="en-US" sz="1200" u="none" strike="noStrike" dirty="0">
                          <a:effectLst/>
                        </a:rPr>
                        <a:t>女</a:t>
                      </a:r>
                      <a:r>
                        <a:rPr lang="en-US" altLang="ja-JP" sz="1200" u="none" strike="noStrike" dirty="0">
                          <a:effectLst/>
                        </a:rPr>
                        <a:t>7</a:t>
                      </a:r>
                      <a:r>
                        <a:rPr lang="en-US" sz="1200" u="none" strike="noStrike" dirty="0">
                          <a:effectLst/>
                        </a:rPr>
                        <a:t>g</a:t>
                      </a:r>
                      <a:br>
                        <a:rPr lang="en-US" sz="1200" u="none" strike="noStrike" dirty="0">
                          <a:effectLst/>
                        </a:rPr>
                      </a:br>
                      <a:r>
                        <a:rPr lang="ja-JP" altLang="en-US" sz="1200" u="none" strike="noStrike" dirty="0">
                          <a:effectLst/>
                        </a:rPr>
                        <a:t>男</a:t>
                      </a:r>
                      <a:r>
                        <a:rPr lang="en-US" altLang="ja-JP" sz="1200" u="none" strike="noStrike" dirty="0">
                          <a:effectLst/>
                        </a:rPr>
                        <a:t>8</a:t>
                      </a:r>
                      <a:r>
                        <a:rPr lang="en-US" sz="1200" u="none" strike="noStrike" dirty="0">
                          <a:effectLst/>
                        </a:rPr>
                        <a:t>g</a:t>
                      </a:r>
                      <a:endParaRPr lang="en-US" sz="1200" b="0" i="0" u="none" strike="noStrike" dirty="0">
                        <a:solidFill>
                          <a:srgbClr val="000000"/>
                        </a:solidFill>
                        <a:effectLst/>
                        <a:latin typeface="ＭＳ Ｐゴシック"/>
                      </a:endParaRPr>
                    </a:p>
                  </a:txBody>
                  <a:tcPr marL="7283" marR="7283" marT="7283" marB="0" anchor="ctr"/>
                </a:tc>
              </a:tr>
            </a:tbl>
          </a:graphicData>
        </a:graphic>
      </p:graphicFrame>
    </p:spTree>
    <p:extLst>
      <p:ext uri="{BB962C8B-B14F-4D97-AF65-F5344CB8AC3E}">
        <p14:creationId xmlns:p14="http://schemas.microsoft.com/office/powerpoint/2010/main" val="1122649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不足する食品群と追加するとよい料理</a:t>
            </a:r>
            <a:endParaRPr kumimoji="1" lang="ja-JP" altLang="en-US" sz="3600" dirty="0"/>
          </a:p>
        </p:txBody>
      </p:sp>
      <p:graphicFrame>
        <p:nvGraphicFramePr>
          <p:cNvPr id="3" name="表 2"/>
          <p:cNvGraphicFramePr>
            <a:graphicFrameLocks noGrp="1"/>
          </p:cNvGraphicFramePr>
          <p:nvPr>
            <p:extLst>
              <p:ext uri="{D42A27DB-BD31-4B8C-83A1-F6EECF244321}">
                <p14:modId xmlns:p14="http://schemas.microsoft.com/office/powerpoint/2010/main" val="3178349163"/>
              </p:ext>
            </p:extLst>
          </p:nvPr>
        </p:nvGraphicFramePr>
        <p:xfrm>
          <a:off x="251520" y="1635646"/>
          <a:ext cx="8568952" cy="2247406"/>
        </p:xfrm>
        <a:graphic>
          <a:graphicData uri="http://schemas.openxmlformats.org/drawingml/2006/table">
            <a:tbl>
              <a:tblPr>
                <a:tableStyleId>{BC89EF96-8CEA-46FF-86C4-4CE0E7609802}</a:tableStyleId>
              </a:tblPr>
              <a:tblGrid>
                <a:gridCol w="2880320"/>
                <a:gridCol w="5688632"/>
              </a:tblGrid>
              <a:tr h="792087">
                <a:tc>
                  <a:txBody>
                    <a:bodyPr/>
                    <a:lstStyle/>
                    <a:p>
                      <a:pPr algn="l" fontAlgn="ctr"/>
                      <a:r>
                        <a:rPr lang="ja-JP" altLang="en-US" sz="1600" u="none" strike="noStrike" dirty="0">
                          <a:effectLst/>
                        </a:rPr>
                        <a:t>　この献立で不足する食品群</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1455319">
                <a:tc>
                  <a:txBody>
                    <a:bodyPr/>
                    <a:lstStyle/>
                    <a:p>
                      <a:pPr algn="l" fontAlgn="ctr"/>
                      <a:r>
                        <a:rPr lang="ja-JP" altLang="en-US" sz="1600" u="none" strike="noStrike" dirty="0">
                          <a:effectLst/>
                        </a:rPr>
                        <a:t>　栄養バランスをよくするために</a:t>
                      </a:r>
                      <a:br>
                        <a:rPr lang="ja-JP" altLang="en-US" sz="1600" u="none" strike="noStrike" dirty="0">
                          <a:effectLst/>
                        </a:rPr>
                      </a:br>
                      <a:r>
                        <a:rPr lang="ja-JP" altLang="en-US" sz="1600" u="none" strike="noStrike" dirty="0">
                          <a:effectLst/>
                        </a:rPr>
                        <a:t>　追加するとよい料理</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2174230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421</Words>
  <Application>Microsoft Office PowerPoint</Application>
  <PresentationFormat>画面に合わせる (16:9)</PresentationFormat>
  <Paragraphs>213</Paragraphs>
  <Slides>6</Slides>
  <Notes>0</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食品群別摂取量の目安</vt:lpstr>
      <vt:lpstr>食品群と食品群別摂取量の目安</vt:lpstr>
      <vt:lpstr>六つの食品群</vt:lpstr>
      <vt:lpstr>六つの食品群別摂取量の目安と食品構成</vt:lpstr>
      <vt:lpstr>分類してみよう</vt:lpstr>
      <vt:lpstr>不足する食品群と追加するとよい料理</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dc:creator>
  <cp:lastModifiedBy>naka</cp:lastModifiedBy>
  <cp:revision>43</cp:revision>
  <dcterms:created xsi:type="dcterms:W3CDTF">2016-06-19T17:33:11Z</dcterms:created>
  <dcterms:modified xsi:type="dcterms:W3CDTF">2016-06-25T14:47:16Z</dcterms:modified>
</cp:coreProperties>
</file>