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Lst>
  <p:sldSz cx="9144000" cy="5143500" type="screen16x9"/>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CCFFCC"/>
    <a:srgbClr val="FF9966"/>
    <a:srgbClr val="FF6600"/>
    <a:srgbClr val="FFCCFF"/>
    <a:srgbClr val="FF66FF"/>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852"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597819"/>
            <a:ext cx="7772400" cy="110251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27E926-64B9-404C-B506-3659D5019AD7}" type="datetimeFigureOut">
              <a:rPr kumimoji="1" lang="ja-JP" altLang="en-US" smtClean="0"/>
              <a:t>2016/6/25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2897446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27E926-64B9-404C-B506-3659D5019AD7}" type="datetimeFigureOut">
              <a:rPr kumimoji="1" lang="ja-JP" altLang="en-US" smtClean="0"/>
              <a:t>2016/6/25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143905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54781"/>
            <a:ext cx="2057400" cy="329088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154781"/>
            <a:ext cx="6019800" cy="329088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27E926-64B9-404C-B506-3659D5019AD7}" type="datetimeFigureOut">
              <a:rPr kumimoji="1" lang="ja-JP" altLang="en-US" smtClean="0"/>
              <a:t>2016/6/25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2397549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27E926-64B9-404C-B506-3659D5019AD7}" type="datetimeFigureOut">
              <a:rPr kumimoji="1" lang="ja-JP" altLang="en-US" smtClean="0"/>
              <a:t>2016/6/25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973176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76"/>
            <a:ext cx="7772400" cy="1021556"/>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27E926-64B9-404C-B506-3659D5019AD7}" type="datetimeFigureOut">
              <a:rPr kumimoji="1" lang="ja-JP" altLang="en-US" smtClean="0"/>
              <a:t>2016/6/25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3020726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27E926-64B9-404C-B506-3659D5019AD7}" type="datetimeFigureOut">
              <a:rPr kumimoji="1" lang="ja-JP" altLang="en-US" smtClean="0"/>
              <a:t>2016/6/25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678181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79"/>
            <a:ext cx="8229600" cy="85725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27E926-64B9-404C-B506-3659D5019AD7}" type="datetimeFigureOut">
              <a:rPr kumimoji="1" lang="ja-JP" altLang="en-US" smtClean="0"/>
              <a:t>2016/6/25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1737747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27E926-64B9-404C-B506-3659D5019AD7}" type="datetimeFigureOut">
              <a:rPr kumimoji="1" lang="ja-JP" altLang="en-US" smtClean="0"/>
              <a:t>2016/6/25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4736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27E926-64B9-404C-B506-3659D5019AD7}" type="datetimeFigureOut">
              <a:rPr kumimoji="1" lang="ja-JP" altLang="en-US" smtClean="0"/>
              <a:t>2016/6/25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225254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04787"/>
            <a:ext cx="3008313" cy="8715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27E926-64B9-404C-B506-3659D5019AD7}" type="datetimeFigureOut">
              <a:rPr kumimoji="1" lang="ja-JP" altLang="en-US" smtClean="0"/>
              <a:t>2016/6/25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19802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3600450"/>
            <a:ext cx="5486400" cy="425054"/>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27E926-64B9-404C-B506-3659D5019AD7}" type="datetimeFigureOut">
              <a:rPr kumimoji="1" lang="ja-JP" altLang="en-US" smtClean="0"/>
              <a:t>2016/6/25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2414771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C27E926-64B9-404C-B506-3659D5019AD7}" type="datetimeFigureOut">
              <a:rPr kumimoji="1" lang="ja-JP" altLang="en-US" smtClean="0"/>
              <a:t>2016/6/25</a:t>
            </a:fld>
            <a:endParaRPr kumimoji="1" lang="ja-JP" altLang="en-US"/>
          </a:p>
        </p:txBody>
      </p:sp>
      <p:sp>
        <p:nvSpPr>
          <p:cNvPr id="5" name="フッター プレースホルダー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4121F55-8070-49C2-8C2F-D47DC0FAF5A2}" type="slidenum">
              <a:rPr kumimoji="1" lang="ja-JP" altLang="en-US" smtClean="0"/>
              <a:t>‹#›</a:t>
            </a:fld>
            <a:endParaRPr kumimoji="1" lang="ja-JP" altLang="en-US"/>
          </a:p>
        </p:txBody>
      </p:sp>
    </p:spTree>
    <p:extLst>
      <p:ext uri="{BB962C8B-B14F-4D97-AF65-F5344CB8AC3E}">
        <p14:creationId xmlns:p14="http://schemas.microsoft.com/office/powerpoint/2010/main" val="2912764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gif"/><Relationship Id="rId13" Type="http://schemas.openxmlformats.org/officeDocument/2006/relationships/image" Target="../media/image12.gif"/><Relationship Id="rId18" Type="http://schemas.openxmlformats.org/officeDocument/2006/relationships/image" Target="../media/image17.png"/><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1.jpeg"/><Relationship Id="rId17" Type="http://schemas.openxmlformats.org/officeDocument/2006/relationships/image" Target="../media/image16.png"/><Relationship Id="rId2" Type="http://schemas.openxmlformats.org/officeDocument/2006/relationships/image" Target="../media/image1.gif"/><Relationship Id="rId16" Type="http://schemas.openxmlformats.org/officeDocument/2006/relationships/image" Target="../media/image15.gif"/><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gif"/><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gif"/><Relationship Id="rId14"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smtClean="0"/>
              <a:t>食品群別摂取量の目安</a:t>
            </a:r>
            <a:endParaRPr kumimoji="1" lang="ja-JP" altLang="en-US" dirty="0"/>
          </a:p>
        </p:txBody>
      </p:sp>
      <p:sp>
        <p:nvSpPr>
          <p:cNvPr id="3" name="サブタイトル 2"/>
          <p:cNvSpPr>
            <a:spLocks noGrp="1"/>
          </p:cNvSpPr>
          <p:nvPr>
            <p:ph type="subTitle" idx="1"/>
          </p:nvPr>
        </p:nvSpPr>
        <p:spPr/>
        <p:txBody>
          <a:bodyPr/>
          <a:lstStyle/>
          <a:p>
            <a:r>
              <a:rPr lang="en-US" altLang="ja-JP" dirty="0"/>
              <a:t>(2)</a:t>
            </a:r>
            <a:r>
              <a:rPr lang="ja-JP" altLang="en-US" dirty="0"/>
              <a:t>－ア－</a:t>
            </a:r>
            <a:r>
              <a:rPr lang="en-US" altLang="ja-JP" dirty="0"/>
              <a:t>a</a:t>
            </a:r>
            <a:r>
              <a:rPr lang="ja-JP" altLang="en-US" dirty="0" smtClean="0"/>
              <a:t>－</a:t>
            </a:r>
            <a:r>
              <a:rPr lang="en-US" altLang="ja-JP" dirty="0" smtClean="0"/>
              <a:t>B</a:t>
            </a:r>
            <a:endParaRPr kumimoji="1" lang="ja-JP" altLang="en-US" dirty="0"/>
          </a:p>
        </p:txBody>
      </p:sp>
    </p:spTree>
    <p:extLst>
      <p:ext uri="{BB962C8B-B14F-4D97-AF65-F5344CB8AC3E}">
        <p14:creationId xmlns:p14="http://schemas.microsoft.com/office/powerpoint/2010/main" val="2578725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食品群と食品群別摂取量の目安</a:t>
            </a:r>
            <a:endParaRPr kumimoji="1" lang="ja-JP" altLang="en-US" dirty="0"/>
          </a:p>
        </p:txBody>
      </p:sp>
      <p:sp>
        <p:nvSpPr>
          <p:cNvPr id="3" name="コンテンツ プレースホルダー 2"/>
          <p:cNvSpPr>
            <a:spLocks noGrp="1"/>
          </p:cNvSpPr>
          <p:nvPr>
            <p:ph idx="1"/>
          </p:nvPr>
        </p:nvSpPr>
        <p:spPr>
          <a:xfrm>
            <a:off x="457200" y="1200151"/>
            <a:ext cx="8229600" cy="2235695"/>
          </a:xfrm>
        </p:spPr>
        <p:txBody>
          <a:bodyPr/>
          <a:lstStyle/>
          <a:p>
            <a:pPr marL="0" indent="0">
              <a:buNone/>
            </a:pPr>
            <a:r>
              <a:rPr kumimoji="1" lang="ja-JP" altLang="en-US" dirty="0" smtClean="0"/>
              <a:t>食品に含まれる栄養素の特徴によって，食品を分類したものを</a:t>
            </a:r>
            <a:r>
              <a:rPr kumimoji="1" lang="ja-JP" altLang="en-US" u="sng" dirty="0" smtClean="0">
                <a:solidFill>
                  <a:srgbClr val="FF0000"/>
                </a:solidFill>
              </a:rPr>
              <a:t>食品群</a:t>
            </a:r>
            <a:r>
              <a:rPr kumimoji="1" lang="ja-JP" altLang="en-US" dirty="0" smtClean="0"/>
              <a:t>という。</a:t>
            </a:r>
            <a:endParaRPr kumimoji="1" lang="en-US" altLang="ja-JP" dirty="0" smtClean="0"/>
          </a:p>
          <a:p>
            <a:pPr marL="0" indent="0">
              <a:buNone/>
            </a:pPr>
            <a:r>
              <a:rPr kumimoji="1" lang="ja-JP" altLang="en-US" dirty="0" smtClean="0"/>
              <a:t>それぞれの食品群について，１日の摂取量を示したものが，</a:t>
            </a:r>
            <a:r>
              <a:rPr kumimoji="1" lang="ja-JP" altLang="en-US" u="sng" dirty="0" smtClean="0">
                <a:solidFill>
                  <a:srgbClr val="FF0000"/>
                </a:solidFill>
              </a:rPr>
              <a:t>食品群別摂取量の目安</a:t>
            </a:r>
            <a:r>
              <a:rPr kumimoji="1" lang="ja-JP" altLang="en-US" dirty="0" smtClean="0"/>
              <a:t>である。</a:t>
            </a:r>
            <a:endParaRPr kumimoji="1" lang="ja-JP" altLang="en-US" dirty="0"/>
          </a:p>
        </p:txBody>
      </p:sp>
      <p:sp>
        <p:nvSpPr>
          <p:cNvPr id="4" name="角丸四角形吹き出し 3"/>
          <p:cNvSpPr/>
          <p:nvPr/>
        </p:nvSpPr>
        <p:spPr>
          <a:xfrm>
            <a:off x="640863" y="3651870"/>
            <a:ext cx="6192688" cy="1224136"/>
          </a:xfrm>
          <a:prstGeom prst="wedgeRoundRectCallout">
            <a:avLst>
              <a:gd name="adj1" fmla="val -3726"/>
              <a:gd name="adj2" fmla="val -6958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t>食事ごとに栄養価計算をするのは，大変手間がかかります。</a:t>
            </a:r>
            <a:endParaRPr kumimoji="1" lang="en-US" altLang="ja-JP" dirty="0" smtClean="0"/>
          </a:p>
          <a:p>
            <a:r>
              <a:rPr kumimoji="1" lang="ja-JP" altLang="en-US" dirty="0" smtClean="0"/>
              <a:t>そこで，食品群別摂取量の目安を用いると，食品の分量がわかれば簡単な計算で食事摂取基準をほぼ満たす献立を作成することができます。</a:t>
            </a:r>
            <a:endParaRPr kumimoji="1" lang="ja-JP" altLang="en-US" dirty="0"/>
          </a:p>
        </p:txBody>
      </p:sp>
    </p:spTree>
    <p:extLst>
      <p:ext uri="{BB962C8B-B14F-4D97-AF65-F5344CB8AC3E}">
        <p14:creationId xmlns:p14="http://schemas.microsoft.com/office/powerpoint/2010/main" val="3051203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38"/>
            <a:ext cx="8229600" cy="857250"/>
          </a:xfrm>
        </p:spPr>
        <p:txBody>
          <a:bodyPr>
            <a:normAutofit fontScale="90000"/>
          </a:bodyPr>
          <a:lstStyle/>
          <a:p>
            <a:r>
              <a:rPr lang="ja-JP" altLang="en-US" sz="3600" dirty="0" smtClean="0"/>
              <a:t>四つ</a:t>
            </a:r>
            <a:r>
              <a:rPr lang="ja-JP" altLang="en-US" sz="3600" dirty="0"/>
              <a:t>の食品群別摂取量の</a:t>
            </a:r>
            <a:r>
              <a:rPr lang="ja-JP" altLang="en-US" sz="3600" dirty="0" smtClean="0"/>
              <a:t>目安</a:t>
            </a:r>
            <a:r>
              <a:rPr lang="en-US" altLang="ja-JP" sz="4000" dirty="0" smtClean="0"/>
              <a:t/>
            </a:r>
            <a:br>
              <a:rPr lang="en-US" altLang="ja-JP" sz="4000" dirty="0" smtClean="0"/>
            </a:br>
            <a:r>
              <a:rPr lang="ja-JP" altLang="en-US" sz="2200" dirty="0" smtClean="0"/>
              <a:t>身体</a:t>
            </a:r>
            <a:r>
              <a:rPr lang="ja-JP" altLang="en-US" sz="2200" dirty="0"/>
              <a:t>活動</a:t>
            </a:r>
            <a:r>
              <a:rPr lang="ja-JP" altLang="en-US" sz="2200" dirty="0" smtClean="0"/>
              <a:t>レベル</a:t>
            </a:r>
            <a:r>
              <a:rPr lang="en-US" altLang="ja-JP" sz="2200" dirty="0" smtClean="0"/>
              <a:t>Ⅱ</a:t>
            </a:r>
            <a:r>
              <a:rPr lang="ja-JP" altLang="en-US" sz="2200" dirty="0" smtClean="0"/>
              <a:t>（普通）　　　　</a:t>
            </a:r>
            <a:r>
              <a:rPr lang="ja-JP" altLang="en-US" sz="1800" dirty="0" smtClean="0"/>
              <a:t>香川</a:t>
            </a:r>
            <a:r>
              <a:rPr lang="ja-JP" altLang="en-US" sz="1800" dirty="0"/>
              <a:t>芳子</a:t>
            </a:r>
            <a:r>
              <a:rPr lang="ja-JP" altLang="en-US" sz="1800" dirty="0" smtClean="0"/>
              <a:t>案より抜粋</a:t>
            </a:r>
            <a:endParaRPr kumimoji="1" lang="ja-JP" altLang="en-US" sz="2200" dirty="0"/>
          </a:p>
        </p:txBody>
      </p:sp>
      <p:graphicFrame>
        <p:nvGraphicFramePr>
          <p:cNvPr id="4" name="表 3"/>
          <p:cNvGraphicFramePr>
            <a:graphicFrameLocks noGrp="1"/>
          </p:cNvGraphicFramePr>
          <p:nvPr>
            <p:extLst>
              <p:ext uri="{D42A27DB-BD31-4B8C-83A1-F6EECF244321}">
                <p14:modId xmlns:p14="http://schemas.microsoft.com/office/powerpoint/2010/main" val="377245708"/>
              </p:ext>
            </p:extLst>
          </p:nvPr>
        </p:nvGraphicFramePr>
        <p:xfrm>
          <a:off x="395536" y="843558"/>
          <a:ext cx="8064893" cy="4176458"/>
        </p:xfrm>
        <a:graphic>
          <a:graphicData uri="http://schemas.openxmlformats.org/drawingml/2006/table">
            <a:tbl>
              <a:tblPr bandCol="1">
                <a:tableStyleId>{5C22544A-7EE6-4342-B048-85BDC9FD1C3A}</a:tableStyleId>
              </a:tblPr>
              <a:tblGrid>
                <a:gridCol w="815553"/>
                <a:gridCol w="362467"/>
                <a:gridCol w="362467"/>
                <a:gridCol w="362467"/>
                <a:gridCol w="362467"/>
                <a:gridCol w="362467"/>
                <a:gridCol w="362467"/>
                <a:gridCol w="362467"/>
                <a:gridCol w="362467"/>
                <a:gridCol w="362467"/>
                <a:gridCol w="362467"/>
                <a:gridCol w="362467"/>
                <a:gridCol w="362467"/>
                <a:gridCol w="362467"/>
                <a:gridCol w="362467"/>
                <a:gridCol w="362467"/>
                <a:gridCol w="362467"/>
                <a:gridCol w="362467"/>
                <a:gridCol w="362467"/>
                <a:gridCol w="362467"/>
                <a:gridCol w="362467"/>
              </a:tblGrid>
              <a:tr h="226776">
                <a:tc rowSpan="3">
                  <a:txBody>
                    <a:bodyPr/>
                    <a:lstStyle/>
                    <a:p>
                      <a:pPr algn="ctr" rtl="0" fontAlgn="ctr"/>
                      <a:r>
                        <a:rPr lang="ja-JP" altLang="en-US" sz="1000" u="none" strike="noStrike" dirty="0">
                          <a:effectLst/>
                        </a:rPr>
                        <a:t>　</a:t>
                      </a:r>
                      <a:endParaRPr lang="ja-JP" altLang="en-US" sz="10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solidFill>
                      <a:schemeClr val="accent1">
                        <a:lumMod val="20000"/>
                        <a:lumOff val="80000"/>
                      </a:schemeClr>
                    </a:solidFill>
                  </a:tcPr>
                </a:tc>
                <a:tc gridSpan="4">
                  <a:txBody>
                    <a:bodyPr/>
                    <a:lstStyle/>
                    <a:p>
                      <a:pPr algn="ctr" rtl="0" fontAlgn="ctr"/>
                      <a:r>
                        <a:rPr lang="ja-JP" altLang="en-US" sz="1100" b="1" u="none" strike="noStrike" dirty="0">
                          <a:effectLst/>
                        </a:rPr>
                        <a:t>１群</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solidFill>
                      <a:srgbClr val="FF66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rtl="0" fontAlgn="ctr"/>
                      <a:r>
                        <a:rPr lang="ja-JP" altLang="en-US" sz="1100" b="1" u="none" strike="noStrike" dirty="0">
                          <a:effectLst/>
                        </a:rPr>
                        <a:t>２群</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solidFill>
                      <a:srgbClr val="FF66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ctr"/>
                      <a:r>
                        <a:rPr lang="ja-JP" altLang="en-US" sz="1100" b="1" u="none" strike="noStrike" dirty="0">
                          <a:effectLst/>
                        </a:rPr>
                        <a:t>３群</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ctr"/>
                      <a:r>
                        <a:rPr lang="ja-JP" altLang="en-US" sz="1100" b="1" u="none" strike="noStrike" dirty="0">
                          <a:effectLst/>
                        </a:rPr>
                        <a:t>４群</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63001">
                <a:tc vMerge="1">
                  <a:txBody>
                    <a:bodyPr/>
                    <a:lstStyle/>
                    <a:p>
                      <a:endParaRPr kumimoji="1" lang="ja-JP" altLang="en-US"/>
                    </a:p>
                  </a:txBody>
                  <a:tcPr/>
                </a:tc>
                <a:tc gridSpan="2">
                  <a:txBody>
                    <a:bodyPr/>
                    <a:lstStyle/>
                    <a:p>
                      <a:pPr algn="ctr" rtl="0" fontAlgn="ctr"/>
                      <a:r>
                        <a:rPr lang="ja-JP" altLang="en-US" sz="1100" b="1" u="none" strike="noStrike" dirty="0">
                          <a:effectLst/>
                        </a:rPr>
                        <a:t>乳・乳製品</a:t>
                      </a:r>
                      <a:endParaRPr lang="ja-JP" altLang="en-US"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solidFill>
                      <a:srgbClr val="FFCCFF"/>
                    </a:solidFill>
                  </a:tcPr>
                </a:tc>
                <a:tc hMerge="1">
                  <a:txBody>
                    <a:bodyPr/>
                    <a:lstStyle/>
                    <a:p>
                      <a:endParaRPr kumimoji="1" lang="ja-JP" altLang="en-US"/>
                    </a:p>
                  </a:txBody>
                  <a:tcPr/>
                </a:tc>
                <a:tc gridSpan="2">
                  <a:txBody>
                    <a:bodyPr/>
                    <a:lstStyle/>
                    <a:p>
                      <a:pPr algn="ctr" rtl="0" fontAlgn="ctr"/>
                      <a:r>
                        <a:rPr lang="ja-JP" altLang="en-US" sz="1100" b="1" u="none" strike="noStrike" dirty="0">
                          <a:effectLst/>
                        </a:rPr>
                        <a:t>卵</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solidFill>
                      <a:srgbClr val="FFCCFF"/>
                    </a:solidFill>
                  </a:tcPr>
                </a:tc>
                <a:tc hMerge="1">
                  <a:txBody>
                    <a:bodyPr/>
                    <a:lstStyle/>
                    <a:p>
                      <a:endParaRPr kumimoji="1" lang="ja-JP" altLang="en-US"/>
                    </a:p>
                  </a:txBody>
                  <a:tcPr/>
                </a:tc>
                <a:tc gridSpan="2">
                  <a:txBody>
                    <a:bodyPr/>
                    <a:lstStyle/>
                    <a:p>
                      <a:pPr algn="ctr" rtl="0" fontAlgn="ctr"/>
                      <a:r>
                        <a:rPr lang="ja-JP" altLang="en-US" sz="1100" b="1" u="none" strike="noStrike" dirty="0">
                          <a:effectLst/>
                        </a:rPr>
                        <a:t>魚介・肉</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solidFill>
                      <a:srgbClr val="FFCCCC"/>
                    </a:solidFill>
                  </a:tcPr>
                </a:tc>
                <a:tc hMerge="1">
                  <a:txBody>
                    <a:bodyPr/>
                    <a:lstStyle/>
                    <a:p>
                      <a:endParaRPr kumimoji="1" lang="ja-JP" altLang="en-US"/>
                    </a:p>
                  </a:txBody>
                  <a:tcPr/>
                </a:tc>
                <a:tc gridSpan="2">
                  <a:txBody>
                    <a:bodyPr/>
                    <a:lstStyle/>
                    <a:p>
                      <a:pPr algn="ctr" rtl="0" fontAlgn="ctr"/>
                      <a:r>
                        <a:rPr lang="ja-JP" altLang="en-US" sz="1100" b="1" u="none" strike="noStrike" dirty="0">
                          <a:effectLst/>
                        </a:rPr>
                        <a:t>豆・豆製品</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solidFill>
                      <a:srgbClr val="FFCCCC"/>
                    </a:solidFill>
                  </a:tcPr>
                </a:tc>
                <a:tc hMerge="1">
                  <a:txBody>
                    <a:bodyPr/>
                    <a:lstStyle/>
                    <a:p>
                      <a:endParaRPr kumimoji="1" lang="ja-JP" altLang="en-US"/>
                    </a:p>
                  </a:txBody>
                  <a:tcPr/>
                </a:tc>
                <a:tc gridSpan="2">
                  <a:txBody>
                    <a:bodyPr/>
                    <a:lstStyle/>
                    <a:p>
                      <a:pPr algn="ctr" rtl="0" fontAlgn="ctr"/>
                      <a:r>
                        <a:rPr lang="ja-JP" altLang="en-US" sz="1100" b="1" u="none" strike="noStrike" dirty="0">
                          <a:effectLst/>
                        </a:rPr>
                        <a:t>野菜</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solidFill>
                      <a:srgbClr val="CCFFCC"/>
                    </a:solidFill>
                  </a:tcPr>
                </a:tc>
                <a:tc hMerge="1">
                  <a:txBody>
                    <a:bodyPr/>
                    <a:lstStyle/>
                    <a:p>
                      <a:endParaRPr kumimoji="1" lang="ja-JP" altLang="en-US"/>
                    </a:p>
                  </a:txBody>
                  <a:tcPr/>
                </a:tc>
                <a:tc gridSpan="2">
                  <a:txBody>
                    <a:bodyPr/>
                    <a:lstStyle/>
                    <a:p>
                      <a:pPr algn="ctr" rtl="0" fontAlgn="ctr"/>
                      <a:r>
                        <a:rPr lang="ja-JP" altLang="en-US" sz="1100" b="1" u="none" strike="noStrike" dirty="0" err="1">
                          <a:effectLst/>
                        </a:rPr>
                        <a:t>いも</a:t>
                      </a:r>
                      <a:r>
                        <a:rPr lang="ja-JP" altLang="en-US" sz="1100" b="1" u="none" strike="noStrike" dirty="0">
                          <a:effectLst/>
                        </a:rPr>
                        <a:t>類</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solidFill>
                      <a:srgbClr val="CCFFCC"/>
                    </a:solidFill>
                  </a:tcPr>
                </a:tc>
                <a:tc hMerge="1">
                  <a:txBody>
                    <a:bodyPr/>
                    <a:lstStyle/>
                    <a:p>
                      <a:endParaRPr kumimoji="1" lang="ja-JP" altLang="en-US"/>
                    </a:p>
                  </a:txBody>
                  <a:tcPr/>
                </a:tc>
                <a:tc gridSpan="2">
                  <a:txBody>
                    <a:bodyPr/>
                    <a:lstStyle/>
                    <a:p>
                      <a:pPr algn="ctr" rtl="0" fontAlgn="ctr"/>
                      <a:r>
                        <a:rPr lang="ja-JP" altLang="en-US" sz="1100" b="1" u="none" strike="noStrike" dirty="0">
                          <a:effectLst/>
                        </a:rPr>
                        <a:t>くだもの</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solidFill>
                      <a:srgbClr val="CCFFCC"/>
                    </a:solidFill>
                  </a:tcPr>
                </a:tc>
                <a:tc hMerge="1">
                  <a:txBody>
                    <a:bodyPr/>
                    <a:lstStyle/>
                    <a:p>
                      <a:endParaRPr kumimoji="1" lang="ja-JP" altLang="en-US"/>
                    </a:p>
                  </a:txBody>
                  <a:tcPr/>
                </a:tc>
                <a:tc gridSpan="2">
                  <a:txBody>
                    <a:bodyPr/>
                    <a:lstStyle/>
                    <a:p>
                      <a:pPr algn="ctr" rtl="0" fontAlgn="ctr"/>
                      <a:r>
                        <a:rPr lang="ja-JP" altLang="en-US" sz="1100" b="1" u="none" strike="noStrike" dirty="0">
                          <a:effectLst/>
                        </a:rPr>
                        <a:t>穀類</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solidFill>
                      <a:srgbClr val="FFFFCC"/>
                    </a:solidFill>
                  </a:tcPr>
                </a:tc>
                <a:tc hMerge="1">
                  <a:txBody>
                    <a:bodyPr/>
                    <a:lstStyle/>
                    <a:p>
                      <a:endParaRPr kumimoji="1" lang="ja-JP" altLang="en-US"/>
                    </a:p>
                  </a:txBody>
                  <a:tcPr/>
                </a:tc>
                <a:tc gridSpan="2">
                  <a:txBody>
                    <a:bodyPr/>
                    <a:lstStyle/>
                    <a:p>
                      <a:pPr algn="ctr" rtl="0" fontAlgn="ctr"/>
                      <a:r>
                        <a:rPr lang="ja-JP" altLang="en-US" sz="1100" b="1" u="none" strike="noStrike" dirty="0">
                          <a:effectLst/>
                        </a:rPr>
                        <a:t>砂糖</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solidFill>
                      <a:srgbClr val="FFFFCC"/>
                    </a:solidFill>
                  </a:tcPr>
                </a:tc>
                <a:tc hMerge="1">
                  <a:txBody>
                    <a:bodyPr/>
                    <a:lstStyle/>
                    <a:p>
                      <a:endParaRPr kumimoji="1" lang="ja-JP" altLang="en-US"/>
                    </a:p>
                  </a:txBody>
                  <a:tcPr/>
                </a:tc>
                <a:tc gridSpan="2">
                  <a:txBody>
                    <a:bodyPr/>
                    <a:lstStyle/>
                    <a:p>
                      <a:pPr algn="ctr" rtl="0" fontAlgn="ctr"/>
                      <a:r>
                        <a:rPr lang="ja-JP" altLang="en-US" sz="1100" b="1" u="none" strike="noStrike" dirty="0">
                          <a:effectLst/>
                        </a:rPr>
                        <a:t>油脂</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solidFill>
                      <a:srgbClr val="FFFFCC"/>
                    </a:solidFill>
                  </a:tcPr>
                </a:tc>
                <a:tc hMerge="1">
                  <a:txBody>
                    <a:bodyPr/>
                    <a:lstStyle/>
                    <a:p>
                      <a:endParaRPr kumimoji="1" lang="ja-JP" altLang="en-US"/>
                    </a:p>
                  </a:txBody>
                  <a:tcPr/>
                </a:tc>
              </a:tr>
              <a:tr h="226776">
                <a:tc vMerge="1">
                  <a:txBody>
                    <a:bodyPr/>
                    <a:lstStyle/>
                    <a:p>
                      <a:endParaRPr kumimoji="1" lang="ja-JP" altLang="en-US"/>
                    </a:p>
                  </a:txBody>
                  <a:tcPr/>
                </a:tc>
                <a:tc>
                  <a:txBody>
                    <a:bodyPr/>
                    <a:lstStyle/>
                    <a:p>
                      <a:pPr algn="ctr" rtl="0" fontAlgn="ctr"/>
                      <a:r>
                        <a:rPr lang="ja-JP" altLang="en-US" sz="1100" b="1" u="none" strike="noStrike" dirty="0">
                          <a:effectLst/>
                        </a:rPr>
                        <a:t>男</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tc>
                <a:tc>
                  <a:txBody>
                    <a:bodyPr/>
                    <a:lstStyle/>
                    <a:p>
                      <a:pPr algn="ctr" rtl="0" fontAlgn="ctr"/>
                      <a:r>
                        <a:rPr lang="ja-JP" altLang="en-US" sz="1100" b="1" u="none" strike="noStrike" dirty="0">
                          <a:effectLst/>
                        </a:rPr>
                        <a:t>女</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tc>
                <a:tc>
                  <a:txBody>
                    <a:bodyPr/>
                    <a:lstStyle/>
                    <a:p>
                      <a:pPr algn="ctr" rtl="0" fontAlgn="ctr"/>
                      <a:r>
                        <a:rPr lang="ja-JP" altLang="en-US" sz="1100" b="1" u="none" strike="noStrike" dirty="0">
                          <a:effectLst/>
                        </a:rPr>
                        <a:t>男</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tc>
                <a:tc>
                  <a:txBody>
                    <a:bodyPr/>
                    <a:lstStyle/>
                    <a:p>
                      <a:pPr algn="ctr" rtl="0" fontAlgn="ctr"/>
                      <a:r>
                        <a:rPr lang="ja-JP" altLang="en-US" sz="1100" b="1" u="none" strike="noStrike">
                          <a:effectLst/>
                        </a:rPr>
                        <a:t>女</a:t>
                      </a:r>
                      <a:endParaRPr lang="ja-JP" altLang="en-US" sz="1100" b="1" i="0" u="none" strike="noStrike">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tc>
                <a:tc>
                  <a:txBody>
                    <a:bodyPr/>
                    <a:lstStyle/>
                    <a:p>
                      <a:pPr algn="ctr" rtl="0" fontAlgn="ctr"/>
                      <a:r>
                        <a:rPr lang="ja-JP" altLang="en-US" sz="1100" b="1" u="none" strike="noStrike">
                          <a:effectLst/>
                        </a:rPr>
                        <a:t>男</a:t>
                      </a:r>
                      <a:endParaRPr lang="ja-JP" altLang="en-US" sz="1100" b="1" i="0" u="none" strike="noStrike">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tc>
                <a:tc>
                  <a:txBody>
                    <a:bodyPr/>
                    <a:lstStyle/>
                    <a:p>
                      <a:pPr algn="ctr" rtl="0" fontAlgn="ctr"/>
                      <a:r>
                        <a:rPr lang="ja-JP" altLang="en-US" sz="1100" b="1" u="none" strike="noStrike">
                          <a:effectLst/>
                        </a:rPr>
                        <a:t>女</a:t>
                      </a:r>
                      <a:endParaRPr lang="ja-JP" altLang="en-US" sz="1100" b="1" i="0" u="none" strike="noStrike">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tc>
                <a:tc>
                  <a:txBody>
                    <a:bodyPr/>
                    <a:lstStyle/>
                    <a:p>
                      <a:pPr algn="ctr" rtl="0" fontAlgn="ctr"/>
                      <a:r>
                        <a:rPr lang="ja-JP" altLang="en-US" sz="1100" b="1" u="none" strike="noStrike">
                          <a:effectLst/>
                        </a:rPr>
                        <a:t>男</a:t>
                      </a:r>
                      <a:endParaRPr lang="ja-JP" altLang="en-US" sz="1100" b="1" i="0" u="none" strike="noStrike">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tc>
                <a:tc>
                  <a:txBody>
                    <a:bodyPr/>
                    <a:lstStyle/>
                    <a:p>
                      <a:pPr algn="ctr" rtl="0" fontAlgn="ctr"/>
                      <a:r>
                        <a:rPr lang="ja-JP" altLang="en-US" sz="1100" b="1" u="none" strike="noStrike" dirty="0">
                          <a:effectLst/>
                        </a:rPr>
                        <a:t>女</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tc>
                <a:tc>
                  <a:txBody>
                    <a:bodyPr/>
                    <a:lstStyle/>
                    <a:p>
                      <a:pPr algn="ctr" rtl="0" fontAlgn="ctr"/>
                      <a:r>
                        <a:rPr lang="ja-JP" altLang="en-US" sz="1100" b="1" u="none" strike="noStrike" dirty="0">
                          <a:effectLst/>
                        </a:rPr>
                        <a:t>男</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tc>
                <a:tc>
                  <a:txBody>
                    <a:bodyPr/>
                    <a:lstStyle/>
                    <a:p>
                      <a:pPr algn="ctr" rtl="0" fontAlgn="ctr"/>
                      <a:r>
                        <a:rPr lang="ja-JP" altLang="en-US" sz="1100" b="1" u="none" strike="noStrike" dirty="0">
                          <a:effectLst/>
                        </a:rPr>
                        <a:t>女</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tc>
                <a:tc>
                  <a:txBody>
                    <a:bodyPr/>
                    <a:lstStyle/>
                    <a:p>
                      <a:pPr algn="ctr" rtl="0" fontAlgn="ctr"/>
                      <a:r>
                        <a:rPr lang="ja-JP" altLang="en-US" sz="1100" b="1" u="none" strike="noStrike" dirty="0">
                          <a:effectLst/>
                        </a:rPr>
                        <a:t>男</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tc>
                <a:tc>
                  <a:txBody>
                    <a:bodyPr/>
                    <a:lstStyle/>
                    <a:p>
                      <a:pPr algn="ctr" rtl="0" fontAlgn="ctr"/>
                      <a:r>
                        <a:rPr lang="ja-JP" altLang="en-US" sz="1100" b="1" u="none" strike="noStrike">
                          <a:effectLst/>
                        </a:rPr>
                        <a:t>女</a:t>
                      </a:r>
                      <a:endParaRPr lang="ja-JP" altLang="en-US" sz="1100" b="1" i="0" u="none" strike="noStrike">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tc>
                <a:tc>
                  <a:txBody>
                    <a:bodyPr/>
                    <a:lstStyle/>
                    <a:p>
                      <a:pPr algn="ctr" rtl="0" fontAlgn="ctr"/>
                      <a:r>
                        <a:rPr lang="ja-JP" altLang="en-US" sz="1100" b="1" u="none" strike="noStrike" dirty="0">
                          <a:effectLst/>
                        </a:rPr>
                        <a:t>男</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tc>
                <a:tc>
                  <a:txBody>
                    <a:bodyPr/>
                    <a:lstStyle/>
                    <a:p>
                      <a:pPr algn="ctr" rtl="0" fontAlgn="ctr"/>
                      <a:r>
                        <a:rPr lang="ja-JP" altLang="en-US" sz="1100" b="1" u="none" strike="noStrike" dirty="0">
                          <a:effectLst/>
                        </a:rPr>
                        <a:t>女</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tc>
                <a:tc>
                  <a:txBody>
                    <a:bodyPr/>
                    <a:lstStyle/>
                    <a:p>
                      <a:pPr algn="ctr" rtl="0" fontAlgn="ctr"/>
                      <a:r>
                        <a:rPr lang="ja-JP" altLang="en-US" sz="1100" b="1" u="none" strike="noStrike" dirty="0">
                          <a:effectLst/>
                        </a:rPr>
                        <a:t>男</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tc>
                <a:tc>
                  <a:txBody>
                    <a:bodyPr/>
                    <a:lstStyle/>
                    <a:p>
                      <a:pPr algn="ctr" rtl="0" fontAlgn="ctr"/>
                      <a:r>
                        <a:rPr lang="ja-JP" altLang="en-US" sz="1100" b="1" u="none" strike="noStrike" dirty="0">
                          <a:effectLst/>
                        </a:rPr>
                        <a:t>女</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tc>
                <a:tc>
                  <a:txBody>
                    <a:bodyPr/>
                    <a:lstStyle/>
                    <a:p>
                      <a:pPr algn="ctr" rtl="0" fontAlgn="ctr"/>
                      <a:r>
                        <a:rPr lang="ja-JP" altLang="en-US" sz="1100" b="1" u="none" strike="noStrike">
                          <a:effectLst/>
                        </a:rPr>
                        <a:t>男</a:t>
                      </a:r>
                      <a:endParaRPr lang="ja-JP" altLang="en-US" sz="1100" b="1" i="0" u="none" strike="noStrike">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tc>
                <a:tc>
                  <a:txBody>
                    <a:bodyPr/>
                    <a:lstStyle/>
                    <a:p>
                      <a:pPr algn="ctr" rtl="0" fontAlgn="ctr"/>
                      <a:r>
                        <a:rPr lang="ja-JP" altLang="en-US" sz="1100" b="1" u="none" strike="noStrike" dirty="0">
                          <a:effectLst/>
                        </a:rPr>
                        <a:t>女</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tc>
                <a:tc>
                  <a:txBody>
                    <a:bodyPr/>
                    <a:lstStyle/>
                    <a:p>
                      <a:pPr algn="ctr" rtl="0" fontAlgn="ctr"/>
                      <a:r>
                        <a:rPr lang="ja-JP" altLang="en-US" sz="1100" b="1" u="none" strike="noStrike" dirty="0">
                          <a:effectLst/>
                        </a:rPr>
                        <a:t>男</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tc>
                <a:tc>
                  <a:txBody>
                    <a:bodyPr/>
                    <a:lstStyle/>
                    <a:p>
                      <a:pPr algn="ctr" rtl="0" fontAlgn="ctr"/>
                      <a:r>
                        <a:rPr lang="ja-JP" altLang="en-US" sz="1100" b="1" u="none" strike="noStrike" dirty="0">
                          <a:effectLst/>
                        </a:rPr>
                        <a:t>女</a:t>
                      </a:r>
                      <a:endParaRPr lang="ja-JP" altLang="en-US" sz="11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7679" marR="7679" marT="7679" marB="0" anchor="ctr"/>
                </a:tc>
              </a:tr>
              <a:tr h="217327">
                <a:tc>
                  <a:txBody>
                    <a:bodyPr/>
                    <a:lstStyle/>
                    <a:p>
                      <a:pPr algn="ctr" fontAlgn="ctr"/>
                      <a:r>
                        <a:rPr lang="en-US" altLang="ja-JP" sz="1100" u="none" strike="noStrike" dirty="0">
                          <a:effectLst/>
                        </a:rPr>
                        <a:t>1</a:t>
                      </a:r>
                      <a:r>
                        <a:rPr lang="ja-JP" altLang="en-US" sz="1100" u="none" strike="noStrike" dirty="0">
                          <a:effectLst/>
                        </a:rPr>
                        <a:t>～</a:t>
                      </a:r>
                      <a:r>
                        <a:rPr lang="en-US" altLang="ja-JP" sz="1100" u="none" strike="noStrike" dirty="0">
                          <a:effectLst/>
                        </a:rPr>
                        <a:t>2(</a:t>
                      </a:r>
                      <a:r>
                        <a:rPr lang="ja-JP" altLang="en-US" sz="1100" u="none" strike="noStrike" dirty="0">
                          <a:effectLst/>
                        </a:rPr>
                        <a:t>歳</a:t>
                      </a:r>
                      <a:r>
                        <a:rPr lang="en-US" altLang="ja-JP" sz="1100" u="none" strike="noStrike" dirty="0">
                          <a:effectLst/>
                        </a:rPr>
                        <a:t>)</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60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40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35</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dirty="0">
                          <a:effectLst/>
                        </a:rPr>
                        <a:t>50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dirty="0">
                          <a:effectLst/>
                        </a:rPr>
                        <a:t>100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r>
              <a:tr h="217327">
                <a:tc>
                  <a:txBody>
                    <a:bodyPr/>
                    <a:lstStyle/>
                    <a:p>
                      <a:pPr algn="ctr" fontAlgn="ctr"/>
                      <a:r>
                        <a:rPr lang="en-US" altLang="ja-JP" sz="1100" u="none" strike="noStrike">
                          <a:effectLst/>
                        </a:rPr>
                        <a:t>3</a:t>
                      </a:r>
                      <a:r>
                        <a:rPr lang="ja-JP" altLang="en-US" sz="1100" u="none" strike="noStrike">
                          <a:effectLst/>
                        </a:rPr>
                        <a:t>～</a:t>
                      </a:r>
                      <a:r>
                        <a:rPr lang="en-US" altLang="ja-JP" sz="1100" u="none" strike="noStrike">
                          <a:effectLst/>
                        </a:rPr>
                        <a:t>5(</a:t>
                      </a:r>
                      <a:r>
                        <a:rPr lang="ja-JP" altLang="en-US" sz="1100" u="none" strike="noStrike">
                          <a:effectLst/>
                        </a:rPr>
                        <a:t>歳</a:t>
                      </a: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dirty="0">
                          <a:effectLst/>
                        </a:rPr>
                        <a:t>30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60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60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60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60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240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240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60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60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170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r>
              <a:tr h="217327">
                <a:tc>
                  <a:txBody>
                    <a:bodyPr/>
                    <a:lstStyle/>
                    <a:p>
                      <a:pPr algn="ctr" fontAlgn="ctr"/>
                      <a:r>
                        <a:rPr lang="en-US" altLang="ja-JP" sz="1100" u="none" strike="noStrike">
                          <a:effectLst/>
                        </a:rPr>
                        <a:t>6</a:t>
                      </a:r>
                      <a:r>
                        <a:rPr lang="ja-JP" altLang="en-US" sz="1100" u="none" strike="noStrike">
                          <a:effectLst/>
                        </a:rPr>
                        <a:t>～</a:t>
                      </a:r>
                      <a:r>
                        <a:rPr lang="en-US" altLang="ja-JP" sz="1100" u="none" strike="noStrike">
                          <a:effectLst/>
                        </a:rPr>
                        <a:t>7(</a:t>
                      </a:r>
                      <a:r>
                        <a:rPr lang="ja-JP" altLang="en-US" sz="1100" u="none" strike="noStrike">
                          <a:effectLst/>
                        </a:rPr>
                        <a:t>歳</a:t>
                      </a: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dirty="0">
                          <a:effectLst/>
                        </a:rPr>
                        <a:t>50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60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60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270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270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60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60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r>
              <a:tr h="217327">
                <a:tc>
                  <a:txBody>
                    <a:bodyPr/>
                    <a:lstStyle/>
                    <a:p>
                      <a:pPr algn="ctr" fontAlgn="ctr"/>
                      <a:r>
                        <a:rPr lang="en-US" altLang="ja-JP" sz="1100" u="none" strike="noStrike">
                          <a:effectLst/>
                        </a:rPr>
                        <a:t>8</a:t>
                      </a:r>
                      <a:r>
                        <a:rPr lang="ja-JP" altLang="en-US" sz="1100" u="none" strike="noStrike">
                          <a:effectLst/>
                        </a:rPr>
                        <a:t>～</a:t>
                      </a:r>
                      <a:r>
                        <a:rPr lang="en-US" altLang="ja-JP" sz="1100" u="none" strike="noStrike">
                          <a:effectLst/>
                        </a:rPr>
                        <a:t>9(</a:t>
                      </a:r>
                      <a:r>
                        <a:rPr lang="ja-JP" altLang="en-US" sz="1100" u="none" strike="noStrike">
                          <a:effectLst/>
                        </a:rPr>
                        <a:t>歳</a:t>
                      </a: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330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330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dirty="0">
                          <a:effectLst/>
                        </a:rPr>
                        <a:t>120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60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60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240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220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15</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15</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r>
              <a:tr h="217327">
                <a:tc>
                  <a:txBody>
                    <a:bodyPr/>
                    <a:lstStyle/>
                    <a:p>
                      <a:pPr algn="ctr" fontAlgn="ctr"/>
                      <a:r>
                        <a:rPr lang="en-US" altLang="ja-JP" sz="1100" u="none" strike="noStrike">
                          <a:effectLst/>
                        </a:rPr>
                        <a:t>10</a:t>
                      </a:r>
                      <a:r>
                        <a:rPr lang="ja-JP" altLang="en-US" sz="1100" u="none" strike="noStrike">
                          <a:effectLst/>
                        </a:rPr>
                        <a:t>～</a:t>
                      </a:r>
                      <a:r>
                        <a:rPr lang="en-US" altLang="ja-JP" sz="1100" u="none" strike="noStrike">
                          <a:effectLst/>
                        </a:rPr>
                        <a:t>11(</a:t>
                      </a:r>
                      <a:r>
                        <a:rPr lang="ja-JP" altLang="en-US" sz="1100" u="none" strike="noStrike">
                          <a:effectLst/>
                        </a:rPr>
                        <a:t>歳</a:t>
                      </a: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140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r>
              <a:tr h="217327">
                <a:tc>
                  <a:txBody>
                    <a:bodyPr/>
                    <a:lstStyle/>
                    <a:p>
                      <a:pPr algn="ctr" fontAlgn="ctr"/>
                      <a:r>
                        <a:rPr lang="en-US" altLang="ja-JP" sz="1100" u="none" strike="noStrike">
                          <a:effectLst/>
                        </a:rPr>
                        <a:t>12</a:t>
                      </a:r>
                      <a:r>
                        <a:rPr lang="ja-JP" altLang="en-US" sz="1100" u="none" strike="noStrike">
                          <a:effectLst/>
                        </a:rPr>
                        <a:t>～</a:t>
                      </a:r>
                      <a:r>
                        <a:rPr lang="en-US" altLang="ja-JP" sz="1100" u="none" strike="noStrike">
                          <a:effectLst/>
                        </a:rPr>
                        <a:t>14(</a:t>
                      </a:r>
                      <a:r>
                        <a:rPr lang="ja-JP" altLang="en-US" sz="1100" u="none" strike="noStrike">
                          <a:effectLst/>
                        </a:rPr>
                        <a:t>歳</a:t>
                      </a: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400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160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120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360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340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25</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25</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r>
              <a:tr h="217327">
                <a:tc>
                  <a:txBody>
                    <a:bodyPr/>
                    <a:lstStyle/>
                    <a:p>
                      <a:pPr algn="ctr" fontAlgn="ctr"/>
                      <a:r>
                        <a:rPr lang="en-US" altLang="ja-JP" sz="1100" u="none" strike="noStrike">
                          <a:effectLst/>
                        </a:rPr>
                        <a:t>15</a:t>
                      </a:r>
                      <a:r>
                        <a:rPr lang="ja-JP" altLang="en-US" sz="1100" u="none" strike="noStrike">
                          <a:effectLst/>
                        </a:rPr>
                        <a:t>～</a:t>
                      </a:r>
                      <a:r>
                        <a:rPr lang="en-US" altLang="ja-JP" sz="1100" u="none" strike="noStrike">
                          <a:effectLst/>
                        </a:rPr>
                        <a:t>17(</a:t>
                      </a:r>
                      <a:r>
                        <a:rPr lang="ja-JP" altLang="en-US" sz="1100" u="none" strike="noStrike">
                          <a:effectLst/>
                        </a:rPr>
                        <a:t>歳</a:t>
                      </a: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400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330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160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120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dirty="0">
                          <a:effectLst/>
                        </a:rPr>
                        <a:t>80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dirty="0">
                          <a:effectLst/>
                        </a:rPr>
                        <a:t>350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420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320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25</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r>
              <a:tr h="217327">
                <a:tc>
                  <a:txBody>
                    <a:bodyPr/>
                    <a:lstStyle/>
                    <a:p>
                      <a:pPr algn="ctr" fontAlgn="ctr"/>
                      <a:r>
                        <a:rPr lang="en-US" altLang="ja-JP" sz="1100" u="none" strike="noStrike">
                          <a:effectLst/>
                        </a:rPr>
                        <a:t>18</a:t>
                      </a:r>
                      <a:r>
                        <a:rPr lang="ja-JP" altLang="en-US" sz="1100" u="none" strike="noStrike">
                          <a:effectLst/>
                        </a:rPr>
                        <a:t>～</a:t>
                      </a:r>
                      <a:r>
                        <a:rPr lang="en-US" altLang="ja-JP" sz="1100" u="none" strike="noStrike">
                          <a:effectLst/>
                        </a:rPr>
                        <a:t>29(</a:t>
                      </a:r>
                      <a:r>
                        <a:rPr lang="ja-JP" altLang="en-US" sz="1100" u="none" strike="noStrike">
                          <a:effectLst/>
                        </a:rPr>
                        <a:t>歳</a:t>
                      </a: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140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dirty="0">
                          <a:effectLst/>
                        </a:rPr>
                        <a:t>350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400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260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r>
              <a:tr h="217327">
                <a:tc>
                  <a:txBody>
                    <a:bodyPr/>
                    <a:lstStyle/>
                    <a:p>
                      <a:pPr algn="ctr" fontAlgn="ctr"/>
                      <a:r>
                        <a:rPr lang="en-US" altLang="ja-JP" sz="1100" u="none" strike="noStrike">
                          <a:effectLst/>
                        </a:rPr>
                        <a:t>30</a:t>
                      </a:r>
                      <a:r>
                        <a:rPr lang="ja-JP" altLang="en-US" sz="1100" u="none" strike="noStrike">
                          <a:effectLst/>
                        </a:rPr>
                        <a:t>～</a:t>
                      </a:r>
                      <a:r>
                        <a:rPr lang="en-US" altLang="ja-JP" sz="1100" u="none" strike="noStrike">
                          <a:effectLst/>
                        </a:rPr>
                        <a:t>49(</a:t>
                      </a:r>
                      <a:r>
                        <a:rPr lang="ja-JP" altLang="en-US" sz="1100" u="none" strike="noStrike">
                          <a:effectLst/>
                        </a:rPr>
                        <a:t>歳</a:t>
                      </a: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250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140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400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270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30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20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r>
              <a:tr h="217327">
                <a:tc>
                  <a:txBody>
                    <a:bodyPr/>
                    <a:lstStyle/>
                    <a:p>
                      <a:pPr algn="ctr" fontAlgn="ctr"/>
                      <a:r>
                        <a:rPr lang="en-US" altLang="ja-JP" sz="1100" u="none" strike="noStrike">
                          <a:effectLst/>
                        </a:rPr>
                        <a:t>50</a:t>
                      </a:r>
                      <a:r>
                        <a:rPr lang="ja-JP" altLang="en-US" sz="1100" u="none" strike="noStrike">
                          <a:effectLst/>
                        </a:rPr>
                        <a:t>～</a:t>
                      </a:r>
                      <a:r>
                        <a:rPr lang="en-US" altLang="ja-JP" sz="1100" u="none" strike="noStrike">
                          <a:effectLst/>
                        </a:rPr>
                        <a:t>69(</a:t>
                      </a:r>
                      <a:r>
                        <a:rPr lang="ja-JP" altLang="en-US" sz="1100" u="none" strike="noStrike">
                          <a:effectLst/>
                        </a:rPr>
                        <a:t>歳</a:t>
                      </a: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250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140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370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260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25</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15</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r>
              <a:tr h="217327">
                <a:tc>
                  <a:txBody>
                    <a:bodyPr/>
                    <a:lstStyle/>
                    <a:p>
                      <a:pPr algn="ctr" fontAlgn="ctr"/>
                      <a:r>
                        <a:rPr lang="en-US" altLang="ja-JP" sz="1100" u="none" strike="noStrike">
                          <a:effectLst/>
                        </a:rPr>
                        <a:t>70</a:t>
                      </a:r>
                      <a:r>
                        <a:rPr lang="ja-JP" altLang="en-US" sz="1100" u="none" strike="noStrike">
                          <a:effectLst/>
                        </a:rPr>
                        <a:t>以上</a:t>
                      </a:r>
                      <a:r>
                        <a:rPr lang="en-US" altLang="ja-JP" sz="1100" u="none" strike="noStrike">
                          <a:effectLst/>
                        </a:rPr>
                        <a:t>(</a:t>
                      </a:r>
                      <a:r>
                        <a:rPr lang="ja-JP" altLang="en-US" sz="1100" u="none" strike="noStrike">
                          <a:effectLst/>
                        </a:rPr>
                        <a:t>歳</a:t>
                      </a:r>
                      <a:r>
                        <a:rPr lang="en-US" altLang="ja-JP" sz="1100" u="none" strike="noStrike">
                          <a:effectLst/>
                        </a:rPr>
                        <a:t>)</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250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120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dirty="0">
                          <a:effectLst/>
                        </a:rPr>
                        <a:t>100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dirty="0">
                          <a:effectLst/>
                        </a:rPr>
                        <a:t>100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320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220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20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15</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r>
              <a:tr h="217327">
                <a:tc>
                  <a:txBody>
                    <a:bodyPr/>
                    <a:lstStyle/>
                    <a:p>
                      <a:pPr algn="ctr" fontAlgn="ctr"/>
                      <a:r>
                        <a:rPr lang="ja-JP" altLang="en-US" sz="1100" u="none" strike="noStrike">
                          <a:effectLst/>
                        </a:rPr>
                        <a:t>妊婦初期</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dirty="0">
                          <a:effectLst/>
                        </a:rPr>
                        <a:t>100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dirty="0">
                          <a:effectLst/>
                        </a:rPr>
                        <a:t>　</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280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20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r>
              <a:tr h="217327">
                <a:tc>
                  <a:txBody>
                    <a:bodyPr/>
                    <a:lstStyle/>
                    <a:p>
                      <a:pPr algn="ctr" fontAlgn="ctr"/>
                      <a:r>
                        <a:rPr lang="ja-JP" altLang="en-US" sz="1100" u="none" strike="noStrike">
                          <a:effectLst/>
                        </a:rPr>
                        <a:t>妊婦中期</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150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80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dirty="0">
                          <a:effectLst/>
                        </a:rPr>
                        <a:t>　</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dirty="0">
                          <a:effectLst/>
                        </a:rPr>
                        <a:t>200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310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20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r>
              <a:tr h="217327">
                <a:tc>
                  <a:txBody>
                    <a:bodyPr/>
                    <a:lstStyle/>
                    <a:p>
                      <a:pPr algn="ctr" fontAlgn="ctr"/>
                      <a:r>
                        <a:rPr lang="ja-JP" altLang="en-US" sz="1100" u="none" strike="noStrike">
                          <a:effectLst/>
                        </a:rPr>
                        <a:t>妊婦末期</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150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150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dirty="0">
                          <a:effectLst/>
                        </a:rPr>
                        <a:t>350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350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dirty="0">
                          <a:effectLst/>
                        </a:rPr>
                        <a:t>10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dirty="0">
                          <a:effectLst/>
                        </a:rPr>
                        <a:t>　</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dirty="0">
                          <a:effectLst/>
                        </a:rPr>
                        <a:t>20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r>
              <a:tr h="217327">
                <a:tc>
                  <a:txBody>
                    <a:bodyPr/>
                    <a:lstStyle/>
                    <a:p>
                      <a:pPr algn="ctr" fontAlgn="ctr"/>
                      <a:r>
                        <a:rPr lang="ja-JP" altLang="en-US" sz="1100" u="none" strike="noStrike">
                          <a:effectLst/>
                        </a:rPr>
                        <a:t>授乳婦</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dirty="0">
                          <a:effectLst/>
                        </a:rPr>
                        <a:t>150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150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350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100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a:effectLst/>
                        </a:rPr>
                        <a:t>200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a:effectLst/>
                        </a:rPr>
                        <a:t>320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dirty="0">
                          <a:effectLst/>
                        </a:rPr>
                        <a:t>　</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rtl="0" fontAlgn="ctr"/>
                      <a:r>
                        <a:rPr lang="en-US" altLang="ja-JP" sz="1200" u="none" strike="noStrike" dirty="0">
                          <a:effectLst/>
                        </a:rPr>
                        <a:t>10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ja-JP" altLang="en-US" sz="1200" u="none" strike="noStrike" dirty="0">
                          <a:effectLst/>
                        </a:rPr>
                        <a:t>　</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c>
                  <a:txBody>
                    <a:bodyPr/>
                    <a:lstStyle/>
                    <a:p>
                      <a:pPr algn="r" fontAlgn="ctr"/>
                      <a:r>
                        <a:rPr lang="en-US" altLang="ja-JP" sz="1200" u="none" strike="noStrike" dirty="0">
                          <a:effectLst/>
                        </a:rPr>
                        <a:t>20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679" marR="7679" marT="7679" marB="0" anchor="ctr"/>
                </a:tc>
              </a:tr>
            </a:tbl>
          </a:graphicData>
        </a:graphic>
      </p:graphicFrame>
    </p:spTree>
    <p:extLst>
      <p:ext uri="{BB962C8B-B14F-4D97-AF65-F5344CB8AC3E}">
        <p14:creationId xmlns:p14="http://schemas.microsoft.com/office/powerpoint/2010/main" val="4526055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470"/>
            <a:ext cx="8229600" cy="857250"/>
          </a:xfrm>
        </p:spPr>
        <p:txBody>
          <a:bodyPr>
            <a:noAutofit/>
          </a:bodyPr>
          <a:lstStyle/>
          <a:p>
            <a:r>
              <a:rPr kumimoji="1" lang="ja-JP" altLang="en-US" sz="3200" dirty="0" smtClean="0"/>
              <a:t>四つの食品群別摂取量の目安と食品構成</a:t>
            </a:r>
            <a:endParaRPr kumimoji="1" lang="ja-JP" altLang="en-US" sz="3200" dirty="0"/>
          </a:p>
        </p:txBody>
      </p:sp>
      <p:graphicFrame>
        <p:nvGraphicFramePr>
          <p:cNvPr id="4" name="表 3"/>
          <p:cNvGraphicFramePr>
            <a:graphicFrameLocks noGrp="1"/>
          </p:cNvGraphicFramePr>
          <p:nvPr>
            <p:extLst>
              <p:ext uri="{D42A27DB-BD31-4B8C-83A1-F6EECF244321}">
                <p14:modId xmlns:p14="http://schemas.microsoft.com/office/powerpoint/2010/main" val="876161344"/>
              </p:ext>
            </p:extLst>
          </p:nvPr>
        </p:nvGraphicFramePr>
        <p:xfrm>
          <a:off x="179512" y="843559"/>
          <a:ext cx="8712968" cy="3888429"/>
        </p:xfrm>
        <a:graphic>
          <a:graphicData uri="http://schemas.openxmlformats.org/drawingml/2006/table">
            <a:tbl>
              <a:tblPr firstCol="1">
                <a:tableStyleId>{616DA210-FB5B-4158-B5E0-FEB733F419BA}</a:tableStyleId>
              </a:tblPr>
              <a:tblGrid>
                <a:gridCol w="917124"/>
                <a:gridCol w="922847"/>
                <a:gridCol w="922847"/>
                <a:gridCol w="922847"/>
                <a:gridCol w="922847"/>
                <a:gridCol w="684076"/>
                <a:gridCol w="684076"/>
                <a:gridCol w="684076"/>
                <a:gridCol w="684076"/>
                <a:gridCol w="684076"/>
                <a:gridCol w="684076"/>
              </a:tblGrid>
              <a:tr h="308498">
                <a:tc rowSpan="2">
                  <a:txBody>
                    <a:bodyPr/>
                    <a:lstStyle/>
                    <a:p>
                      <a:pPr algn="ctr" fontAlgn="ctr"/>
                      <a:r>
                        <a:rPr lang="ja-JP" altLang="en-US" sz="1200" u="none" strike="noStrike" dirty="0">
                          <a:effectLst/>
                        </a:rPr>
                        <a:t>　</a:t>
                      </a:r>
                      <a:endParaRPr lang="ja-JP" altLang="en-US" sz="1200" b="0" i="0" u="none" strike="noStrike" dirty="0">
                        <a:solidFill>
                          <a:srgbClr val="000000"/>
                        </a:solidFill>
                        <a:effectLst/>
                        <a:latin typeface="ＭＳ Ｐゴシック"/>
                      </a:endParaRPr>
                    </a:p>
                  </a:txBody>
                  <a:tcPr marL="8112" marR="8112" marT="8112" marB="0" anchor="ctr"/>
                </a:tc>
                <a:tc gridSpan="2">
                  <a:txBody>
                    <a:bodyPr/>
                    <a:lstStyle/>
                    <a:p>
                      <a:pPr algn="ctr" fontAlgn="ctr"/>
                      <a:r>
                        <a:rPr lang="ja-JP" altLang="en-US" sz="1400" u="none" strike="noStrike" dirty="0">
                          <a:effectLst/>
                        </a:rPr>
                        <a:t>１群</a:t>
                      </a:r>
                      <a:endParaRPr lang="ja-JP" altLang="en-US" sz="1400" b="0" i="0" u="none" strike="noStrike" dirty="0">
                        <a:solidFill>
                          <a:srgbClr val="000000"/>
                        </a:solidFill>
                        <a:effectLst/>
                        <a:latin typeface="ＭＳ Ｐゴシック"/>
                      </a:endParaRPr>
                    </a:p>
                  </a:txBody>
                  <a:tcPr marL="8112" marR="8112" marT="8112" marB="0" anchor="ctr">
                    <a:solidFill>
                      <a:srgbClr val="FF66FF"/>
                    </a:solidFill>
                  </a:tcPr>
                </a:tc>
                <a:tc hMerge="1">
                  <a:txBody>
                    <a:bodyPr/>
                    <a:lstStyle/>
                    <a:p>
                      <a:endParaRPr kumimoji="1" lang="ja-JP" altLang="en-US"/>
                    </a:p>
                  </a:txBody>
                  <a:tcPr/>
                </a:tc>
                <a:tc gridSpan="2">
                  <a:txBody>
                    <a:bodyPr/>
                    <a:lstStyle/>
                    <a:p>
                      <a:pPr algn="ctr" fontAlgn="ctr"/>
                      <a:r>
                        <a:rPr lang="ja-JP" altLang="en-US" sz="1400" u="none" strike="noStrike" dirty="0">
                          <a:effectLst/>
                        </a:rPr>
                        <a:t>２群</a:t>
                      </a:r>
                      <a:endParaRPr lang="ja-JP" altLang="en-US" sz="1400" b="0" i="0" u="none" strike="noStrike" dirty="0">
                        <a:solidFill>
                          <a:srgbClr val="000000"/>
                        </a:solidFill>
                        <a:effectLst/>
                        <a:latin typeface="ＭＳ Ｐゴシック"/>
                      </a:endParaRPr>
                    </a:p>
                  </a:txBody>
                  <a:tcPr marL="8112" marR="8112" marT="8112" marB="0" anchor="ctr">
                    <a:solidFill>
                      <a:srgbClr val="FF9966"/>
                    </a:solidFill>
                  </a:tcPr>
                </a:tc>
                <a:tc hMerge="1">
                  <a:txBody>
                    <a:bodyPr/>
                    <a:lstStyle/>
                    <a:p>
                      <a:endParaRPr kumimoji="1" lang="ja-JP" altLang="en-US"/>
                    </a:p>
                  </a:txBody>
                  <a:tcPr/>
                </a:tc>
                <a:tc gridSpan="3">
                  <a:txBody>
                    <a:bodyPr/>
                    <a:lstStyle/>
                    <a:p>
                      <a:pPr algn="ctr" fontAlgn="ctr"/>
                      <a:r>
                        <a:rPr lang="ja-JP" altLang="en-US" sz="1400" u="none" strike="noStrike" dirty="0">
                          <a:effectLst/>
                        </a:rPr>
                        <a:t>３群</a:t>
                      </a:r>
                      <a:endParaRPr lang="ja-JP" altLang="en-US" sz="1400" b="0" i="0" u="none" strike="noStrike" dirty="0">
                        <a:solidFill>
                          <a:srgbClr val="000000"/>
                        </a:solidFill>
                        <a:effectLst/>
                        <a:latin typeface="ＭＳ Ｐゴシック"/>
                      </a:endParaRPr>
                    </a:p>
                  </a:txBody>
                  <a:tcPr marL="8112" marR="8112" marT="8112" marB="0" anchor="ctr">
                    <a:solidFill>
                      <a:srgbClr val="92D050"/>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400" u="none" strike="noStrike" dirty="0">
                          <a:effectLst/>
                        </a:rPr>
                        <a:t>４群</a:t>
                      </a:r>
                      <a:endParaRPr lang="ja-JP" altLang="en-US" sz="1400" b="0" i="0" u="none" strike="noStrike" dirty="0">
                        <a:solidFill>
                          <a:srgbClr val="000000"/>
                        </a:solidFill>
                        <a:effectLst/>
                        <a:latin typeface="ＭＳ Ｐゴシック"/>
                      </a:endParaRPr>
                    </a:p>
                  </a:txBody>
                  <a:tcPr marL="8112" marR="8112" marT="8112" marB="0" anchor="ctr">
                    <a:solidFill>
                      <a:srgbClr val="FFFF00"/>
                    </a:solidFill>
                  </a:tcPr>
                </a:tc>
                <a:tc hMerge="1">
                  <a:txBody>
                    <a:bodyPr/>
                    <a:lstStyle/>
                    <a:p>
                      <a:endParaRPr kumimoji="1" lang="ja-JP" altLang="en-US"/>
                    </a:p>
                  </a:txBody>
                  <a:tcPr/>
                </a:tc>
                <a:tc hMerge="1">
                  <a:txBody>
                    <a:bodyPr/>
                    <a:lstStyle/>
                    <a:p>
                      <a:endParaRPr kumimoji="1" lang="ja-JP" altLang="en-US"/>
                    </a:p>
                  </a:txBody>
                  <a:tcPr/>
                </a:tc>
              </a:tr>
              <a:tr h="245184">
                <a:tc vMerge="1">
                  <a:txBody>
                    <a:bodyPr/>
                    <a:lstStyle/>
                    <a:p>
                      <a:endParaRPr kumimoji="1" lang="ja-JP" altLang="en-US"/>
                    </a:p>
                  </a:txBody>
                  <a:tcPr/>
                </a:tc>
                <a:tc>
                  <a:txBody>
                    <a:bodyPr/>
                    <a:lstStyle/>
                    <a:p>
                      <a:pPr algn="ctr" fontAlgn="ctr"/>
                      <a:r>
                        <a:rPr lang="ja-JP" altLang="en-US" sz="1400" u="none" strike="noStrike" dirty="0">
                          <a:effectLst/>
                        </a:rPr>
                        <a:t>乳・乳製品</a:t>
                      </a:r>
                      <a:endParaRPr lang="ja-JP" altLang="en-US" sz="1400" b="0" i="0" u="none" strike="noStrike" dirty="0">
                        <a:solidFill>
                          <a:srgbClr val="000000"/>
                        </a:solidFill>
                        <a:effectLst/>
                        <a:latin typeface="ＭＳ Ｐゴシック"/>
                      </a:endParaRPr>
                    </a:p>
                  </a:txBody>
                  <a:tcPr marL="8112" marR="8112" marT="8112" marB="0" anchor="ctr">
                    <a:solidFill>
                      <a:srgbClr val="FFCCFF"/>
                    </a:solidFill>
                  </a:tcPr>
                </a:tc>
                <a:tc>
                  <a:txBody>
                    <a:bodyPr/>
                    <a:lstStyle/>
                    <a:p>
                      <a:pPr algn="ctr" fontAlgn="ctr"/>
                      <a:r>
                        <a:rPr lang="ja-JP" altLang="en-US" sz="1400" u="none" strike="noStrike" dirty="0">
                          <a:effectLst/>
                        </a:rPr>
                        <a:t>卵</a:t>
                      </a:r>
                      <a:endParaRPr lang="ja-JP" altLang="en-US" sz="1400" b="0" i="0" u="none" strike="noStrike" dirty="0">
                        <a:solidFill>
                          <a:srgbClr val="000000"/>
                        </a:solidFill>
                        <a:effectLst/>
                        <a:latin typeface="ＭＳ Ｐゴシック"/>
                      </a:endParaRPr>
                    </a:p>
                  </a:txBody>
                  <a:tcPr marL="8112" marR="8112" marT="8112" marB="0" anchor="ctr">
                    <a:solidFill>
                      <a:srgbClr val="FFCCFF"/>
                    </a:solidFill>
                  </a:tcPr>
                </a:tc>
                <a:tc>
                  <a:txBody>
                    <a:bodyPr/>
                    <a:lstStyle/>
                    <a:p>
                      <a:pPr algn="ctr" fontAlgn="ctr"/>
                      <a:r>
                        <a:rPr lang="ja-JP" altLang="en-US" sz="1400" u="none" strike="noStrike" dirty="0">
                          <a:effectLst/>
                        </a:rPr>
                        <a:t>魚介・肉</a:t>
                      </a:r>
                      <a:endParaRPr lang="ja-JP" altLang="en-US" sz="1400" b="0" i="0" u="none" strike="noStrike" dirty="0">
                        <a:solidFill>
                          <a:srgbClr val="000000"/>
                        </a:solidFill>
                        <a:effectLst/>
                        <a:latin typeface="ＭＳ Ｐゴシック"/>
                      </a:endParaRPr>
                    </a:p>
                  </a:txBody>
                  <a:tcPr marL="8112" marR="8112" marT="8112" marB="0" anchor="ctr">
                    <a:solidFill>
                      <a:srgbClr val="FFCCCC"/>
                    </a:solidFill>
                  </a:tcPr>
                </a:tc>
                <a:tc>
                  <a:txBody>
                    <a:bodyPr/>
                    <a:lstStyle/>
                    <a:p>
                      <a:pPr algn="ctr" fontAlgn="ctr"/>
                      <a:r>
                        <a:rPr lang="ja-JP" altLang="en-US" sz="1400" u="none" strike="noStrike" dirty="0">
                          <a:effectLst/>
                        </a:rPr>
                        <a:t>豆・豆製品</a:t>
                      </a:r>
                      <a:endParaRPr lang="ja-JP" altLang="en-US" sz="1400" b="0" i="0" u="none" strike="noStrike" dirty="0">
                        <a:solidFill>
                          <a:srgbClr val="000000"/>
                        </a:solidFill>
                        <a:effectLst/>
                        <a:latin typeface="ＭＳ Ｐゴシック"/>
                      </a:endParaRPr>
                    </a:p>
                  </a:txBody>
                  <a:tcPr marL="8112" marR="8112" marT="8112" marB="0" anchor="ctr">
                    <a:solidFill>
                      <a:srgbClr val="FFCCCC"/>
                    </a:solidFill>
                  </a:tcPr>
                </a:tc>
                <a:tc>
                  <a:txBody>
                    <a:bodyPr/>
                    <a:lstStyle/>
                    <a:p>
                      <a:pPr algn="ctr" fontAlgn="ctr"/>
                      <a:r>
                        <a:rPr lang="ja-JP" altLang="en-US" sz="1400" u="none" strike="noStrike" dirty="0">
                          <a:effectLst/>
                        </a:rPr>
                        <a:t>野菜</a:t>
                      </a:r>
                      <a:endParaRPr lang="ja-JP" altLang="en-US" sz="1400" b="0" i="0" u="none" strike="noStrike" dirty="0">
                        <a:solidFill>
                          <a:srgbClr val="000000"/>
                        </a:solidFill>
                        <a:effectLst/>
                        <a:latin typeface="ＭＳ Ｐゴシック"/>
                      </a:endParaRPr>
                    </a:p>
                  </a:txBody>
                  <a:tcPr marL="8112" marR="8112" marT="8112" marB="0" anchor="ctr">
                    <a:solidFill>
                      <a:srgbClr val="CCFFCC"/>
                    </a:solidFill>
                  </a:tcPr>
                </a:tc>
                <a:tc>
                  <a:txBody>
                    <a:bodyPr/>
                    <a:lstStyle/>
                    <a:p>
                      <a:pPr algn="ctr" fontAlgn="ctr"/>
                      <a:r>
                        <a:rPr lang="ja-JP" altLang="en-US" sz="1400" u="none" strike="noStrike" dirty="0" err="1">
                          <a:effectLst/>
                        </a:rPr>
                        <a:t>いも</a:t>
                      </a:r>
                      <a:r>
                        <a:rPr lang="ja-JP" altLang="en-US" sz="1400" u="none" strike="noStrike" dirty="0">
                          <a:effectLst/>
                        </a:rPr>
                        <a:t>類</a:t>
                      </a:r>
                      <a:endParaRPr lang="ja-JP" altLang="en-US" sz="1400" b="0" i="0" u="none" strike="noStrike" dirty="0">
                        <a:solidFill>
                          <a:srgbClr val="000000"/>
                        </a:solidFill>
                        <a:effectLst/>
                        <a:latin typeface="ＭＳ Ｐゴシック"/>
                      </a:endParaRPr>
                    </a:p>
                  </a:txBody>
                  <a:tcPr marL="8112" marR="8112" marT="8112" marB="0" anchor="ctr">
                    <a:solidFill>
                      <a:srgbClr val="CCFFCC"/>
                    </a:solidFill>
                  </a:tcPr>
                </a:tc>
                <a:tc>
                  <a:txBody>
                    <a:bodyPr/>
                    <a:lstStyle/>
                    <a:p>
                      <a:pPr algn="ctr" fontAlgn="ctr"/>
                      <a:r>
                        <a:rPr lang="ja-JP" altLang="en-US" sz="1400" u="none" strike="noStrike" dirty="0">
                          <a:effectLst/>
                        </a:rPr>
                        <a:t>くだもの</a:t>
                      </a:r>
                      <a:endParaRPr lang="ja-JP" altLang="en-US" sz="1400" b="0" i="0" u="none" strike="noStrike" dirty="0">
                        <a:solidFill>
                          <a:srgbClr val="000000"/>
                        </a:solidFill>
                        <a:effectLst/>
                        <a:latin typeface="ＭＳ Ｐゴシック"/>
                      </a:endParaRPr>
                    </a:p>
                  </a:txBody>
                  <a:tcPr marL="8112" marR="8112" marT="8112" marB="0" anchor="ctr">
                    <a:solidFill>
                      <a:srgbClr val="CCFFCC"/>
                    </a:solidFill>
                  </a:tcPr>
                </a:tc>
                <a:tc>
                  <a:txBody>
                    <a:bodyPr/>
                    <a:lstStyle/>
                    <a:p>
                      <a:pPr algn="ctr" fontAlgn="ctr"/>
                      <a:r>
                        <a:rPr lang="ja-JP" altLang="en-US" sz="1400" u="none" strike="noStrike" dirty="0">
                          <a:effectLst/>
                        </a:rPr>
                        <a:t>穀類</a:t>
                      </a:r>
                      <a:endParaRPr lang="ja-JP" altLang="en-US" sz="1400" b="0" i="0" u="none" strike="noStrike" dirty="0">
                        <a:solidFill>
                          <a:srgbClr val="000000"/>
                        </a:solidFill>
                        <a:effectLst/>
                        <a:latin typeface="ＭＳ Ｐゴシック"/>
                      </a:endParaRPr>
                    </a:p>
                  </a:txBody>
                  <a:tcPr marL="8112" marR="8112" marT="8112" marB="0" anchor="ctr">
                    <a:solidFill>
                      <a:srgbClr val="FFFFCC"/>
                    </a:solidFill>
                  </a:tcPr>
                </a:tc>
                <a:tc>
                  <a:txBody>
                    <a:bodyPr/>
                    <a:lstStyle/>
                    <a:p>
                      <a:pPr algn="ctr" fontAlgn="ctr"/>
                      <a:r>
                        <a:rPr lang="ja-JP" altLang="en-US" sz="1400" u="none" strike="noStrike" dirty="0">
                          <a:effectLst/>
                        </a:rPr>
                        <a:t>砂糖</a:t>
                      </a:r>
                      <a:endParaRPr lang="ja-JP" altLang="en-US" sz="1400" b="0" i="0" u="none" strike="noStrike" dirty="0">
                        <a:solidFill>
                          <a:srgbClr val="000000"/>
                        </a:solidFill>
                        <a:effectLst/>
                        <a:latin typeface="ＭＳ Ｐゴシック"/>
                      </a:endParaRPr>
                    </a:p>
                  </a:txBody>
                  <a:tcPr marL="8112" marR="8112" marT="8112" marB="0" anchor="ctr">
                    <a:solidFill>
                      <a:srgbClr val="FFFFCC"/>
                    </a:solidFill>
                  </a:tcPr>
                </a:tc>
                <a:tc>
                  <a:txBody>
                    <a:bodyPr/>
                    <a:lstStyle/>
                    <a:p>
                      <a:pPr algn="ctr" fontAlgn="ctr"/>
                      <a:r>
                        <a:rPr lang="ja-JP" altLang="en-US" sz="1400" u="none" strike="noStrike" dirty="0">
                          <a:effectLst/>
                        </a:rPr>
                        <a:t>油脂</a:t>
                      </a:r>
                      <a:endParaRPr lang="ja-JP" altLang="en-US" sz="1400" b="0" i="0" u="none" strike="noStrike" dirty="0">
                        <a:solidFill>
                          <a:srgbClr val="000000"/>
                        </a:solidFill>
                        <a:effectLst/>
                        <a:latin typeface="ＭＳ Ｐゴシック"/>
                      </a:endParaRPr>
                    </a:p>
                  </a:txBody>
                  <a:tcPr marL="8112" marR="8112" marT="8112" marB="0" anchor="ctr">
                    <a:solidFill>
                      <a:srgbClr val="FFFFCC"/>
                    </a:solidFill>
                  </a:tcPr>
                </a:tc>
              </a:tr>
              <a:tr h="245184">
                <a:tc>
                  <a:txBody>
                    <a:bodyPr/>
                    <a:lstStyle/>
                    <a:p>
                      <a:pPr algn="ctr" fontAlgn="ctr"/>
                      <a:r>
                        <a:rPr lang="ja-JP" altLang="en-US" sz="1400" u="none" strike="noStrike" dirty="0">
                          <a:effectLst/>
                        </a:rPr>
                        <a:t>男</a:t>
                      </a:r>
                      <a:endParaRPr lang="ja-JP" altLang="en-US" sz="1400" b="0" i="0" u="none" strike="noStrike" dirty="0">
                        <a:solidFill>
                          <a:srgbClr val="000000"/>
                        </a:solidFill>
                        <a:effectLst/>
                        <a:latin typeface="ＭＳ Ｐゴシック"/>
                      </a:endParaRPr>
                    </a:p>
                  </a:txBody>
                  <a:tcPr marL="8112" marR="8112" marT="8112" marB="0" anchor="ctr"/>
                </a:tc>
                <a:tc>
                  <a:txBody>
                    <a:bodyPr/>
                    <a:lstStyle/>
                    <a:p>
                      <a:pPr algn="ctr" fontAlgn="ctr"/>
                      <a:r>
                        <a:rPr lang="en-US" altLang="ja-JP" sz="1400" u="none" strike="noStrike" dirty="0">
                          <a:effectLst/>
                        </a:rPr>
                        <a:t>400</a:t>
                      </a:r>
                      <a:endParaRPr lang="en-US" altLang="ja-JP" sz="1400" b="0" i="0" u="none" strike="noStrike" dirty="0">
                        <a:solidFill>
                          <a:srgbClr val="000000"/>
                        </a:solidFill>
                        <a:effectLst/>
                        <a:latin typeface="ＭＳ Ｐゴシック"/>
                      </a:endParaRPr>
                    </a:p>
                  </a:txBody>
                  <a:tcPr marL="8112" marR="8112" marT="8112" marB="0" anchor="ctr"/>
                </a:tc>
                <a:tc>
                  <a:txBody>
                    <a:bodyPr/>
                    <a:lstStyle/>
                    <a:p>
                      <a:pPr algn="ctr" fontAlgn="ctr"/>
                      <a:r>
                        <a:rPr lang="en-US" altLang="ja-JP" sz="1400" u="none" strike="noStrike" dirty="0">
                          <a:effectLst/>
                        </a:rPr>
                        <a:t>50</a:t>
                      </a:r>
                      <a:endParaRPr lang="en-US" altLang="ja-JP" sz="1400" b="0" i="0" u="none" strike="noStrike" dirty="0">
                        <a:solidFill>
                          <a:srgbClr val="000000"/>
                        </a:solidFill>
                        <a:effectLst/>
                        <a:latin typeface="ＭＳ Ｐゴシック"/>
                      </a:endParaRPr>
                    </a:p>
                  </a:txBody>
                  <a:tcPr marL="8112" marR="8112" marT="8112" marB="0" anchor="ctr"/>
                </a:tc>
                <a:tc>
                  <a:txBody>
                    <a:bodyPr/>
                    <a:lstStyle/>
                    <a:p>
                      <a:pPr algn="ctr" fontAlgn="ctr"/>
                      <a:r>
                        <a:rPr lang="en-US" altLang="ja-JP" sz="1400" u="none" strike="noStrike" dirty="0">
                          <a:effectLst/>
                        </a:rPr>
                        <a:t>160</a:t>
                      </a:r>
                      <a:endParaRPr lang="en-US" altLang="ja-JP" sz="1400" b="0" i="0" u="none" strike="noStrike" dirty="0">
                        <a:solidFill>
                          <a:srgbClr val="000000"/>
                        </a:solidFill>
                        <a:effectLst/>
                        <a:latin typeface="ＭＳ Ｐゴシック"/>
                      </a:endParaRPr>
                    </a:p>
                  </a:txBody>
                  <a:tcPr marL="8112" marR="8112" marT="8112" marB="0" anchor="ctr"/>
                </a:tc>
                <a:tc>
                  <a:txBody>
                    <a:bodyPr/>
                    <a:lstStyle/>
                    <a:p>
                      <a:pPr algn="ctr" fontAlgn="ctr"/>
                      <a:r>
                        <a:rPr lang="en-US" altLang="ja-JP" sz="1400" u="none" strike="noStrike" dirty="0">
                          <a:effectLst/>
                        </a:rPr>
                        <a:t>100</a:t>
                      </a:r>
                      <a:endParaRPr lang="en-US" altLang="ja-JP" sz="1400" b="0" i="0" u="none" strike="noStrike" dirty="0">
                        <a:solidFill>
                          <a:srgbClr val="000000"/>
                        </a:solidFill>
                        <a:effectLst/>
                        <a:latin typeface="ＭＳ Ｐゴシック"/>
                      </a:endParaRPr>
                    </a:p>
                  </a:txBody>
                  <a:tcPr marL="8112" marR="8112" marT="8112" marB="0" anchor="ctr"/>
                </a:tc>
                <a:tc>
                  <a:txBody>
                    <a:bodyPr/>
                    <a:lstStyle/>
                    <a:p>
                      <a:pPr algn="ctr" fontAlgn="ctr"/>
                      <a:r>
                        <a:rPr lang="en-US" altLang="ja-JP" sz="1400" u="none" strike="noStrike" dirty="0">
                          <a:effectLst/>
                        </a:rPr>
                        <a:t>350</a:t>
                      </a:r>
                      <a:endParaRPr lang="en-US" altLang="ja-JP" sz="1400" b="0" i="0" u="none" strike="noStrike" dirty="0">
                        <a:solidFill>
                          <a:srgbClr val="000000"/>
                        </a:solidFill>
                        <a:effectLst/>
                        <a:latin typeface="ＭＳ Ｐゴシック"/>
                      </a:endParaRPr>
                    </a:p>
                  </a:txBody>
                  <a:tcPr marL="8112" marR="8112" marT="8112" marB="0" anchor="ctr"/>
                </a:tc>
                <a:tc>
                  <a:txBody>
                    <a:bodyPr/>
                    <a:lstStyle/>
                    <a:p>
                      <a:pPr algn="ctr" fontAlgn="ctr"/>
                      <a:r>
                        <a:rPr lang="en-US" altLang="ja-JP" sz="1400" u="none" strike="noStrike" dirty="0">
                          <a:effectLst/>
                        </a:rPr>
                        <a:t>100</a:t>
                      </a:r>
                      <a:endParaRPr lang="en-US" altLang="ja-JP" sz="1400" b="0" i="0" u="none" strike="noStrike" dirty="0">
                        <a:solidFill>
                          <a:srgbClr val="000000"/>
                        </a:solidFill>
                        <a:effectLst/>
                        <a:latin typeface="ＭＳ Ｐゴシック"/>
                      </a:endParaRPr>
                    </a:p>
                  </a:txBody>
                  <a:tcPr marL="8112" marR="8112" marT="8112" marB="0" anchor="ctr"/>
                </a:tc>
                <a:tc>
                  <a:txBody>
                    <a:bodyPr/>
                    <a:lstStyle/>
                    <a:p>
                      <a:pPr algn="ctr" fontAlgn="ctr"/>
                      <a:r>
                        <a:rPr lang="en-US" altLang="ja-JP" sz="1400" u="none" strike="noStrike">
                          <a:effectLst/>
                        </a:rPr>
                        <a:t>200</a:t>
                      </a:r>
                      <a:endParaRPr lang="en-US" altLang="ja-JP" sz="1400" b="0" i="0" u="none" strike="noStrike">
                        <a:solidFill>
                          <a:srgbClr val="000000"/>
                        </a:solidFill>
                        <a:effectLst/>
                        <a:latin typeface="ＭＳ Ｐゴシック"/>
                      </a:endParaRPr>
                    </a:p>
                  </a:txBody>
                  <a:tcPr marL="8112" marR="8112" marT="8112" marB="0" anchor="ctr"/>
                </a:tc>
                <a:tc>
                  <a:txBody>
                    <a:bodyPr/>
                    <a:lstStyle/>
                    <a:p>
                      <a:pPr algn="ctr" fontAlgn="ctr"/>
                      <a:r>
                        <a:rPr lang="en-US" altLang="ja-JP" sz="1400" u="none" strike="noStrike" dirty="0" smtClean="0">
                          <a:effectLst/>
                        </a:rPr>
                        <a:t>420</a:t>
                      </a:r>
                      <a:endParaRPr lang="en-US" altLang="ja-JP" sz="1400" b="0" i="0" u="none" strike="noStrike" dirty="0">
                        <a:solidFill>
                          <a:srgbClr val="000000"/>
                        </a:solidFill>
                        <a:effectLst/>
                        <a:latin typeface="ＭＳ Ｐゴシック"/>
                      </a:endParaRPr>
                    </a:p>
                  </a:txBody>
                  <a:tcPr marL="8112" marR="8112" marT="8112" marB="0" anchor="ctr"/>
                </a:tc>
                <a:tc>
                  <a:txBody>
                    <a:bodyPr/>
                    <a:lstStyle/>
                    <a:p>
                      <a:pPr algn="ctr" fontAlgn="ctr"/>
                      <a:r>
                        <a:rPr lang="en-US" altLang="ja-JP" sz="1400" u="none" strike="noStrike" dirty="0">
                          <a:effectLst/>
                        </a:rPr>
                        <a:t>10</a:t>
                      </a:r>
                      <a:endParaRPr lang="en-US" altLang="ja-JP" sz="1400" b="0" i="0" u="none" strike="noStrike" dirty="0">
                        <a:solidFill>
                          <a:srgbClr val="000000"/>
                        </a:solidFill>
                        <a:effectLst/>
                        <a:latin typeface="ＭＳ Ｐゴシック"/>
                      </a:endParaRPr>
                    </a:p>
                  </a:txBody>
                  <a:tcPr marL="8112" marR="8112" marT="8112" marB="0" anchor="ctr"/>
                </a:tc>
                <a:tc>
                  <a:txBody>
                    <a:bodyPr/>
                    <a:lstStyle/>
                    <a:p>
                      <a:pPr algn="ctr" fontAlgn="ctr"/>
                      <a:r>
                        <a:rPr lang="en-US" altLang="ja-JP" sz="1400" u="none" strike="noStrike" dirty="0">
                          <a:effectLst/>
                        </a:rPr>
                        <a:t>30</a:t>
                      </a:r>
                      <a:endParaRPr lang="en-US" altLang="ja-JP" sz="1400" b="0" i="0" u="none" strike="noStrike" dirty="0">
                        <a:solidFill>
                          <a:srgbClr val="000000"/>
                        </a:solidFill>
                        <a:effectLst/>
                        <a:latin typeface="ＭＳ Ｐゴシック"/>
                      </a:endParaRPr>
                    </a:p>
                  </a:txBody>
                  <a:tcPr marL="8112" marR="8112" marT="8112" marB="0" anchor="ctr"/>
                </a:tc>
              </a:tr>
              <a:tr h="245184">
                <a:tc>
                  <a:txBody>
                    <a:bodyPr/>
                    <a:lstStyle/>
                    <a:p>
                      <a:pPr algn="ctr" fontAlgn="ctr"/>
                      <a:r>
                        <a:rPr lang="ja-JP" altLang="en-US" sz="1400" u="none" strike="noStrike" dirty="0">
                          <a:effectLst/>
                        </a:rPr>
                        <a:t>女</a:t>
                      </a:r>
                      <a:endParaRPr lang="ja-JP" altLang="en-US" sz="1400" b="0" i="0" u="none" strike="noStrike" dirty="0">
                        <a:solidFill>
                          <a:srgbClr val="000000"/>
                        </a:solidFill>
                        <a:effectLst/>
                        <a:latin typeface="ＭＳ Ｐゴシック"/>
                      </a:endParaRPr>
                    </a:p>
                  </a:txBody>
                  <a:tcPr marL="8112" marR="8112" marT="8112" marB="0" anchor="ctr"/>
                </a:tc>
                <a:tc>
                  <a:txBody>
                    <a:bodyPr/>
                    <a:lstStyle/>
                    <a:p>
                      <a:pPr algn="ctr" fontAlgn="ctr"/>
                      <a:r>
                        <a:rPr lang="en-US" altLang="ja-JP" sz="1400" u="none" strike="noStrike" dirty="0">
                          <a:effectLst/>
                        </a:rPr>
                        <a:t>330</a:t>
                      </a:r>
                      <a:endParaRPr lang="en-US" altLang="ja-JP" sz="1400" b="0" i="0" u="none" strike="noStrike" dirty="0">
                        <a:solidFill>
                          <a:srgbClr val="000000"/>
                        </a:solidFill>
                        <a:effectLst/>
                        <a:latin typeface="ＭＳ Ｐゴシック"/>
                      </a:endParaRPr>
                    </a:p>
                  </a:txBody>
                  <a:tcPr marL="8112" marR="8112" marT="8112" marB="0" anchor="ctr"/>
                </a:tc>
                <a:tc>
                  <a:txBody>
                    <a:bodyPr/>
                    <a:lstStyle/>
                    <a:p>
                      <a:pPr algn="ctr" fontAlgn="ctr"/>
                      <a:r>
                        <a:rPr lang="en-US" altLang="ja-JP" sz="1400" u="none" strike="noStrike" dirty="0">
                          <a:effectLst/>
                        </a:rPr>
                        <a:t>50</a:t>
                      </a:r>
                      <a:endParaRPr lang="en-US" altLang="ja-JP" sz="1400" b="0" i="0" u="none" strike="noStrike" dirty="0">
                        <a:solidFill>
                          <a:srgbClr val="000000"/>
                        </a:solidFill>
                        <a:effectLst/>
                        <a:latin typeface="ＭＳ Ｐゴシック"/>
                      </a:endParaRPr>
                    </a:p>
                  </a:txBody>
                  <a:tcPr marL="8112" marR="8112" marT="8112" marB="0" anchor="ctr"/>
                </a:tc>
                <a:tc>
                  <a:txBody>
                    <a:bodyPr/>
                    <a:lstStyle/>
                    <a:p>
                      <a:pPr algn="ctr" fontAlgn="ctr"/>
                      <a:r>
                        <a:rPr lang="en-US" altLang="ja-JP" sz="1400" u="none" strike="noStrike" dirty="0">
                          <a:effectLst/>
                        </a:rPr>
                        <a:t>120</a:t>
                      </a:r>
                      <a:endParaRPr lang="en-US" altLang="ja-JP" sz="1400" b="0" i="0" u="none" strike="noStrike" dirty="0">
                        <a:solidFill>
                          <a:srgbClr val="000000"/>
                        </a:solidFill>
                        <a:effectLst/>
                        <a:latin typeface="ＭＳ Ｐゴシック"/>
                      </a:endParaRPr>
                    </a:p>
                  </a:txBody>
                  <a:tcPr marL="8112" marR="8112" marT="8112" marB="0" anchor="ctr"/>
                </a:tc>
                <a:tc>
                  <a:txBody>
                    <a:bodyPr/>
                    <a:lstStyle/>
                    <a:p>
                      <a:pPr algn="ctr" fontAlgn="ctr"/>
                      <a:r>
                        <a:rPr lang="en-US" altLang="ja-JP" sz="1400" u="none" strike="noStrike" dirty="0">
                          <a:effectLst/>
                        </a:rPr>
                        <a:t>80</a:t>
                      </a:r>
                      <a:endParaRPr lang="en-US" altLang="ja-JP" sz="1400" b="0" i="0" u="none" strike="noStrike" dirty="0">
                        <a:solidFill>
                          <a:srgbClr val="000000"/>
                        </a:solidFill>
                        <a:effectLst/>
                        <a:latin typeface="ＭＳ Ｐゴシック"/>
                      </a:endParaRPr>
                    </a:p>
                  </a:txBody>
                  <a:tcPr marL="8112" marR="8112" marT="8112" marB="0" anchor="ctr"/>
                </a:tc>
                <a:tc>
                  <a:txBody>
                    <a:bodyPr/>
                    <a:lstStyle/>
                    <a:p>
                      <a:pPr algn="ctr" fontAlgn="ctr"/>
                      <a:r>
                        <a:rPr lang="en-US" altLang="ja-JP" sz="1400" u="none" strike="noStrike" dirty="0">
                          <a:effectLst/>
                        </a:rPr>
                        <a:t>350</a:t>
                      </a:r>
                      <a:endParaRPr lang="en-US" altLang="ja-JP" sz="1400" b="0" i="0" u="none" strike="noStrike" dirty="0">
                        <a:solidFill>
                          <a:srgbClr val="000000"/>
                        </a:solidFill>
                        <a:effectLst/>
                        <a:latin typeface="ＭＳ Ｐゴシック"/>
                      </a:endParaRPr>
                    </a:p>
                  </a:txBody>
                  <a:tcPr marL="8112" marR="8112" marT="8112" marB="0" anchor="ctr"/>
                </a:tc>
                <a:tc>
                  <a:txBody>
                    <a:bodyPr/>
                    <a:lstStyle/>
                    <a:p>
                      <a:pPr algn="ctr" fontAlgn="ctr"/>
                      <a:r>
                        <a:rPr lang="en-US" altLang="ja-JP" sz="1400" u="none" strike="noStrike" dirty="0">
                          <a:effectLst/>
                        </a:rPr>
                        <a:t>100</a:t>
                      </a:r>
                      <a:endParaRPr lang="en-US" altLang="ja-JP" sz="1400" b="0" i="0" u="none" strike="noStrike" dirty="0">
                        <a:solidFill>
                          <a:srgbClr val="000000"/>
                        </a:solidFill>
                        <a:effectLst/>
                        <a:latin typeface="ＭＳ Ｐゴシック"/>
                      </a:endParaRPr>
                    </a:p>
                  </a:txBody>
                  <a:tcPr marL="8112" marR="8112" marT="8112" marB="0" anchor="ctr"/>
                </a:tc>
                <a:tc>
                  <a:txBody>
                    <a:bodyPr/>
                    <a:lstStyle/>
                    <a:p>
                      <a:pPr algn="ctr" fontAlgn="ctr"/>
                      <a:r>
                        <a:rPr lang="en-US" altLang="ja-JP" sz="1400" u="none" strike="noStrike" dirty="0">
                          <a:effectLst/>
                        </a:rPr>
                        <a:t>200</a:t>
                      </a:r>
                      <a:endParaRPr lang="en-US" altLang="ja-JP" sz="1400" b="0" i="0" u="none" strike="noStrike" dirty="0">
                        <a:solidFill>
                          <a:srgbClr val="000000"/>
                        </a:solidFill>
                        <a:effectLst/>
                        <a:latin typeface="ＭＳ Ｐゴシック"/>
                      </a:endParaRPr>
                    </a:p>
                  </a:txBody>
                  <a:tcPr marL="8112" marR="8112" marT="8112" marB="0" anchor="ctr"/>
                </a:tc>
                <a:tc>
                  <a:txBody>
                    <a:bodyPr/>
                    <a:lstStyle/>
                    <a:p>
                      <a:pPr algn="ctr" fontAlgn="ctr"/>
                      <a:r>
                        <a:rPr lang="en-US" altLang="ja-JP" sz="1400" u="none" strike="noStrike" dirty="0">
                          <a:effectLst/>
                        </a:rPr>
                        <a:t>320</a:t>
                      </a:r>
                      <a:endParaRPr lang="en-US" altLang="ja-JP" sz="1400" b="0" i="0" u="none" strike="noStrike" dirty="0">
                        <a:solidFill>
                          <a:srgbClr val="000000"/>
                        </a:solidFill>
                        <a:effectLst/>
                        <a:latin typeface="ＭＳ Ｐゴシック"/>
                      </a:endParaRPr>
                    </a:p>
                  </a:txBody>
                  <a:tcPr marL="8112" marR="8112" marT="8112" marB="0" anchor="ctr"/>
                </a:tc>
                <a:tc>
                  <a:txBody>
                    <a:bodyPr/>
                    <a:lstStyle/>
                    <a:p>
                      <a:pPr algn="ctr" fontAlgn="ctr"/>
                      <a:r>
                        <a:rPr lang="en-US" altLang="ja-JP" sz="1400" u="none" strike="noStrike" dirty="0">
                          <a:effectLst/>
                        </a:rPr>
                        <a:t>10</a:t>
                      </a:r>
                      <a:endParaRPr lang="en-US" altLang="ja-JP" sz="1400" b="0" i="0" u="none" strike="noStrike" dirty="0">
                        <a:solidFill>
                          <a:srgbClr val="000000"/>
                        </a:solidFill>
                        <a:effectLst/>
                        <a:latin typeface="ＭＳ Ｐゴシック"/>
                      </a:endParaRPr>
                    </a:p>
                  </a:txBody>
                  <a:tcPr marL="8112" marR="8112" marT="8112" marB="0" anchor="ctr"/>
                </a:tc>
                <a:tc>
                  <a:txBody>
                    <a:bodyPr/>
                    <a:lstStyle/>
                    <a:p>
                      <a:pPr algn="ctr" fontAlgn="ctr"/>
                      <a:r>
                        <a:rPr lang="en-US" altLang="ja-JP" sz="1400" b="0" i="0" u="none" strike="noStrike" dirty="0" smtClean="0">
                          <a:solidFill>
                            <a:srgbClr val="000000"/>
                          </a:solidFill>
                          <a:effectLst/>
                          <a:latin typeface="+mn-lt"/>
                        </a:rPr>
                        <a:t>25</a:t>
                      </a:r>
                    </a:p>
                  </a:txBody>
                  <a:tcPr marL="8112" marR="8112" marT="8112" marB="0" anchor="ctr"/>
                </a:tc>
              </a:tr>
              <a:tr h="446446">
                <a:tc>
                  <a:txBody>
                    <a:bodyPr/>
                    <a:lstStyle/>
                    <a:p>
                      <a:pPr algn="ctr" fontAlgn="ctr"/>
                      <a:r>
                        <a:rPr lang="ja-JP" altLang="en-US" sz="1400" u="none" strike="noStrike" dirty="0">
                          <a:effectLst/>
                        </a:rPr>
                        <a:t>栄養的</a:t>
                      </a:r>
                      <a:br>
                        <a:rPr lang="ja-JP" altLang="en-US" sz="1400" u="none" strike="noStrike" dirty="0">
                          <a:effectLst/>
                        </a:rPr>
                      </a:br>
                      <a:r>
                        <a:rPr lang="ja-JP" altLang="en-US" sz="1400" u="none" strike="noStrike" dirty="0">
                          <a:effectLst/>
                        </a:rPr>
                        <a:t>特徴</a:t>
                      </a:r>
                      <a:endParaRPr lang="ja-JP" altLang="en-US" sz="1400" b="0" i="0" u="none" strike="noStrike" dirty="0">
                        <a:solidFill>
                          <a:srgbClr val="000000"/>
                        </a:solidFill>
                        <a:effectLst/>
                        <a:latin typeface="ＭＳ Ｐゴシック"/>
                      </a:endParaRPr>
                    </a:p>
                  </a:txBody>
                  <a:tcPr marL="8112" marR="8112" marT="8112" marB="0" anchor="ctr"/>
                </a:tc>
                <a:tc gridSpan="2">
                  <a:txBody>
                    <a:bodyPr/>
                    <a:lstStyle/>
                    <a:p>
                      <a:pPr algn="ctr" fontAlgn="ctr"/>
                      <a:r>
                        <a:rPr lang="ja-JP" altLang="en-US" sz="1400" u="none" strike="noStrike" dirty="0">
                          <a:effectLst/>
                        </a:rPr>
                        <a:t>栄養を完全にする</a:t>
                      </a:r>
                      <a:endParaRPr lang="ja-JP" altLang="en-US" sz="1400" b="0" i="0" u="none" strike="noStrike" dirty="0">
                        <a:solidFill>
                          <a:srgbClr val="000000"/>
                        </a:solidFill>
                        <a:effectLst/>
                        <a:latin typeface="ＭＳ Ｐゴシック"/>
                      </a:endParaRPr>
                    </a:p>
                  </a:txBody>
                  <a:tcPr marL="8112" marR="8112" marT="8112" marB="0" anchor="ctr"/>
                </a:tc>
                <a:tc hMerge="1">
                  <a:txBody>
                    <a:bodyPr/>
                    <a:lstStyle/>
                    <a:p>
                      <a:endParaRPr kumimoji="1" lang="ja-JP" altLang="en-US"/>
                    </a:p>
                  </a:txBody>
                  <a:tcPr/>
                </a:tc>
                <a:tc gridSpan="2">
                  <a:txBody>
                    <a:bodyPr/>
                    <a:lstStyle/>
                    <a:p>
                      <a:pPr algn="ctr" fontAlgn="ctr"/>
                      <a:r>
                        <a:rPr lang="ja-JP" altLang="en-US" sz="1400" u="none" strike="noStrike" dirty="0">
                          <a:effectLst/>
                        </a:rPr>
                        <a:t>筋肉や血をつくる</a:t>
                      </a:r>
                      <a:endParaRPr lang="ja-JP" altLang="en-US" sz="1400" b="0" i="0" u="none" strike="noStrike" dirty="0">
                        <a:solidFill>
                          <a:srgbClr val="000000"/>
                        </a:solidFill>
                        <a:effectLst/>
                        <a:latin typeface="ＭＳ Ｐゴシック"/>
                      </a:endParaRPr>
                    </a:p>
                  </a:txBody>
                  <a:tcPr marL="8112" marR="8112" marT="8112" marB="0" anchor="ctr"/>
                </a:tc>
                <a:tc hMerge="1">
                  <a:txBody>
                    <a:bodyPr/>
                    <a:lstStyle/>
                    <a:p>
                      <a:endParaRPr kumimoji="1" lang="ja-JP" altLang="en-US"/>
                    </a:p>
                  </a:txBody>
                  <a:tcPr/>
                </a:tc>
                <a:tc gridSpan="3">
                  <a:txBody>
                    <a:bodyPr/>
                    <a:lstStyle/>
                    <a:p>
                      <a:pPr algn="ctr" fontAlgn="ctr"/>
                      <a:r>
                        <a:rPr lang="ja-JP" altLang="en-US" sz="1400" u="none" strike="noStrike" dirty="0">
                          <a:effectLst/>
                        </a:rPr>
                        <a:t>からだの調子をよくする</a:t>
                      </a:r>
                      <a:endParaRPr lang="ja-JP" altLang="en-US" sz="1400" b="0" i="0" u="none" strike="noStrike" dirty="0">
                        <a:solidFill>
                          <a:srgbClr val="000000"/>
                        </a:solidFill>
                        <a:effectLst/>
                        <a:latin typeface="ＭＳ Ｐゴシック"/>
                      </a:endParaRPr>
                    </a:p>
                  </a:txBody>
                  <a:tcPr marL="8112" marR="8112" marT="8112" marB="0"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400" u="none" strike="noStrike" dirty="0">
                          <a:effectLst/>
                        </a:rPr>
                        <a:t>主にエネルギー源となる</a:t>
                      </a:r>
                      <a:endParaRPr lang="ja-JP" altLang="en-US" sz="1400" b="0" i="0" u="none" strike="noStrike" dirty="0">
                        <a:solidFill>
                          <a:srgbClr val="000000"/>
                        </a:solidFill>
                        <a:effectLst/>
                        <a:latin typeface="ＭＳ Ｐゴシック"/>
                      </a:endParaRPr>
                    </a:p>
                  </a:txBody>
                  <a:tcPr marL="8112" marR="8112" marT="8112" marB="0" anchor="ctr"/>
                </a:tc>
                <a:tc hMerge="1">
                  <a:txBody>
                    <a:bodyPr/>
                    <a:lstStyle/>
                    <a:p>
                      <a:endParaRPr kumimoji="1" lang="ja-JP" altLang="en-US"/>
                    </a:p>
                  </a:txBody>
                  <a:tcPr/>
                </a:tc>
                <a:tc hMerge="1">
                  <a:txBody>
                    <a:bodyPr/>
                    <a:lstStyle/>
                    <a:p>
                      <a:endParaRPr kumimoji="1" lang="ja-JP" altLang="en-US"/>
                    </a:p>
                  </a:txBody>
                  <a:tcPr/>
                </a:tc>
              </a:tr>
              <a:tr h="2397933">
                <a:tc>
                  <a:txBody>
                    <a:bodyPr/>
                    <a:lstStyle/>
                    <a:p>
                      <a:pPr algn="l" fontAlgn="ctr"/>
                      <a:r>
                        <a:rPr lang="ja-JP" altLang="en-US" sz="1400" u="none" strike="noStrike" dirty="0">
                          <a:effectLst/>
                        </a:rPr>
                        <a:t>食品の概量</a:t>
                      </a:r>
                      <a:endParaRPr lang="ja-JP" altLang="en-US" sz="1400" b="0" i="0" u="none" strike="noStrike" dirty="0">
                        <a:solidFill>
                          <a:srgbClr val="000000"/>
                        </a:solidFill>
                        <a:effectLst/>
                        <a:latin typeface="ＭＳ Ｐゴシック"/>
                      </a:endParaRPr>
                    </a:p>
                  </a:txBody>
                  <a:tcPr marL="8112" marR="8112" marT="8112" marB="0" anchor="ctr"/>
                </a:tc>
                <a:tc gridSpan="2">
                  <a:txBody>
                    <a:bodyPr/>
                    <a:lstStyle/>
                    <a:p>
                      <a:pPr algn="ctr" fontAlgn="ctr"/>
                      <a:r>
                        <a:rPr lang="ja-JP" altLang="en-US" sz="1200" u="none" strike="noStrike" dirty="0">
                          <a:effectLst/>
                        </a:rPr>
                        <a:t>　</a:t>
                      </a:r>
                      <a:endParaRPr lang="ja-JP" altLang="en-US" sz="1200" b="0" i="0" u="none" strike="noStrike" dirty="0">
                        <a:solidFill>
                          <a:srgbClr val="000000"/>
                        </a:solidFill>
                        <a:effectLst/>
                        <a:latin typeface="ＭＳ Ｐゴシック"/>
                      </a:endParaRPr>
                    </a:p>
                  </a:txBody>
                  <a:tcPr marL="8112" marR="8112" marT="8112" marB="0" anchor="ctr"/>
                </a:tc>
                <a:tc hMerge="1">
                  <a:txBody>
                    <a:bodyPr/>
                    <a:lstStyle/>
                    <a:p>
                      <a:endParaRPr kumimoji="1" lang="ja-JP" altLang="en-US"/>
                    </a:p>
                  </a:txBody>
                  <a:tcPr/>
                </a:tc>
                <a:tc gridSpan="2">
                  <a:txBody>
                    <a:bodyPr/>
                    <a:lstStyle/>
                    <a:p>
                      <a:pPr algn="ctr" fontAlgn="ctr"/>
                      <a:r>
                        <a:rPr lang="ja-JP" altLang="en-US" sz="1200" u="none" strike="noStrike" dirty="0">
                          <a:effectLst/>
                        </a:rPr>
                        <a:t>　</a:t>
                      </a:r>
                      <a:endParaRPr lang="ja-JP" altLang="en-US" sz="1200" b="0" i="0" u="none" strike="noStrike" dirty="0">
                        <a:solidFill>
                          <a:srgbClr val="000000"/>
                        </a:solidFill>
                        <a:effectLst/>
                        <a:latin typeface="ＭＳ Ｐゴシック"/>
                      </a:endParaRPr>
                    </a:p>
                  </a:txBody>
                  <a:tcPr marL="8112" marR="8112" marT="8112" marB="0" anchor="ctr"/>
                </a:tc>
                <a:tc hMerge="1">
                  <a:txBody>
                    <a:bodyPr/>
                    <a:lstStyle/>
                    <a:p>
                      <a:endParaRPr kumimoji="1" lang="ja-JP" altLang="en-US"/>
                    </a:p>
                  </a:txBody>
                  <a:tcPr/>
                </a:tc>
                <a:tc gridSpan="3">
                  <a:txBody>
                    <a:bodyPr/>
                    <a:lstStyle/>
                    <a:p>
                      <a:pPr algn="ctr" fontAlgn="ctr"/>
                      <a:r>
                        <a:rPr lang="ja-JP" altLang="en-US" sz="1200" u="none" strike="noStrike" dirty="0">
                          <a:effectLst/>
                        </a:rPr>
                        <a:t>　</a:t>
                      </a:r>
                      <a:endParaRPr lang="ja-JP" altLang="en-US" sz="1200" b="0" i="0" u="none" strike="noStrike" dirty="0">
                        <a:solidFill>
                          <a:srgbClr val="000000"/>
                        </a:solidFill>
                        <a:effectLst/>
                        <a:latin typeface="ＭＳ Ｐゴシック"/>
                      </a:endParaRPr>
                    </a:p>
                  </a:txBody>
                  <a:tcPr marL="8112" marR="8112" marT="8112" marB="0"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200" u="none" strike="noStrike" dirty="0">
                          <a:effectLst/>
                        </a:rPr>
                        <a:t>　</a:t>
                      </a:r>
                      <a:endParaRPr lang="ja-JP" altLang="en-US" sz="1200" b="0" i="0" u="none" strike="noStrike" dirty="0">
                        <a:solidFill>
                          <a:srgbClr val="000000"/>
                        </a:solidFill>
                        <a:effectLst/>
                        <a:latin typeface="ＭＳ Ｐゴシック"/>
                      </a:endParaRPr>
                    </a:p>
                  </a:txBody>
                  <a:tcPr marL="8112" marR="8112" marT="8112" marB="0" anchor="ct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6" name="テキスト ボックス 5"/>
          <p:cNvSpPr txBox="1"/>
          <p:nvPr/>
        </p:nvSpPr>
        <p:spPr>
          <a:xfrm>
            <a:off x="971600" y="4803998"/>
            <a:ext cx="7135287" cy="307777"/>
          </a:xfrm>
          <a:prstGeom prst="rect">
            <a:avLst/>
          </a:prstGeom>
          <a:noFill/>
        </p:spPr>
        <p:txBody>
          <a:bodyPr wrap="none" rtlCol="0">
            <a:spAutoFit/>
          </a:bodyPr>
          <a:lstStyle/>
          <a:p>
            <a:r>
              <a:rPr kumimoji="1" lang="ja-JP" altLang="en-US" sz="1400" dirty="0" smtClean="0"/>
              <a:t>一人１日分，</a:t>
            </a:r>
            <a:r>
              <a:rPr kumimoji="1" lang="en-US" altLang="ja-JP" sz="1400" dirty="0" smtClean="0"/>
              <a:t>15</a:t>
            </a:r>
            <a:r>
              <a:rPr kumimoji="1" lang="ja-JP" altLang="en-US" sz="1400" dirty="0" smtClean="0"/>
              <a:t>～</a:t>
            </a:r>
            <a:r>
              <a:rPr kumimoji="1" lang="en-US" altLang="ja-JP" sz="1400" dirty="0" smtClean="0"/>
              <a:t>17</a:t>
            </a:r>
            <a:r>
              <a:rPr kumimoji="1" lang="ja-JP" altLang="en-US" sz="1400" dirty="0" smtClean="0"/>
              <a:t>歳，身体活動レベル</a:t>
            </a:r>
            <a:r>
              <a:rPr kumimoji="1" lang="en-US" altLang="ja-JP" sz="1400" dirty="0" smtClean="0"/>
              <a:t>Ⅱ</a:t>
            </a:r>
            <a:r>
              <a:rPr kumimoji="1" lang="ja-JP" altLang="en-US" sz="1400" dirty="0" smtClean="0"/>
              <a:t>（普通），単位：</a:t>
            </a:r>
            <a:r>
              <a:rPr kumimoji="1" lang="en-US" altLang="ja-JP" sz="1400" dirty="0" smtClean="0"/>
              <a:t>g</a:t>
            </a:r>
            <a:r>
              <a:rPr kumimoji="1" lang="ja-JP" altLang="en-US" sz="1400" dirty="0" smtClean="0"/>
              <a:t>　　　　　　　（香川芳子案より抜粋）</a:t>
            </a:r>
            <a:endParaRPr kumimoji="1" lang="ja-JP" altLang="en-US" sz="1400" dirty="0"/>
          </a:p>
        </p:txBody>
      </p:sp>
      <p:sp>
        <p:nvSpPr>
          <p:cNvPr id="5" name="テキスト ボックス 4"/>
          <p:cNvSpPr txBox="1"/>
          <p:nvPr/>
        </p:nvSpPr>
        <p:spPr>
          <a:xfrm>
            <a:off x="1043608" y="2974181"/>
            <a:ext cx="989373" cy="461665"/>
          </a:xfrm>
          <a:prstGeom prst="rect">
            <a:avLst/>
          </a:prstGeom>
          <a:noFill/>
        </p:spPr>
        <p:txBody>
          <a:bodyPr wrap="none" rtlCol="0">
            <a:spAutoFit/>
          </a:bodyPr>
          <a:lstStyle/>
          <a:p>
            <a:r>
              <a:rPr kumimoji="1" lang="ja-JP" altLang="en-US" sz="1200" dirty="0" smtClean="0"/>
              <a:t>牛乳　</a:t>
            </a:r>
            <a:r>
              <a:rPr kumimoji="1" lang="en-US" altLang="ja-JP" sz="1200" dirty="0" smtClean="0"/>
              <a:t>200ml</a:t>
            </a:r>
          </a:p>
          <a:p>
            <a:pPr algn="ctr"/>
            <a:r>
              <a:rPr lang="en-US" altLang="ja-JP" sz="1200" dirty="0"/>
              <a:t>210g</a:t>
            </a:r>
            <a:endParaRPr kumimoji="1" lang="ja-JP" altLang="en-US" sz="1200" dirty="0"/>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2697" y="2583070"/>
            <a:ext cx="685800" cy="457200"/>
          </a:xfrm>
          <a:prstGeom prst="rect">
            <a:avLst/>
          </a:prstGeom>
        </p:spPr>
      </p:pic>
      <p:sp>
        <p:nvSpPr>
          <p:cNvPr id="8" name="テキスト ボックス 7"/>
          <p:cNvSpPr txBox="1"/>
          <p:nvPr/>
        </p:nvSpPr>
        <p:spPr>
          <a:xfrm>
            <a:off x="2111957" y="3003798"/>
            <a:ext cx="724878" cy="461665"/>
          </a:xfrm>
          <a:prstGeom prst="rect">
            <a:avLst/>
          </a:prstGeom>
          <a:noFill/>
        </p:spPr>
        <p:txBody>
          <a:bodyPr wrap="none" rtlCol="0">
            <a:spAutoFit/>
          </a:bodyPr>
          <a:lstStyle/>
          <a:p>
            <a:pPr algn="ctr"/>
            <a:r>
              <a:rPr lang="ja-JP" altLang="en-US" sz="1200" dirty="0" smtClean="0"/>
              <a:t>卵１個</a:t>
            </a:r>
            <a:endParaRPr lang="en-US" altLang="ja-JP" sz="1200" dirty="0" smtClean="0"/>
          </a:p>
          <a:p>
            <a:pPr algn="ctr"/>
            <a:r>
              <a:rPr lang="en-US" altLang="ja-JP" sz="1200" dirty="0" smtClean="0"/>
              <a:t>50</a:t>
            </a:r>
            <a:r>
              <a:rPr lang="ja-JP" altLang="en-US" sz="1200" dirty="0" smtClean="0"/>
              <a:t>～</a:t>
            </a:r>
            <a:r>
              <a:rPr lang="en-US" altLang="ja-JP" sz="1200" dirty="0" smtClean="0"/>
              <a:t>60g</a:t>
            </a:r>
            <a:endParaRPr kumimoji="1" lang="ja-JP" altLang="en-US" sz="1200" dirty="0"/>
          </a:p>
        </p:txBody>
      </p:sp>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46485" y="3579862"/>
            <a:ext cx="561975" cy="361950"/>
          </a:xfrm>
          <a:prstGeom prst="rect">
            <a:avLst/>
          </a:prstGeom>
        </p:spPr>
      </p:pic>
      <p:sp>
        <p:nvSpPr>
          <p:cNvPr id="10" name="テキスト ボックス 9"/>
          <p:cNvSpPr txBox="1"/>
          <p:nvPr/>
        </p:nvSpPr>
        <p:spPr>
          <a:xfrm>
            <a:off x="1111736" y="4011910"/>
            <a:ext cx="853118" cy="461665"/>
          </a:xfrm>
          <a:prstGeom prst="rect">
            <a:avLst/>
          </a:prstGeom>
          <a:noFill/>
        </p:spPr>
        <p:txBody>
          <a:bodyPr wrap="none" rtlCol="0">
            <a:spAutoFit/>
          </a:bodyPr>
          <a:lstStyle/>
          <a:p>
            <a:pPr algn="ctr"/>
            <a:r>
              <a:rPr lang="ja-JP" altLang="en-US" sz="1200" dirty="0" smtClean="0"/>
              <a:t>チーズ</a:t>
            </a:r>
            <a:r>
              <a:rPr lang="en-US" altLang="ja-JP" sz="1200" dirty="0" smtClean="0"/>
              <a:t>2</a:t>
            </a:r>
            <a:r>
              <a:rPr lang="ja-JP" altLang="en-US" sz="1200" dirty="0" smtClean="0"/>
              <a:t>切</a:t>
            </a:r>
            <a:endParaRPr lang="en-US" altLang="ja-JP" sz="1200" dirty="0" smtClean="0"/>
          </a:p>
          <a:p>
            <a:pPr algn="ctr"/>
            <a:r>
              <a:rPr kumimoji="1" lang="en-US" altLang="ja-JP" sz="1200" dirty="0" smtClean="0"/>
              <a:t>40</a:t>
            </a:r>
            <a:r>
              <a:rPr kumimoji="1" lang="ja-JP" altLang="en-US" sz="1200" dirty="0" smtClean="0"/>
              <a:t>～</a:t>
            </a:r>
            <a:r>
              <a:rPr kumimoji="1" lang="en-US" altLang="ja-JP" sz="1200" dirty="0" smtClean="0"/>
              <a:t>60g</a:t>
            </a:r>
            <a:endParaRPr kumimoji="1" lang="ja-JP" altLang="en-US" sz="1200" dirty="0"/>
          </a:p>
        </p:txBody>
      </p:sp>
      <p:sp>
        <p:nvSpPr>
          <p:cNvPr id="11" name="テキスト ボックス 10"/>
          <p:cNvSpPr txBox="1"/>
          <p:nvPr/>
        </p:nvSpPr>
        <p:spPr>
          <a:xfrm>
            <a:off x="1923604" y="4155926"/>
            <a:ext cx="1101585" cy="461665"/>
          </a:xfrm>
          <a:prstGeom prst="rect">
            <a:avLst/>
          </a:prstGeom>
          <a:noFill/>
        </p:spPr>
        <p:txBody>
          <a:bodyPr wrap="none" rtlCol="0">
            <a:spAutoFit/>
          </a:bodyPr>
          <a:lstStyle/>
          <a:p>
            <a:pPr algn="ctr"/>
            <a:r>
              <a:rPr lang="ja-JP" altLang="en-US" sz="1200" dirty="0" smtClean="0"/>
              <a:t>ヨーグルト１個</a:t>
            </a:r>
            <a:endParaRPr lang="en-US" altLang="ja-JP" sz="1200" dirty="0" smtClean="0"/>
          </a:p>
          <a:p>
            <a:pPr algn="ctr"/>
            <a:r>
              <a:rPr lang="en-US" altLang="ja-JP" sz="1200" dirty="0" smtClean="0"/>
              <a:t>100g</a:t>
            </a:r>
            <a:endParaRPr kumimoji="1" lang="ja-JP" altLang="en-US" sz="1200" dirty="0"/>
          </a:p>
        </p:txBody>
      </p:sp>
      <p:sp>
        <p:nvSpPr>
          <p:cNvPr id="12" name="テキスト ボックス 11"/>
          <p:cNvSpPr txBox="1"/>
          <p:nvPr/>
        </p:nvSpPr>
        <p:spPr>
          <a:xfrm>
            <a:off x="3087825" y="2974181"/>
            <a:ext cx="724878" cy="461665"/>
          </a:xfrm>
          <a:prstGeom prst="rect">
            <a:avLst/>
          </a:prstGeom>
          <a:noFill/>
        </p:spPr>
        <p:txBody>
          <a:bodyPr wrap="none" rtlCol="0">
            <a:spAutoFit/>
          </a:bodyPr>
          <a:lstStyle/>
          <a:p>
            <a:pPr algn="ctr"/>
            <a:r>
              <a:rPr lang="ja-JP" altLang="en-US" sz="1200" dirty="0" smtClean="0"/>
              <a:t>魚</a:t>
            </a:r>
            <a:r>
              <a:rPr lang="en-US" altLang="ja-JP" sz="1200" dirty="0" smtClean="0"/>
              <a:t>1</a:t>
            </a:r>
            <a:r>
              <a:rPr lang="ja-JP" altLang="en-US" sz="1200" dirty="0" smtClean="0"/>
              <a:t>切</a:t>
            </a:r>
            <a:endParaRPr lang="en-US" altLang="ja-JP" sz="1200" dirty="0" smtClean="0"/>
          </a:p>
          <a:p>
            <a:pPr algn="ctr"/>
            <a:r>
              <a:rPr lang="en-US" altLang="ja-JP" sz="1200" dirty="0" smtClean="0"/>
              <a:t>60</a:t>
            </a:r>
            <a:r>
              <a:rPr lang="ja-JP" altLang="en-US" sz="1200" dirty="0" smtClean="0"/>
              <a:t>～</a:t>
            </a:r>
            <a:r>
              <a:rPr lang="en-US" altLang="ja-JP" sz="1200" dirty="0" smtClean="0"/>
              <a:t>80g</a:t>
            </a:r>
            <a:endParaRPr kumimoji="1" lang="ja-JP" altLang="en-US" sz="1200" dirty="0"/>
          </a:p>
        </p:txBody>
      </p:sp>
      <p:sp>
        <p:nvSpPr>
          <p:cNvPr id="13" name="テキスト ボックス 12"/>
          <p:cNvSpPr txBox="1"/>
          <p:nvPr/>
        </p:nvSpPr>
        <p:spPr>
          <a:xfrm>
            <a:off x="3045622" y="4155925"/>
            <a:ext cx="724878" cy="461665"/>
          </a:xfrm>
          <a:prstGeom prst="rect">
            <a:avLst/>
          </a:prstGeom>
          <a:noFill/>
        </p:spPr>
        <p:txBody>
          <a:bodyPr wrap="none" rtlCol="0">
            <a:spAutoFit/>
          </a:bodyPr>
          <a:lstStyle/>
          <a:p>
            <a:pPr algn="ctr"/>
            <a:r>
              <a:rPr lang="ja-JP" altLang="en-US" sz="1200" dirty="0" smtClean="0"/>
              <a:t>肉</a:t>
            </a:r>
            <a:endParaRPr lang="en-US" altLang="ja-JP" sz="1200" dirty="0" smtClean="0"/>
          </a:p>
          <a:p>
            <a:pPr algn="ctr"/>
            <a:r>
              <a:rPr lang="en-US" altLang="ja-JP" sz="1200" dirty="0" smtClean="0"/>
              <a:t>40</a:t>
            </a:r>
            <a:r>
              <a:rPr lang="ja-JP" altLang="en-US" sz="1200" dirty="0" smtClean="0"/>
              <a:t>～</a:t>
            </a:r>
            <a:r>
              <a:rPr lang="en-US" altLang="ja-JP" sz="1200" dirty="0" smtClean="0"/>
              <a:t>80g</a:t>
            </a:r>
            <a:endParaRPr kumimoji="1" lang="ja-JP" altLang="en-US" sz="1200" dirty="0"/>
          </a:p>
        </p:txBody>
      </p:sp>
      <p:sp>
        <p:nvSpPr>
          <p:cNvPr id="14" name="テキスト ボックス 13"/>
          <p:cNvSpPr txBox="1"/>
          <p:nvPr/>
        </p:nvSpPr>
        <p:spPr>
          <a:xfrm>
            <a:off x="3854999" y="3007642"/>
            <a:ext cx="862737" cy="461665"/>
          </a:xfrm>
          <a:prstGeom prst="rect">
            <a:avLst/>
          </a:prstGeom>
          <a:noFill/>
        </p:spPr>
        <p:txBody>
          <a:bodyPr wrap="none" rtlCol="0">
            <a:spAutoFit/>
          </a:bodyPr>
          <a:lstStyle/>
          <a:p>
            <a:pPr algn="ctr"/>
            <a:r>
              <a:rPr lang="ja-JP" altLang="en-US" sz="1200" dirty="0" smtClean="0"/>
              <a:t>豆腐</a:t>
            </a:r>
            <a:r>
              <a:rPr lang="en-US" altLang="ja-JP" sz="1200" dirty="0" smtClean="0"/>
              <a:t>1/4</a:t>
            </a:r>
            <a:r>
              <a:rPr lang="ja-JP" altLang="en-US" sz="1200" dirty="0" smtClean="0"/>
              <a:t>丁</a:t>
            </a:r>
            <a:endParaRPr lang="en-US" altLang="ja-JP" sz="1200" dirty="0" smtClean="0"/>
          </a:p>
          <a:p>
            <a:pPr algn="ctr"/>
            <a:r>
              <a:rPr lang="en-US" altLang="ja-JP" sz="1200" dirty="0" smtClean="0"/>
              <a:t>80g</a:t>
            </a:r>
            <a:endParaRPr kumimoji="1" lang="ja-JP" altLang="en-US" sz="1200" dirty="0"/>
          </a:p>
        </p:txBody>
      </p:sp>
      <p:sp>
        <p:nvSpPr>
          <p:cNvPr id="15" name="テキスト ボックス 14"/>
          <p:cNvSpPr txBox="1"/>
          <p:nvPr/>
        </p:nvSpPr>
        <p:spPr>
          <a:xfrm>
            <a:off x="3736378" y="4155924"/>
            <a:ext cx="1099980" cy="461665"/>
          </a:xfrm>
          <a:prstGeom prst="rect">
            <a:avLst/>
          </a:prstGeom>
          <a:noFill/>
        </p:spPr>
        <p:txBody>
          <a:bodyPr wrap="none" rtlCol="0">
            <a:spAutoFit/>
          </a:bodyPr>
          <a:lstStyle/>
          <a:p>
            <a:pPr algn="ctr"/>
            <a:r>
              <a:rPr lang="ja-JP" altLang="en-US" sz="1200" dirty="0" smtClean="0"/>
              <a:t>納豆</a:t>
            </a:r>
            <a:r>
              <a:rPr lang="en-US" altLang="ja-JP" sz="1200" dirty="0" smtClean="0"/>
              <a:t>1/2</a:t>
            </a:r>
            <a:r>
              <a:rPr lang="ja-JP" altLang="en-US" sz="1200" dirty="0" smtClean="0"/>
              <a:t>パック</a:t>
            </a:r>
            <a:endParaRPr lang="en-US" altLang="ja-JP" sz="1200" dirty="0" smtClean="0"/>
          </a:p>
          <a:p>
            <a:pPr algn="ctr"/>
            <a:r>
              <a:rPr lang="en-US" altLang="ja-JP" sz="1200" dirty="0" smtClean="0"/>
              <a:t>20g</a:t>
            </a:r>
            <a:endParaRPr kumimoji="1" lang="ja-JP" altLang="en-US" sz="12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56678" y="3651870"/>
            <a:ext cx="435435" cy="4518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03249" y="3715609"/>
            <a:ext cx="733130" cy="388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7807" y="2491967"/>
            <a:ext cx="1809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図 1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021394" y="2620685"/>
            <a:ext cx="732045" cy="328482"/>
          </a:xfrm>
          <a:prstGeom prst="rect">
            <a:avLst/>
          </a:prstGeom>
        </p:spPr>
      </p:pic>
      <p:pic>
        <p:nvPicPr>
          <p:cNvPr id="17" name="図 1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019667" y="2574131"/>
            <a:ext cx="533400" cy="400050"/>
          </a:xfrm>
          <a:prstGeom prst="rect">
            <a:avLst/>
          </a:prstGeom>
        </p:spPr>
      </p:pic>
      <p:pic>
        <p:nvPicPr>
          <p:cNvPr id="18" name="図 17"/>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000617" y="3656062"/>
            <a:ext cx="552450" cy="447675"/>
          </a:xfrm>
          <a:prstGeom prst="rect">
            <a:avLst/>
          </a:prstGeom>
        </p:spPr>
      </p:pic>
      <p:sp>
        <p:nvSpPr>
          <p:cNvPr id="24" name="テキスト ボックス 23"/>
          <p:cNvSpPr txBox="1"/>
          <p:nvPr/>
        </p:nvSpPr>
        <p:spPr>
          <a:xfrm>
            <a:off x="4870665" y="2921157"/>
            <a:ext cx="603049" cy="461665"/>
          </a:xfrm>
          <a:prstGeom prst="rect">
            <a:avLst/>
          </a:prstGeom>
          <a:noFill/>
        </p:spPr>
        <p:txBody>
          <a:bodyPr wrap="none" rtlCol="0">
            <a:spAutoFit/>
          </a:bodyPr>
          <a:lstStyle/>
          <a:p>
            <a:pPr algn="ctr"/>
            <a:r>
              <a:rPr lang="ja-JP" altLang="en-US" sz="1200" dirty="0" smtClean="0"/>
              <a:t>お浸し</a:t>
            </a:r>
            <a:endParaRPr lang="en-US" altLang="ja-JP" sz="1200" dirty="0" smtClean="0"/>
          </a:p>
          <a:p>
            <a:pPr algn="ctr"/>
            <a:r>
              <a:rPr lang="en-US" altLang="ja-JP" sz="1200" dirty="0" smtClean="0"/>
              <a:t>100g</a:t>
            </a:r>
            <a:endParaRPr kumimoji="1" lang="ja-JP" altLang="en-US" sz="1200" dirty="0"/>
          </a:p>
        </p:txBody>
      </p:sp>
      <p:pic>
        <p:nvPicPr>
          <p:cNvPr id="1031"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38766" y="2376992"/>
            <a:ext cx="659552" cy="576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2" name="Picture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082801" y="2385203"/>
            <a:ext cx="649440" cy="572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7" name="テキスト ボックス 26"/>
          <p:cNvSpPr txBox="1"/>
          <p:nvPr/>
        </p:nvSpPr>
        <p:spPr>
          <a:xfrm>
            <a:off x="6147250" y="2931790"/>
            <a:ext cx="606256" cy="461665"/>
          </a:xfrm>
          <a:prstGeom prst="rect">
            <a:avLst/>
          </a:prstGeom>
          <a:noFill/>
        </p:spPr>
        <p:txBody>
          <a:bodyPr wrap="none" rtlCol="0">
            <a:spAutoFit/>
          </a:bodyPr>
          <a:lstStyle/>
          <a:p>
            <a:pPr algn="ctr"/>
            <a:r>
              <a:rPr lang="ja-JP" altLang="en-US" sz="1200" dirty="0" smtClean="0"/>
              <a:t>サラダ</a:t>
            </a:r>
            <a:endParaRPr lang="en-US" altLang="ja-JP" sz="1200" dirty="0" smtClean="0"/>
          </a:p>
          <a:p>
            <a:pPr algn="ctr"/>
            <a:r>
              <a:rPr lang="en-US" altLang="ja-JP" sz="1200" dirty="0" smtClean="0"/>
              <a:t>100g</a:t>
            </a:r>
            <a:endParaRPr kumimoji="1" lang="ja-JP" altLang="en-US" sz="1200" dirty="0"/>
          </a:p>
        </p:txBody>
      </p:sp>
      <p:pic>
        <p:nvPicPr>
          <p:cNvPr id="19" name="図 18"/>
          <p:cNvPicPr>
            <a:picLocks noChangeAspect="1"/>
          </p:cNvPicPr>
          <p:nvPr/>
        </p:nvPicPr>
        <p:blipFill rotWithShape="1">
          <a:blip r:embed="rId12" cstate="print">
            <a:extLst>
              <a:ext uri="{28A0092B-C50C-407E-A947-70E740481C1C}">
                <a14:useLocalDpi xmlns:a14="http://schemas.microsoft.com/office/drawing/2010/main" val="0"/>
              </a:ext>
            </a:extLst>
          </a:blip>
          <a:srcRect l="14000" t="5977" r="15256"/>
          <a:stretch/>
        </p:blipFill>
        <p:spPr>
          <a:xfrm>
            <a:off x="5535089" y="3014383"/>
            <a:ext cx="558406" cy="556616"/>
          </a:xfrm>
          <a:prstGeom prst="rect">
            <a:avLst/>
          </a:prstGeom>
        </p:spPr>
      </p:pic>
      <p:sp>
        <p:nvSpPr>
          <p:cNvPr id="29" name="テキスト ボックス 28"/>
          <p:cNvSpPr txBox="1"/>
          <p:nvPr/>
        </p:nvSpPr>
        <p:spPr>
          <a:xfrm>
            <a:off x="5403176" y="3537559"/>
            <a:ext cx="881972" cy="461665"/>
          </a:xfrm>
          <a:prstGeom prst="rect">
            <a:avLst/>
          </a:prstGeom>
          <a:noFill/>
        </p:spPr>
        <p:txBody>
          <a:bodyPr wrap="none" rtlCol="0">
            <a:spAutoFit/>
          </a:bodyPr>
          <a:lstStyle/>
          <a:p>
            <a:pPr algn="ctr"/>
            <a:r>
              <a:rPr lang="ja-JP" altLang="en-US" sz="1200" dirty="0" smtClean="0"/>
              <a:t>野菜炒め</a:t>
            </a:r>
            <a:endParaRPr lang="en-US" altLang="ja-JP" sz="1200" dirty="0" smtClean="0"/>
          </a:p>
          <a:p>
            <a:pPr algn="ctr"/>
            <a:r>
              <a:rPr lang="en-US" altLang="ja-JP" sz="1200" dirty="0" smtClean="0"/>
              <a:t>100</a:t>
            </a:r>
            <a:r>
              <a:rPr lang="ja-JP" altLang="en-US" sz="1200" dirty="0" smtClean="0"/>
              <a:t>～</a:t>
            </a:r>
            <a:r>
              <a:rPr lang="en-US" altLang="ja-JP" sz="1200" dirty="0" smtClean="0"/>
              <a:t>150g</a:t>
            </a:r>
            <a:endParaRPr kumimoji="1" lang="ja-JP" altLang="en-US" sz="1200" dirty="0"/>
          </a:p>
        </p:txBody>
      </p:sp>
      <p:pic>
        <p:nvPicPr>
          <p:cNvPr id="20" name="図 19"/>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888809" y="3898399"/>
            <a:ext cx="790575" cy="314325"/>
          </a:xfrm>
          <a:prstGeom prst="rect">
            <a:avLst/>
          </a:prstGeom>
        </p:spPr>
      </p:pic>
      <p:sp>
        <p:nvSpPr>
          <p:cNvPr id="31" name="テキスト ボックス 30"/>
          <p:cNvSpPr txBox="1"/>
          <p:nvPr/>
        </p:nvSpPr>
        <p:spPr>
          <a:xfrm>
            <a:off x="4708083" y="4212724"/>
            <a:ext cx="1194559" cy="461665"/>
          </a:xfrm>
          <a:prstGeom prst="rect">
            <a:avLst/>
          </a:prstGeom>
          <a:noFill/>
        </p:spPr>
        <p:txBody>
          <a:bodyPr wrap="none" rtlCol="0">
            <a:spAutoFit/>
          </a:bodyPr>
          <a:lstStyle/>
          <a:p>
            <a:pPr algn="ctr"/>
            <a:r>
              <a:rPr lang="ja-JP" altLang="en-US" sz="1200" dirty="0" err="1" smtClean="0"/>
              <a:t>いも</a:t>
            </a:r>
            <a:r>
              <a:rPr lang="en-US" altLang="ja-JP" sz="1200" dirty="0" smtClean="0"/>
              <a:t>1/3</a:t>
            </a:r>
            <a:r>
              <a:rPr lang="ja-JP" altLang="en-US" sz="1200" dirty="0" smtClean="0"/>
              <a:t>～</a:t>
            </a:r>
            <a:r>
              <a:rPr lang="en-US" altLang="ja-JP" sz="1200" dirty="0" smtClean="0"/>
              <a:t>1/2</a:t>
            </a:r>
            <a:r>
              <a:rPr lang="ja-JP" altLang="en-US" sz="1200" dirty="0" smtClean="0"/>
              <a:t>本</a:t>
            </a:r>
            <a:endParaRPr lang="en-US" altLang="ja-JP" sz="1200" dirty="0" smtClean="0"/>
          </a:p>
          <a:p>
            <a:pPr algn="ctr"/>
            <a:r>
              <a:rPr lang="en-US" altLang="ja-JP" sz="1200" dirty="0" smtClean="0"/>
              <a:t>100g</a:t>
            </a:r>
            <a:endParaRPr kumimoji="1" lang="ja-JP" altLang="en-US" sz="1200" dirty="0"/>
          </a:p>
        </p:txBody>
      </p:sp>
      <p:pic>
        <p:nvPicPr>
          <p:cNvPr id="1033" name="Picture 9"/>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393442" y="3807757"/>
            <a:ext cx="330187" cy="2853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4" name="Picture 9"/>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120191" y="3999224"/>
            <a:ext cx="330187" cy="2853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5" name="テキスト ボックス 34"/>
          <p:cNvSpPr txBox="1"/>
          <p:nvPr/>
        </p:nvSpPr>
        <p:spPr>
          <a:xfrm>
            <a:off x="5995614" y="4283033"/>
            <a:ext cx="696023" cy="461665"/>
          </a:xfrm>
          <a:prstGeom prst="rect">
            <a:avLst/>
          </a:prstGeom>
          <a:noFill/>
        </p:spPr>
        <p:txBody>
          <a:bodyPr wrap="none" rtlCol="0">
            <a:spAutoFit/>
          </a:bodyPr>
          <a:lstStyle/>
          <a:p>
            <a:pPr algn="ctr"/>
            <a:r>
              <a:rPr lang="ja-JP" altLang="en-US" sz="1200" dirty="0" smtClean="0"/>
              <a:t>くだもの</a:t>
            </a:r>
            <a:endParaRPr lang="en-US" altLang="ja-JP" sz="1200" dirty="0" smtClean="0"/>
          </a:p>
          <a:p>
            <a:pPr algn="ctr"/>
            <a:r>
              <a:rPr lang="en-US" altLang="ja-JP" sz="1200" dirty="0" smtClean="0"/>
              <a:t>200g</a:t>
            </a:r>
            <a:endParaRPr kumimoji="1" lang="ja-JP" altLang="en-US" sz="1200" dirty="0"/>
          </a:p>
        </p:txBody>
      </p:sp>
      <p:pic>
        <p:nvPicPr>
          <p:cNvPr id="37" name="図 36"/>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rot="5400000">
            <a:off x="6910660" y="2508577"/>
            <a:ext cx="535067" cy="419136"/>
          </a:xfrm>
          <a:prstGeom prst="rect">
            <a:avLst/>
          </a:prstGeom>
        </p:spPr>
      </p:pic>
      <p:sp>
        <p:nvSpPr>
          <p:cNvPr id="38" name="テキスト ボックス 37"/>
          <p:cNvSpPr txBox="1"/>
          <p:nvPr/>
        </p:nvSpPr>
        <p:spPr>
          <a:xfrm>
            <a:off x="6848982" y="2986482"/>
            <a:ext cx="885179" cy="461665"/>
          </a:xfrm>
          <a:prstGeom prst="rect">
            <a:avLst/>
          </a:prstGeom>
          <a:noFill/>
        </p:spPr>
        <p:txBody>
          <a:bodyPr wrap="none" rtlCol="0">
            <a:spAutoFit/>
          </a:bodyPr>
          <a:lstStyle/>
          <a:p>
            <a:pPr algn="ctr"/>
            <a:r>
              <a:rPr lang="ja-JP" altLang="en-US" sz="1200" dirty="0" smtClean="0"/>
              <a:t>食パン</a:t>
            </a:r>
            <a:r>
              <a:rPr lang="en-US" altLang="ja-JP" sz="1200" dirty="0" smtClean="0"/>
              <a:t>2</a:t>
            </a:r>
            <a:r>
              <a:rPr lang="ja-JP" altLang="en-US" sz="1200" dirty="0" smtClean="0"/>
              <a:t>枚</a:t>
            </a:r>
            <a:endParaRPr lang="en-US" altLang="ja-JP" sz="1200" dirty="0" smtClean="0"/>
          </a:p>
          <a:p>
            <a:pPr algn="ctr"/>
            <a:r>
              <a:rPr lang="en-US" altLang="ja-JP" sz="1200" dirty="0" smtClean="0"/>
              <a:t>90</a:t>
            </a:r>
            <a:r>
              <a:rPr lang="ja-JP" altLang="en-US" sz="1200" dirty="0" smtClean="0"/>
              <a:t>～</a:t>
            </a:r>
            <a:r>
              <a:rPr lang="en-US" altLang="ja-JP" sz="1200" dirty="0" smtClean="0"/>
              <a:t>120g</a:t>
            </a:r>
            <a:endParaRPr kumimoji="1" lang="ja-JP" altLang="en-US" sz="1200" dirty="0"/>
          </a:p>
        </p:txBody>
      </p:sp>
      <p:pic>
        <p:nvPicPr>
          <p:cNvPr id="39" name="図 38"/>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rot="5400000">
            <a:off x="7071329" y="2434958"/>
            <a:ext cx="535067" cy="419136"/>
          </a:xfrm>
          <a:prstGeom prst="rect">
            <a:avLst/>
          </a:prstGeom>
        </p:spPr>
      </p:pic>
      <p:pic>
        <p:nvPicPr>
          <p:cNvPr id="22" name="図 21"/>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7034396" y="3651870"/>
            <a:ext cx="514350" cy="485775"/>
          </a:xfrm>
          <a:prstGeom prst="rect">
            <a:avLst/>
          </a:prstGeom>
        </p:spPr>
      </p:pic>
      <p:sp>
        <p:nvSpPr>
          <p:cNvPr id="41" name="テキスト ボックス 40"/>
          <p:cNvSpPr txBox="1"/>
          <p:nvPr/>
        </p:nvSpPr>
        <p:spPr>
          <a:xfrm>
            <a:off x="6758358" y="4093104"/>
            <a:ext cx="1342034" cy="646331"/>
          </a:xfrm>
          <a:prstGeom prst="rect">
            <a:avLst/>
          </a:prstGeom>
          <a:noFill/>
        </p:spPr>
        <p:txBody>
          <a:bodyPr wrap="none" rtlCol="0">
            <a:spAutoFit/>
          </a:bodyPr>
          <a:lstStyle/>
          <a:p>
            <a:pPr algn="ctr"/>
            <a:r>
              <a:rPr lang="ja-JP" altLang="en-US" sz="1200" dirty="0" smtClean="0"/>
              <a:t>米</a:t>
            </a:r>
            <a:endParaRPr lang="en-US" altLang="ja-JP" sz="1200" dirty="0" smtClean="0"/>
          </a:p>
          <a:p>
            <a:pPr algn="ctr"/>
            <a:r>
              <a:rPr kumimoji="1" lang="en-US" altLang="ja-JP" sz="1200" dirty="0" smtClean="0"/>
              <a:t>200</a:t>
            </a:r>
            <a:r>
              <a:rPr kumimoji="1" lang="ja-JP" altLang="en-US" sz="1200" dirty="0" smtClean="0"/>
              <a:t>～</a:t>
            </a:r>
            <a:r>
              <a:rPr kumimoji="1" lang="en-US" altLang="ja-JP" sz="1200" dirty="0" smtClean="0"/>
              <a:t>240g</a:t>
            </a:r>
          </a:p>
          <a:p>
            <a:pPr algn="ctr"/>
            <a:r>
              <a:rPr lang="ja-JP" altLang="en-US" sz="1200" dirty="0" smtClean="0"/>
              <a:t>（飯：茶碗</a:t>
            </a:r>
            <a:r>
              <a:rPr lang="en-US" altLang="ja-JP" sz="1200" dirty="0" smtClean="0"/>
              <a:t>3</a:t>
            </a:r>
            <a:r>
              <a:rPr lang="ja-JP" altLang="en-US" sz="1200" dirty="0" smtClean="0"/>
              <a:t>～</a:t>
            </a:r>
            <a:r>
              <a:rPr lang="en-US" altLang="ja-JP" sz="1200" dirty="0" smtClean="0"/>
              <a:t>4</a:t>
            </a:r>
            <a:r>
              <a:rPr lang="ja-JP" altLang="en-US" sz="1200" dirty="0" smtClean="0"/>
              <a:t>杯）</a:t>
            </a:r>
            <a:endParaRPr kumimoji="1" lang="ja-JP" altLang="en-US" sz="1200" dirty="0"/>
          </a:p>
        </p:txBody>
      </p:sp>
      <p:pic>
        <p:nvPicPr>
          <p:cNvPr id="1034" name="Picture 10"/>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rot="16200000">
            <a:off x="8182818" y="2320131"/>
            <a:ext cx="311150" cy="908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3" name="テキスト ボックス 42"/>
          <p:cNvSpPr txBox="1"/>
          <p:nvPr/>
        </p:nvSpPr>
        <p:spPr>
          <a:xfrm>
            <a:off x="7766766" y="2977379"/>
            <a:ext cx="1143262" cy="461665"/>
          </a:xfrm>
          <a:prstGeom prst="rect">
            <a:avLst/>
          </a:prstGeom>
          <a:noFill/>
        </p:spPr>
        <p:txBody>
          <a:bodyPr wrap="none" rtlCol="0">
            <a:spAutoFit/>
          </a:bodyPr>
          <a:lstStyle/>
          <a:p>
            <a:pPr algn="ctr"/>
            <a:r>
              <a:rPr lang="ja-JP" altLang="en-US" sz="1200" dirty="0" smtClean="0"/>
              <a:t>砂糖大さじ１強</a:t>
            </a:r>
            <a:endParaRPr lang="en-US" altLang="ja-JP" sz="1200" dirty="0" smtClean="0"/>
          </a:p>
          <a:p>
            <a:pPr algn="ctr"/>
            <a:r>
              <a:rPr lang="en-US" altLang="ja-JP" sz="1200" dirty="0" smtClean="0"/>
              <a:t>10g</a:t>
            </a:r>
            <a:endParaRPr kumimoji="1" lang="ja-JP" altLang="en-US" sz="1200" dirty="0"/>
          </a:p>
        </p:txBody>
      </p:sp>
      <p:sp>
        <p:nvSpPr>
          <p:cNvPr id="44" name="テキスト ボックス 43"/>
          <p:cNvSpPr txBox="1"/>
          <p:nvPr/>
        </p:nvSpPr>
        <p:spPr>
          <a:xfrm>
            <a:off x="7757105" y="4083918"/>
            <a:ext cx="1157689" cy="461665"/>
          </a:xfrm>
          <a:prstGeom prst="rect">
            <a:avLst/>
          </a:prstGeom>
          <a:noFill/>
        </p:spPr>
        <p:txBody>
          <a:bodyPr wrap="none" rtlCol="0">
            <a:spAutoFit/>
          </a:bodyPr>
          <a:lstStyle/>
          <a:p>
            <a:pPr algn="ctr"/>
            <a:r>
              <a:rPr lang="ja-JP" altLang="en-US" sz="1200" dirty="0" smtClean="0"/>
              <a:t>油大さじ</a:t>
            </a:r>
            <a:r>
              <a:rPr lang="en-US" altLang="ja-JP" sz="1200" dirty="0" smtClean="0"/>
              <a:t>2</a:t>
            </a:r>
            <a:r>
              <a:rPr lang="ja-JP" altLang="en-US" sz="1200" dirty="0" smtClean="0"/>
              <a:t>～</a:t>
            </a:r>
            <a:r>
              <a:rPr lang="en-US" altLang="ja-JP" sz="1200" dirty="0" smtClean="0"/>
              <a:t>2.5</a:t>
            </a:r>
          </a:p>
          <a:p>
            <a:pPr algn="ctr"/>
            <a:r>
              <a:rPr lang="en-US" altLang="ja-JP" sz="1200" dirty="0" smtClean="0"/>
              <a:t>25</a:t>
            </a:r>
            <a:r>
              <a:rPr lang="ja-JP" altLang="en-US" sz="1200" dirty="0" smtClean="0"/>
              <a:t>～</a:t>
            </a:r>
            <a:r>
              <a:rPr lang="en-US" altLang="ja-JP" sz="1200" dirty="0" smtClean="0"/>
              <a:t>30g</a:t>
            </a:r>
            <a:endParaRPr kumimoji="1" lang="ja-JP" altLang="en-US" sz="1200" dirty="0"/>
          </a:p>
        </p:txBody>
      </p:sp>
      <p:pic>
        <p:nvPicPr>
          <p:cNvPr id="21" name="図 20"/>
          <p:cNvPicPr>
            <a:picLocks noChangeAspect="1"/>
          </p:cNvPicPr>
          <p:nvPr/>
        </p:nvPicPr>
        <p:blipFill>
          <a:blip r:embed="rId18"/>
          <a:stretch>
            <a:fillRect/>
          </a:stretch>
        </p:blipFill>
        <p:spPr>
          <a:xfrm>
            <a:off x="7740352" y="3435846"/>
            <a:ext cx="662627" cy="360040"/>
          </a:xfrm>
          <a:prstGeom prst="rect">
            <a:avLst/>
          </a:prstGeom>
        </p:spPr>
      </p:pic>
      <p:pic>
        <p:nvPicPr>
          <p:cNvPr id="45" name="図 44"/>
          <p:cNvPicPr>
            <a:picLocks noChangeAspect="1"/>
          </p:cNvPicPr>
          <p:nvPr/>
        </p:nvPicPr>
        <p:blipFill>
          <a:blip r:embed="rId18"/>
          <a:stretch>
            <a:fillRect/>
          </a:stretch>
        </p:blipFill>
        <p:spPr>
          <a:xfrm>
            <a:off x="8100392" y="3723878"/>
            <a:ext cx="662627" cy="360040"/>
          </a:xfrm>
          <a:prstGeom prst="rect">
            <a:avLst/>
          </a:prstGeom>
        </p:spPr>
      </p:pic>
    </p:spTree>
    <p:extLst>
      <p:ext uri="{BB962C8B-B14F-4D97-AF65-F5344CB8AC3E}">
        <p14:creationId xmlns:p14="http://schemas.microsoft.com/office/powerpoint/2010/main" val="810283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自分の摂取量の目安は</a:t>
            </a:r>
            <a:r>
              <a:rPr kumimoji="1" lang="en-US" altLang="ja-JP" dirty="0" smtClean="0"/>
              <a:t>?</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1991157160"/>
              </p:ext>
            </p:extLst>
          </p:nvPr>
        </p:nvGraphicFramePr>
        <p:xfrm>
          <a:off x="107504" y="1851670"/>
          <a:ext cx="8856980" cy="1440160"/>
        </p:xfrm>
        <a:graphic>
          <a:graphicData uri="http://schemas.openxmlformats.org/drawingml/2006/table">
            <a:tbl>
              <a:tblPr>
                <a:tableStyleId>{5C22544A-7EE6-4342-B048-85BDC9FD1C3A}</a:tableStyleId>
              </a:tblPr>
              <a:tblGrid>
                <a:gridCol w="885698"/>
                <a:gridCol w="885698"/>
                <a:gridCol w="885698"/>
                <a:gridCol w="885698"/>
                <a:gridCol w="885698"/>
                <a:gridCol w="885698"/>
                <a:gridCol w="885698"/>
                <a:gridCol w="885698"/>
                <a:gridCol w="885698"/>
                <a:gridCol w="885698"/>
              </a:tblGrid>
              <a:tr h="363830">
                <a:tc gridSpan="2">
                  <a:txBody>
                    <a:bodyPr/>
                    <a:lstStyle/>
                    <a:p>
                      <a:pPr algn="ctr" rtl="0" fontAlgn="ctr"/>
                      <a:r>
                        <a:rPr lang="ja-JP" altLang="en-US" sz="1400" u="none" strike="noStrike" dirty="0">
                          <a:effectLst/>
                        </a:rPr>
                        <a:t>１群</a:t>
                      </a:r>
                      <a:endParaRPr lang="ja-JP" altLang="en-US" sz="14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FF"/>
                    </a:solidFill>
                  </a:tcPr>
                </a:tc>
                <a:tc hMerge="1">
                  <a:txBody>
                    <a:bodyPr/>
                    <a:lstStyle/>
                    <a:p>
                      <a:endParaRPr kumimoji="1" lang="ja-JP" altLang="en-US"/>
                    </a:p>
                  </a:txBody>
                  <a:tcPr/>
                </a:tc>
                <a:tc gridSpan="2">
                  <a:txBody>
                    <a:bodyPr/>
                    <a:lstStyle/>
                    <a:p>
                      <a:pPr algn="ctr" rtl="0" fontAlgn="ctr"/>
                      <a:r>
                        <a:rPr lang="ja-JP" altLang="en-US" sz="1400" u="none" strike="noStrike" dirty="0">
                          <a:effectLst/>
                        </a:rPr>
                        <a:t>２群</a:t>
                      </a:r>
                      <a:endParaRPr lang="ja-JP" altLang="en-US" sz="14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00"/>
                    </a:solidFill>
                  </a:tcPr>
                </a:tc>
                <a:tc hMerge="1">
                  <a:txBody>
                    <a:bodyPr/>
                    <a:lstStyle/>
                    <a:p>
                      <a:endParaRPr kumimoji="1" lang="ja-JP" altLang="en-US"/>
                    </a:p>
                  </a:txBody>
                  <a:tcPr/>
                </a:tc>
                <a:tc gridSpan="3">
                  <a:txBody>
                    <a:bodyPr/>
                    <a:lstStyle/>
                    <a:p>
                      <a:pPr algn="ctr" rtl="0" fontAlgn="ctr"/>
                      <a:r>
                        <a:rPr lang="ja-JP" altLang="en-US" sz="1400" u="none" strike="noStrike" dirty="0">
                          <a:effectLst/>
                        </a:rPr>
                        <a:t>３群</a:t>
                      </a:r>
                      <a:endParaRPr lang="ja-JP" altLang="en-US" sz="14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rtl="0" fontAlgn="ctr"/>
                      <a:r>
                        <a:rPr lang="ja-JP" altLang="en-US" sz="1400" u="none" strike="noStrike" dirty="0">
                          <a:effectLst/>
                        </a:rPr>
                        <a:t>４群</a:t>
                      </a:r>
                      <a:endParaRPr lang="ja-JP" altLang="en-US" sz="14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r>
              <a:tr h="363830">
                <a:tc>
                  <a:txBody>
                    <a:bodyPr/>
                    <a:lstStyle/>
                    <a:p>
                      <a:pPr algn="ctr" rtl="0" fontAlgn="ctr"/>
                      <a:r>
                        <a:rPr lang="ja-JP" altLang="en-US" sz="1400" u="none" strike="noStrike" dirty="0">
                          <a:effectLst/>
                        </a:rPr>
                        <a:t>乳・乳製品</a:t>
                      </a:r>
                      <a:endPar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tc>
                  <a:txBody>
                    <a:bodyPr/>
                    <a:lstStyle/>
                    <a:p>
                      <a:pPr algn="ctr" rtl="0" fontAlgn="ctr"/>
                      <a:r>
                        <a:rPr lang="ja-JP" altLang="en-US" sz="1400" u="none" strike="noStrike" dirty="0">
                          <a:effectLst/>
                        </a:rPr>
                        <a:t>卵</a:t>
                      </a:r>
                      <a:endParaRPr lang="ja-JP" altLang="en-US" sz="14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tc>
                  <a:txBody>
                    <a:bodyPr/>
                    <a:lstStyle/>
                    <a:p>
                      <a:pPr algn="ctr" rtl="0" fontAlgn="ctr"/>
                      <a:r>
                        <a:rPr lang="ja-JP" altLang="en-US" sz="1400" u="none" strike="noStrike" dirty="0">
                          <a:effectLst/>
                        </a:rPr>
                        <a:t>魚介・肉</a:t>
                      </a:r>
                      <a:endParaRPr lang="ja-JP" altLang="en-US" sz="14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ctr" rtl="0" fontAlgn="ctr"/>
                      <a:r>
                        <a:rPr lang="ja-JP" altLang="en-US" sz="1400" u="none" strike="noStrike" dirty="0">
                          <a:effectLst/>
                        </a:rPr>
                        <a:t>豆・豆製品</a:t>
                      </a:r>
                      <a:endParaRPr lang="ja-JP" altLang="en-US" sz="14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ctr" rtl="0" fontAlgn="ctr"/>
                      <a:r>
                        <a:rPr lang="ja-JP" altLang="en-US" sz="1400" u="none" strike="noStrike" dirty="0">
                          <a:effectLst/>
                        </a:rPr>
                        <a:t>野菜</a:t>
                      </a:r>
                      <a:endParaRPr lang="ja-JP" altLang="en-US" sz="14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rtl="0" fontAlgn="ctr"/>
                      <a:r>
                        <a:rPr lang="ja-JP" altLang="en-US" sz="1400" u="none" strike="noStrike" dirty="0" err="1">
                          <a:effectLst/>
                        </a:rPr>
                        <a:t>いも</a:t>
                      </a:r>
                      <a:r>
                        <a:rPr lang="ja-JP" altLang="en-US" sz="1400" u="none" strike="noStrike" dirty="0">
                          <a:effectLst/>
                        </a:rPr>
                        <a:t>類</a:t>
                      </a:r>
                      <a:endParaRPr lang="ja-JP" altLang="en-US" sz="14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rtl="0" fontAlgn="ctr"/>
                      <a:r>
                        <a:rPr lang="ja-JP" altLang="en-US" sz="1400" u="none" strike="noStrike" dirty="0">
                          <a:effectLst/>
                        </a:rPr>
                        <a:t>くだもの</a:t>
                      </a:r>
                      <a:endParaRPr lang="ja-JP" altLang="en-US" sz="14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rtl="0" fontAlgn="ctr"/>
                      <a:r>
                        <a:rPr lang="ja-JP" altLang="en-US" sz="1400" u="none" strike="noStrike" dirty="0">
                          <a:effectLst/>
                        </a:rPr>
                        <a:t>穀類</a:t>
                      </a:r>
                      <a:endParaRPr lang="ja-JP" altLang="en-US" sz="14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ctr"/>
                      <a:r>
                        <a:rPr lang="ja-JP" altLang="en-US" sz="1400" u="none" strike="noStrike" dirty="0">
                          <a:effectLst/>
                        </a:rPr>
                        <a:t>砂糖</a:t>
                      </a:r>
                      <a:endParaRPr lang="ja-JP" altLang="en-US" sz="14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pPr algn="ctr" rtl="0" fontAlgn="ctr"/>
                      <a:r>
                        <a:rPr lang="ja-JP" altLang="en-US" sz="1400" u="none" strike="noStrike" dirty="0">
                          <a:effectLst/>
                        </a:rPr>
                        <a:t>油脂</a:t>
                      </a:r>
                      <a:endParaRPr lang="ja-JP" altLang="en-US" sz="14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r>
              <a:tr h="712500">
                <a:tc>
                  <a:txBody>
                    <a:bodyPr/>
                    <a:lstStyle/>
                    <a:p>
                      <a:pPr algn="ctr" rtl="0" fontAlgn="ctr"/>
                      <a:r>
                        <a:rPr lang="ja-JP" altLang="en-US" sz="1000" u="none" strike="noStrike" dirty="0">
                          <a:effectLst/>
                        </a:rPr>
                        <a:t>　</a:t>
                      </a:r>
                      <a:endParaRPr lang="ja-JP" altLang="en-US" sz="10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ja-JP" altLang="en-US" sz="1000" u="none" strike="noStrike" dirty="0">
                          <a:effectLst/>
                        </a:rPr>
                        <a:t>　</a:t>
                      </a:r>
                      <a:endParaRPr lang="ja-JP" altLang="en-US" sz="10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ja-JP" altLang="en-US" sz="1000" u="none" strike="noStrike" dirty="0">
                          <a:effectLst/>
                        </a:rPr>
                        <a:t>　</a:t>
                      </a:r>
                      <a:endParaRPr lang="ja-JP" altLang="en-US" sz="10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ja-JP" altLang="en-US" sz="1000" u="none" strike="noStrike" dirty="0">
                          <a:effectLst/>
                        </a:rPr>
                        <a:t>　</a:t>
                      </a:r>
                      <a:endParaRPr lang="ja-JP" altLang="en-US" sz="10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ja-JP" altLang="en-US" sz="1000" u="none" strike="noStrike" dirty="0">
                          <a:effectLst/>
                        </a:rPr>
                        <a:t>　</a:t>
                      </a:r>
                      <a:endParaRPr lang="ja-JP" altLang="en-US" sz="10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ja-JP" altLang="en-US" sz="1000" u="none" strike="noStrike" dirty="0">
                          <a:effectLst/>
                        </a:rPr>
                        <a:t>　</a:t>
                      </a:r>
                      <a:endParaRPr lang="ja-JP" altLang="en-US" sz="10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ja-JP" altLang="en-US" sz="1000" u="none" strike="noStrike" dirty="0">
                          <a:effectLst/>
                        </a:rPr>
                        <a:t>　</a:t>
                      </a:r>
                      <a:endParaRPr lang="ja-JP" altLang="en-US" sz="10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ja-JP" altLang="en-US" sz="1000" u="none" strike="noStrike" dirty="0">
                          <a:effectLst/>
                        </a:rPr>
                        <a:t>　</a:t>
                      </a:r>
                      <a:endParaRPr lang="ja-JP" altLang="en-US" sz="10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ja-JP" altLang="en-US" sz="1000" u="none" strike="noStrike" dirty="0">
                          <a:effectLst/>
                        </a:rPr>
                        <a:t>　</a:t>
                      </a:r>
                      <a:endParaRPr lang="ja-JP" altLang="en-US" sz="10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ja-JP" altLang="en-US" sz="1000" u="none" strike="noStrike" dirty="0">
                          <a:effectLst/>
                        </a:rPr>
                        <a:t>　</a:t>
                      </a:r>
                      <a:endParaRPr lang="ja-JP" altLang="en-US" sz="10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6858" marR="6858" marT="68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7547166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38"/>
            <a:ext cx="8229600" cy="857250"/>
          </a:xfrm>
        </p:spPr>
        <p:txBody>
          <a:bodyPr>
            <a:normAutofit/>
          </a:bodyPr>
          <a:lstStyle/>
          <a:p>
            <a:r>
              <a:rPr kumimoji="1" lang="ja-JP" altLang="en-US" sz="4000" dirty="0" smtClean="0"/>
              <a:t>分類してみよう</a:t>
            </a:r>
            <a:endParaRPr kumimoji="1" lang="ja-JP" altLang="en-US" sz="4000" dirty="0"/>
          </a:p>
        </p:txBody>
      </p:sp>
      <p:graphicFrame>
        <p:nvGraphicFramePr>
          <p:cNvPr id="3" name="表 2"/>
          <p:cNvGraphicFramePr>
            <a:graphicFrameLocks noGrp="1"/>
          </p:cNvGraphicFramePr>
          <p:nvPr>
            <p:extLst>
              <p:ext uri="{D42A27DB-BD31-4B8C-83A1-F6EECF244321}">
                <p14:modId xmlns:p14="http://schemas.microsoft.com/office/powerpoint/2010/main" val="3461772930"/>
              </p:ext>
            </p:extLst>
          </p:nvPr>
        </p:nvGraphicFramePr>
        <p:xfrm>
          <a:off x="107504" y="699542"/>
          <a:ext cx="7056784" cy="4326534"/>
        </p:xfrm>
        <a:graphic>
          <a:graphicData uri="http://schemas.openxmlformats.org/drawingml/2006/table">
            <a:tbl>
              <a:tblPr firstRow="1">
                <a:tableStyleId>{BC89EF96-8CEA-46FF-86C4-4CE0E7609802}</a:tableStyleId>
              </a:tblPr>
              <a:tblGrid>
                <a:gridCol w="529259"/>
                <a:gridCol w="729200"/>
                <a:gridCol w="505735"/>
                <a:gridCol w="529259"/>
                <a:gridCol w="529259"/>
                <a:gridCol w="529259"/>
                <a:gridCol w="529259"/>
                <a:gridCol w="529259"/>
                <a:gridCol w="529259"/>
                <a:gridCol w="529259"/>
                <a:gridCol w="529259"/>
                <a:gridCol w="529259"/>
                <a:gridCol w="529259"/>
              </a:tblGrid>
              <a:tr h="168561">
                <a:tc rowSpan="2">
                  <a:txBody>
                    <a:bodyPr/>
                    <a:lstStyle/>
                    <a:p>
                      <a:pPr algn="ctr" fontAlgn="ctr"/>
                      <a:r>
                        <a:rPr lang="ja-JP" altLang="en-US" sz="1100" u="none" strike="noStrike" dirty="0">
                          <a:effectLst/>
                        </a:rPr>
                        <a:t>献立</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rowSpan="2">
                  <a:txBody>
                    <a:bodyPr/>
                    <a:lstStyle/>
                    <a:p>
                      <a:pPr algn="ctr" fontAlgn="ctr"/>
                      <a:r>
                        <a:rPr lang="ja-JP" altLang="en-US" sz="1100" u="none" strike="noStrike" dirty="0">
                          <a:effectLst/>
                        </a:rPr>
                        <a:t>主な材料</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rowSpan="2">
                  <a:txBody>
                    <a:bodyPr/>
                    <a:lstStyle/>
                    <a:p>
                      <a:pPr algn="ctr" fontAlgn="ctr"/>
                      <a:r>
                        <a:rPr lang="ja-JP" altLang="en-US" sz="1100" u="none" strike="noStrike" dirty="0">
                          <a:effectLst/>
                        </a:rPr>
                        <a:t>一人分</a:t>
                      </a:r>
                      <a:br>
                        <a:rPr lang="ja-JP" altLang="en-US" sz="1100" u="none" strike="noStrike" dirty="0">
                          <a:effectLst/>
                        </a:rPr>
                      </a:br>
                      <a:r>
                        <a:rPr lang="ja-JP" altLang="en-US" sz="1100" u="none" strike="noStrike" dirty="0">
                          <a:effectLst/>
                        </a:rPr>
                        <a:t>の分量</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gridSpan="2">
                  <a:txBody>
                    <a:bodyPr/>
                    <a:lstStyle/>
                    <a:p>
                      <a:pPr algn="ctr" rtl="0" fontAlgn="ctr"/>
                      <a:r>
                        <a:rPr lang="ja-JP" altLang="en-US" sz="1100" u="none" strike="noStrike" dirty="0">
                          <a:effectLst/>
                        </a:rPr>
                        <a:t>１群</a:t>
                      </a:r>
                      <a:endParaRPr lang="ja-JP" altLang="en-US" sz="11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6969" marR="6969" marT="6969" marB="0" anchor="ctr"/>
                </a:tc>
                <a:tc hMerge="1">
                  <a:txBody>
                    <a:bodyPr/>
                    <a:lstStyle/>
                    <a:p>
                      <a:endParaRPr kumimoji="1" lang="ja-JP" altLang="en-US"/>
                    </a:p>
                  </a:txBody>
                  <a:tcPr/>
                </a:tc>
                <a:tc gridSpan="2">
                  <a:txBody>
                    <a:bodyPr/>
                    <a:lstStyle/>
                    <a:p>
                      <a:pPr algn="ctr" rtl="0" fontAlgn="ctr"/>
                      <a:r>
                        <a:rPr lang="ja-JP" altLang="en-US" sz="1100" u="none" strike="noStrike" dirty="0">
                          <a:effectLst/>
                        </a:rPr>
                        <a:t>２群</a:t>
                      </a:r>
                      <a:endParaRPr lang="ja-JP" altLang="en-US" sz="11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6969" marR="6969" marT="6969" marB="0" anchor="ctr"/>
                </a:tc>
                <a:tc hMerge="1">
                  <a:txBody>
                    <a:bodyPr/>
                    <a:lstStyle/>
                    <a:p>
                      <a:endParaRPr kumimoji="1" lang="ja-JP" altLang="en-US"/>
                    </a:p>
                  </a:txBody>
                  <a:tcPr/>
                </a:tc>
                <a:tc gridSpan="3">
                  <a:txBody>
                    <a:bodyPr/>
                    <a:lstStyle/>
                    <a:p>
                      <a:pPr algn="ctr" rtl="0" fontAlgn="ctr"/>
                      <a:r>
                        <a:rPr lang="ja-JP" altLang="en-US" sz="1100" u="none" strike="noStrike" dirty="0">
                          <a:effectLst/>
                        </a:rPr>
                        <a:t>３群</a:t>
                      </a:r>
                      <a:endParaRPr lang="ja-JP" altLang="en-US" sz="11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6969" marR="6969" marT="6969" marB="0"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rtl="0" fontAlgn="ctr"/>
                      <a:r>
                        <a:rPr lang="ja-JP" altLang="en-US" sz="1100" u="none" strike="noStrike" dirty="0">
                          <a:effectLst/>
                        </a:rPr>
                        <a:t>４群</a:t>
                      </a:r>
                      <a:endParaRPr lang="ja-JP" altLang="en-US" sz="11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6969" marR="6969" marT="6969" marB="0" anchor="ctr"/>
                </a:tc>
                <a:tc hMerge="1">
                  <a:txBody>
                    <a:bodyPr/>
                    <a:lstStyle/>
                    <a:p>
                      <a:endParaRPr kumimoji="1" lang="ja-JP" altLang="en-US"/>
                    </a:p>
                  </a:txBody>
                  <a:tcPr/>
                </a:tc>
                <a:tc hMerge="1">
                  <a:txBody>
                    <a:bodyPr/>
                    <a:lstStyle/>
                    <a:p>
                      <a:endParaRPr kumimoji="1" lang="ja-JP" altLang="en-US"/>
                    </a:p>
                  </a:txBody>
                  <a:tcPr/>
                </a:tc>
              </a:tr>
              <a:tr h="87829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ja-JP" altLang="en-US" sz="1100" u="none" strike="noStrike" dirty="0">
                          <a:effectLst/>
                        </a:rPr>
                        <a:t>乳・乳製品</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vert="eaVert" anchor="ctr"/>
                </a:tc>
                <a:tc>
                  <a:txBody>
                    <a:bodyPr/>
                    <a:lstStyle/>
                    <a:p>
                      <a:pPr algn="ctr" rtl="0" fontAlgn="ctr"/>
                      <a:r>
                        <a:rPr lang="ja-JP" altLang="en-US" sz="1100" u="none" strike="noStrike">
                          <a:effectLst/>
                        </a:rPr>
                        <a:t>卵</a:t>
                      </a:r>
                      <a:endParaRPr lang="ja-JP" altLang="en-US" sz="1100" b="0" i="0" u="none" strike="noStrike">
                        <a:solidFill>
                          <a:srgbClr val="000000"/>
                        </a:solidFill>
                        <a:effectLst/>
                        <a:latin typeface="Arial" panose="020B0604020202020204" pitchFamily="34" charset="0"/>
                        <a:ea typeface="ＭＳ Ｐゴシック" panose="020B0600070205080204" pitchFamily="50" charset="-128"/>
                      </a:endParaRPr>
                    </a:p>
                  </a:txBody>
                  <a:tcPr marL="6969" marR="6969" marT="6969" marB="0" vert="eaVert" anchor="ctr"/>
                </a:tc>
                <a:tc>
                  <a:txBody>
                    <a:bodyPr/>
                    <a:lstStyle/>
                    <a:p>
                      <a:pPr algn="ctr" rtl="0" fontAlgn="ctr"/>
                      <a:r>
                        <a:rPr lang="ja-JP" altLang="en-US" sz="1100" u="none" strike="noStrike" dirty="0">
                          <a:effectLst/>
                        </a:rPr>
                        <a:t>魚介・肉</a:t>
                      </a:r>
                      <a:endParaRPr lang="ja-JP" altLang="en-US" sz="11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6969" marR="6969" marT="6969" marB="0" vert="eaVert" anchor="ctr"/>
                </a:tc>
                <a:tc>
                  <a:txBody>
                    <a:bodyPr/>
                    <a:lstStyle/>
                    <a:p>
                      <a:pPr algn="ctr" rtl="0" fontAlgn="ctr"/>
                      <a:r>
                        <a:rPr lang="ja-JP" altLang="en-US" sz="1100" u="none" strike="noStrike" dirty="0">
                          <a:effectLst/>
                        </a:rPr>
                        <a:t>豆・豆製品</a:t>
                      </a:r>
                      <a:endParaRPr lang="ja-JP" altLang="en-US" sz="11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6969" marR="6969" marT="6969" marB="0" vert="eaVert" anchor="ctr"/>
                </a:tc>
                <a:tc>
                  <a:txBody>
                    <a:bodyPr/>
                    <a:lstStyle/>
                    <a:p>
                      <a:pPr algn="ctr" rtl="0" fontAlgn="ctr"/>
                      <a:r>
                        <a:rPr lang="ja-JP" altLang="en-US" sz="1100" u="none" strike="noStrike" dirty="0">
                          <a:effectLst/>
                        </a:rPr>
                        <a:t>野菜</a:t>
                      </a:r>
                      <a:endParaRPr lang="ja-JP" altLang="en-US" sz="1100" b="0" i="0" u="none" strike="noStrike" dirty="0">
                        <a:solidFill>
                          <a:srgbClr val="000000"/>
                        </a:solidFill>
                        <a:effectLst/>
                        <a:latin typeface="Arial" panose="020B0604020202020204" pitchFamily="34" charset="0"/>
                        <a:ea typeface="ＭＳ Ｐゴシック" panose="020B0600070205080204" pitchFamily="50" charset="-128"/>
                      </a:endParaRPr>
                    </a:p>
                  </a:txBody>
                  <a:tcPr marL="6969" marR="6969" marT="6969" marB="0" vert="eaVert" anchor="ctr"/>
                </a:tc>
                <a:tc>
                  <a:txBody>
                    <a:bodyPr/>
                    <a:lstStyle/>
                    <a:p>
                      <a:pPr algn="ctr" rtl="0" fontAlgn="ctr"/>
                      <a:r>
                        <a:rPr lang="ja-JP" altLang="en-US" sz="1100" u="none" strike="noStrike">
                          <a:effectLst/>
                        </a:rPr>
                        <a:t>いも類</a:t>
                      </a:r>
                      <a:endParaRPr lang="ja-JP" altLang="en-US" sz="1100" b="0" i="0" u="none" strike="noStrike">
                        <a:solidFill>
                          <a:srgbClr val="000000"/>
                        </a:solidFill>
                        <a:effectLst/>
                        <a:latin typeface="Arial" panose="020B0604020202020204" pitchFamily="34" charset="0"/>
                        <a:ea typeface="ＭＳ Ｐゴシック" panose="020B0600070205080204" pitchFamily="50" charset="-128"/>
                      </a:endParaRPr>
                    </a:p>
                  </a:txBody>
                  <a:tcPr marL="6969" marR="6969" marT="6969" marB="0" vert="eaVert" anchor="ctr"/>
                </a:tc>
                <a:tc>
                  <a:txBody>
                    <a:bodyPr/>
                    <a:lstStyle/>
                    <a:p>
                      <a:pPr algn="ctr" rtl="0" fontAlgn="ctr"/>
                      <a:r>
                        <a:rPr lang="ja-JP" altLang="en-US" sz="1100" u="none" strike="noStrike">
                          <a:effectLst/>
                        </a:rPr>
                        <a:t>くだもの</a:t>
                      </a:r>
                      <a:endParaRPr lang="ja-JP" altLang="en-US" sz="1100" b="0" i="0" u="none" strike="noStrike">
                        <a:solidFill>
                          <a:srgbClr val="000000"/>
                        </a:solidFill>
                        <a:effectLst/>
                        <a:latin typeface="Arial" panose="020B0604020202020204" pitchFamily="34" charset="0"/>
                        <a:ea typeface="ＭＳ Ｐゴシック" panose="020B0600070205080204" pitchFamily="50" charset="-128"/>
                      </a:endParaRPr>
                    </a:p>
                  </a:txBody>
                  <a:tcPr marL="6969" marR="6969" marT="6969" marB="0" vert="eaVert" anchor="ctr"/>
                </a:tc>
                <a:tc>
                  <a:txBody>
                    <a:bodyPr/>
                    <a:lstStyle/>
                    <a:p>
                      <a:pPr algn="ctr" rtl="0" fontAlgn="ctr"/>
                      <a:r>
                        <a:rPr lang="ja-JP" altLang="en-US" sz="1100" u="none" strike="noStrike">
                          <a:effectLst/>
                        </a:rPr>
                        <a:t>穀類</a:t>
                      </a:r>
                      <a:endParaRPr lang="ja-JP" altLang="en-US" sz="1100" b="0" i="0" u="none" strike="noStrike">
                        <a:solidFill>
                          <a:srgbClr val="000000"/>
                        </a:solidFill>
                        <a:effectLst/>
                        <a:latin typeface="Arial" panose="020B0604020202020204" pitchFamily="34" charset="0"/>
                        <a:ea typeface="ＭＳ Ｐゴシック" panose="020B0600070205080204" pitchFamily="50" charset="-128"/>
                      </a:endParaRPr>
                    </a:p>
                  </a:txBody>
                  <a:tcPr marL="6969" marR="6969" marT="6969" marB="0" vert="eaVert" anchor="ctr"/>
                </a:tc>
                <a:tc>
                  <a:txBody>
                    <a:bodyPr/>
                    <a:lstStyle/>
                    <a:p>
                      <a:pPr algn="ctr" rtl="0" fontAlgn="ctr"/>
                      <a:r>
                        <a:rPr lang="ja-JP" altLang="en-US" sz="1100" u="none" strike="noStrike">
                          <a:effectLst/>
                        </a:rPr>
                        <a:t>砂糖</a:t>
                      </a:r>
                      <a:endParaRPr lang="ja-JP" altLang="en-US" sz="1100" b="0" i="0" u="none" strike="noStrike">
                        <a:solidFill>
                          <a:srgbClr val="000000"/>
                        </a:solidFill>
                        <a:effectLst/>
                        <a:latin typeface="Arial" panose="020B0604020202020204" pitchFamily="34" charset="0"/>
                        <a:ea typeface="ＭＳ Ｐゴシック" panose="020B0600070205080204" pitchFamily="50" charset="-128"/>
                      </a:endParaRPr>
                    </a:p>
                  </a:txBody>
                  <a:tcPr marL="6969" marR="6969" marT="6969" marB="0" vert="eaVert" anchor="ctr"/>
                </a:tc>
                <a:tc>
                  <a:txBody>
                    <a:bodyPr/>
                    <a:lstStyle/>
                    <a:p>
                      <a:pPr algn="ctr" rtl="0" fontAlgn="ctr"/>
                      <a:r>
                        <a:rPr lang="ja-JP" altLang="en-US" sz="1100" u="none" strike="noStrike">
                          <a:effectLst/>
                        </a:rPr>
                        <a:t>油脂</a:t>
                      </a:r>
                      <a:endParaRPr lang="ja-JP" altLang="en-US" sz="1100" b="0" i="0" u="none" strike="noStrike">
                        <a:solidFill>
                          <a:srgbClr val="000000"/>
                        </a:solidFill>
                        <a:effectLst/>
                        <a:latin typeface="Arial" panose="020B0604020202020204" pitchFamily="34" charset="0"/>
                        <a:ea typeface="ＭＳ Ｐゴシック" panose="020B0600070205080204" pitchFamily="50" charset="-128"/>
                      </a:endParaRPr>
                    </a:p>
                  </a:txBody>
                  <a:tcPr marL="6969" marR="6969" marT="6969" marB="0" vert="eaVert" anchor="ctr"/>
                </a:tc>
              </a:tr>
              <a:tr h="221791">
                <a:tc>
                  <a:txBody>
                    <a:bodyPr/>
                    <a:lstStyle/>
                    <a:p>
                      <a:pPr algn="l" fontAlgn="ctr"/>
                      <a:r>
                        <a:rPr lang="ja-JP" altLang="en-US" sz="1100" u="none" strike="noStrike">
                          <a:effectLst/>
                        </a:rPr>
                        <a:t>飯</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米</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r" fontAlgn="ctr"/>
                      <a:r>
                        <a:rPr lang="en-US" sz="1100" u="none" strike="noStrike" dirty="0">
                          <a:effectLst/>
                        </a:rPr>
                        <a:t>100g</a:t>
                      </a:r>
                      <a:endParaRPr 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ctr" rtl="0" fontAlgn="ctr"/>
                      <a:r>
                        <a:rPr lang="ja-JP" altLang="en-US" sz="1400" u="none" strike="noStrike" dirty="0">
                          <a:effectLst/>
                        </a:rPr>
                        <a:t>　</a:t>
                      </a:r>
                      <a:endParaRPr lang="ja-JP" altLang="en-US" sz="14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6969" marR="6969" marT="6969" marB="0" anchor="ctr"/>
                </a:tc>
                <a:tc>
                  <a:txBody>
                    <a:bodyPr/>
                    <a:lstStyle/>
                    <a:p>
                      <a:pPr algn="ctr" rtl="0" fontAlgn="ctr"/>
                      <a:r>
                        <a:rPr lang="ja-JP" altLang="en-US" sz="1400" u="none" strike="noStrike" dirty="0">
                          <a:effectLst/>
                        </a:rPr>
                        <a:t>　</a:t>
                      </a:r>
                      <a:endParaRPr lang="ja-JP" altLang="en-US" sz="14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6969" marR="6969" marT="6969" marB="0" anchor="ctr"/>
                </a:tc>
                <a:tc>
                  <a:txBody>
                    <a:bodyPr/>
                    <a:lstStyle/>
                    <a:p>
                      <a:pPr algn="ctr" rtl="0" fontAlgn="ctr"/>
                      <a:r>
                        <a:rPr lang="ja-JP" altLang="en-US" sz="1400" u="none" strike="noStrike" dirty="0">
                          <a:effectLst/>
                        </a:rPr>
                        <a:t>　</a:t>
                      </a:r>
                      <a:endParaRPr lang="ja-JP" altLang="en-US" sz="14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6969" marR="6969" marT="6969" marB="0" anchor="ctr"/>
                </a:tc>
                <a:tc>
                  <a:txBody>
                    <a:bodyPr/>
                    <a:lstStyle/>
                    <a:p>
                      <a:pPr algn="ctr" rtl="0" fontAlgn="ctr"/>
                      <a:r>
                        <a:rPr lang="ja-JP" altLang="en-US" sz="1400" u="none" strike="noStrike">
                          <a:effectLst/>
                        </a:rPr>
                        <a:t>　</a:t>
                      </a:r>
                      <a:endParaRPr lang="ja-JP" altLang="en-US" sz="1400" b="1" i="0" u="none" strike="noStrike">
                        <a:solidFill>
                          <a:srgbClr val="000000"/>
                        </a:solidFill>
                        <a:effectLst/>
                        <a:latin typeface="Arial" panose="020B0604020202020204" pitchFamily="34" charset="0"/>
                        <a:ea typeface="ＭＳ Ｐゴシック" panose="020B0600070205080204" pitchFamily="50" charset="-128"/>
                      </a:endParaRPr>
                    </a:p>
                  </a:txBody>
                  <a:tcPr marL="6969" marR="6969" marT="6969" marB="0" anchor="ctr"/>
                </a:tc>
                <a:tc>
                  <a:txBody>
                    <a:bodyPr/>
                    <a:lstStyle/>
                    <a:p>
                      <a:pPr algn="ctr" rtl="0" fontAlgn="ctr"/>
                      <a:r>
                        <a:rPr lang="ja-JP" altLang="en-US" sz="1400" u="none" strike="noStrike">
                          <a:effectLst/>
                        </a:rPr>
                        <a:t>　</a:t>
                      </a:r>
                      <a:endParaRPr lang="ja-JP" altLang="en-US" sz="1400" b="1" i="0" u="none" strike="noStrike">
                        <a:solidFill>
                          <a:srgbClr val="000000"/>
                        </a:solidFill>
                        <a:effectLst/>
                        <a:latin typeface="Arial" panose="020B0604020202020204" pitchFamily="34" charset="0"/>
                        <a:ea typeface="ＭＳ Ｐゴシック" panose="020B0600070205080204" pitchFamily="50" charset="-128"/>
                      </a:endParaRPr>
                    </a:p>
                  </a:txBody>
                  <a:tcPr marL="6969" marR="6969" marT="6969" marB="0" anchor="ctr"/>
                </a:tc>
                <a:tc>
                  <a:txBody>
                    <a:bodyPr/>
                    <a:lstStyle/>
                    <a:p>
                      <a:pPr algn="ctr" rtl="0" fontAlgn="ctr"/>
                      <a:r>
                        <a:rPr lang="ja-JP" altLang="en-US" sz="1400" u="none" strike="noStrike" dirty="0">
                          <a:effectLst/>
                        </a:rPr>
                        <a:t>　</a:t>
                      </a:r>
                      <a:endParaRPr lang="ja-JP" altLang="en-US" sz="1400" b="1" i="0" u="none" strike="noStrike" dirty="0">
                        <a:solidFill>
                          <a:srgbClr val="000000"/>
                        </a:solidFill>
                        <a:effectLst/>
                        <a:latin typeface="Arial" panose="020B0604020202020204" pitchFamily="34" charset="0"/>
                        <a:ea typeface="ＭＳ Ｐゴシック" panose="020B0600070205080204" pitchFamily="50" charset="-128"/>
                      </a:endParaRPr>
                    </a:p>
                  </a:txBody>
                  <a:tcPr marL="6969" marR="6969" marT="6969" marB="0" anchor="ctr"/>
                </a:tc>
                <a:tc>
                  <a:txBody>
                    <a:bodyPr/>
                    <a:lstStyle/>
                    <a:p>
                      <a:pPr algn="ctr" rtl="0" fontAlgn="ctr"/>
                      <a:r>
                        <a:rPr lang="ja-JP" altLang="en-US" sz="1400" u="none" strike="noStrike">
                          <a:effectLst/>
                        </a:rPr>
                        <a:t>　</a:t>
                      </a:r>
                      <a:endParaRPr lang="ja-JP" altLang="en-US" sz="1400" b="1" i="0" u="none" strike="noStrike">
                        <a:solidFill>
                          <a:srgbClr val="000000"/>
                        </a:solidFill>
                        <a:effectLst/>
                        <a:latin typeface="Arial" panose="020B0604020202020204" pitchFamily="34" charset="0"/>
                        <a:ea typeface="ＭＳ Ｐゴシック" panose="020B0600070205080204" pitchFamily="50" charset="-128"/>
                      </a:endParaRPr>
                    </a:p>
                  </a:txBody>
                  <a:tcPr marL="6969" marR="6969" marT="6969" marB="0" anchor="ctr"/>
                </a:tc>
                <a:tc>
                  <a:txBody>
                    <a:bodyPr/>
                    <a:lstStyle/>
                    <a:p>
                      <a:pPr algn="ctr" rtl="0" fontAlgn="ctr"/>
                      <a:r>
                        <a:rPr lang="ja-JP" altLang="en-US" sz="1400" u="none" strike="noStrike">
                          <a:effectLst/>
                        </a:rPr>
                        <a:t>　</a:t>
                      </a:r>
                      <a:endParaRPr lang="ja-JP" altLang="en-US" sz="1400" b="1" i="0" u="none" strike="noStrike">
                        <a:solidFill>
                          <a:srgbClr val="000000"/>
                        </a:solidFill>
                        <a:effectLst/>
                        <a:latin typeface="Arial" panose="020B0604020202020204" pitchFamily="34" charset="0"/>
                        <a:ea typeface="ＭＳ Ｐゴシック" panose="020B0600070205080204" pitchFamily="50" charset="-128"/>
                      </a:endParaRPr>
                    </a:p>
                  </a:txBody>
                  <a:tcPr marL="6969" marR="6969" marT="6969" marB="0" anchor="ctr"/>
                </a:tc>
                <a:tc>
                  <a:txBody>
                    <a:bodyPr/>
                    <a:lstStyle/>
                    <a:p>
                      <a:pPr algn="ctr" rtl="0" fontAlgn="ctr"/>
                      <a:r>
                        <a:rPr lang="ja-JP" altLang="en-US" sz="1400" u="none" strike="noStrike">
                          <a:effectLst/>
                        </a:rPr>
                        <a:t>　</a:t>
                      </a:r>
                      <a:endParaRPr lang="ja-JP" altLang="en-US" sz="1400" b="1" i="0" u="none" strike="noStrike">
                        <a:solidFill>
                          <a:srgbClr val="000000"/>
                        </a:solidFill>
                        <a:effectLst/>
                        <a:latin typeface="Arial" panose="020B0604020202020204" pitchFamily="34" charset="0"/>
                        <a:ea typeface="ＭＳ Ｐゴシック" panose="020B0600070205080204" pitchFamily="50" charset="-128"/>
                      </a:endParaRPr>
                    </a:p>
                  </a:txBody>
                  <a:tcPr marL="6969" marR="6969" marT="6969" marB="0" anchor="ctr"/>
                </a:tc>
                <a:tc>
                  <a:txBody>
                    <a:bodyPr/>
                    <a:lstStyle/>
                    <a:p>
                      <a:pPr algn="ctr" rtl="0" fontAlgn="ctr"/>
                      <a:r>
                        <a:rPr lang="ja-JP" altLang="en-US" sz="1400" u="none" strike="noStrike">
                          <a:effectLst/>
                        </a:rPr>
                        <a:t>　</a:t>
                      </a:r>
                      <a:endParaRPr lang="ja-JP" altLang="en-US" sz="1400" b="1" i="0" u="none" strike="noStrike">
                        <a:solidFill>
                          <a:srgbClr val="000000"/>
                        </a:solidFill>
                        <a:effectLst/>
                        <a:latin typeface="Arial" panose="020B0604020202020204" pitchFamily="34" charset="0"/>
                        <a:ea typeface="ＭＳ Ｐゴシック" panose="020B0600070205080204" pitchFamily="50" charset="-128"/>
                      </a:endParaRPr>
                    </a:p>
                  </a:txBody>
                  <a:tcPr marL="6969" marR="6969" marT="6969" marB="0" anchor="ctr"/>
                </a:tc>
              </a:tr>
              <a:tr h="221791">
                <a:tc rowSpan="7">
                  <a:txBody>
                    <a:bodyPr/>
                    <a:lstStyle/>
                    <a:p>
                      <a:pPr algn="ctr" fontAlgn="ctr"/>
                      <a:r>
                        <a:rPr lang="ja-JP" altLang="en-US" sz="1100" u="none" strike="noStrike" dirty="0">
                          <a:effectLst/>
                        </a:rPr>
                        <a:t>肉じゃが</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豚肉</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r" fontAlgn="ctr"/>
                      <a:r>
                        <a:rPr lang="en-US" sz="1100" u="none" strike="noStrike">
                          <a:effectLst/>
                        </a:rPr>
                        <a:t>40g</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r>
              <a:tr h="221791">
                <a:tc vMerge="1">
                  <a:txBody>
                    <a:bodyPr/>
                    <a:lstStyle/>
                    <a:p>
                      <a:endParaRPr kumimoji="1" lang="ja-JP" altLang="en-US"/>
                    </a:p>
                  </a:txBody>
                  <a:tcPr/>
                </a:tc>
                <a:tc>
                  <a:txBody>
                    <a:bodyPr/>
                    <a:lstStyle/>
                    <a:p>
                      <a:pPr algn="l" fontAlgn="ctr"/>
                      <a:r>
                        <a:rPr lang="ja-JP" altLang="en-US" sz="1100" u="none" strike="noStrike">
                          <a:effectLst/>
                        </a:rPr>
                        <a:t>じゃがいも</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r" fontAlgn="ctr"/>
                      <a:r>
                        <a:rPr lang="en-US" sz="1100" u="none" strike="noStrike">
                          <a:effectLst/>
                        </a:rPr>
                        <a:t>100g</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r>
              <a:tr h="221791">
                <a:tc vMerge="1">
                  <a:txBody>
                    <a:bodyPr/>
                    <a:lstStyle/>
                    <a:p>
                      <a:endParaRPr kumimoji="1" lang="ja-JP" altLang="en-US"/>
                    </a:p>
                  </a:txBody>
                  <a:tcPr/>
                </a:tc>
                <a:tc>
                  <a:txBody>
                    <a:bodyPr/>
                    <a:lstStyle/>
                    <a:p>
                      <a:pPr algn="l" fontAlgn="ctr"/>
                      <a:r>
                        <a:rPr lang="ja-JP" altLang="en-US" sz="1100" u="none" strike="noStrike">
                          <a:effectLst/>
                        </a:rPr>
                        <a:t>にんじん</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r" fontAlgn="ctr"/>
                      <a:r>
                        <a:rPr lang="en-US" sz="1100" u="none" strike="noStrike">
                          <a:effectLst/>
                        </a:rPr>
                        <a:t>30g</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r>
              <a:tr h="221791">
                <a:tc vMerge="1">
                  <a:txBody>
                    <a:bodyPr/>
                    <a:lstStyle/>
                    <a:p>
                      <a:endParaRPr kumimoji="1" lang="ja-JP" altLang="en-US"/>
                    </a:p>
                  </a:txBody>
                  <a:tcPr/>
                </a:tc>
                <a:tc>
                  <a:txBody>
                    <a:bodyPr/>
                    <a:lstStyle/>
                    <a:p>
                      <a:pPr algn="l" fontAlgn="ctr"/>
                      <a:r>
                        <a:rPr lang="ja-JP" altLang="en-US" sz="1100" u="none" strike="noStrike">
                          <a:effectLst/>
                        </a:rPr>
                        <a:t>玉ねぎ</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r" fontAlgn="ctr"/>
                      <a:r>
                        <a:rPr lang="en-US" sz="1100" u="none" strike="noStrike">
                          <a:effectLst/>
                        </a:rPr>
                        <a:t>50g</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r>
              <a:tr h="221791">
                <a:tc vMerge="1">
                  <a:txBody>
                    <a:bodyPr/>
                    <a:lstStyle/>
                    <a:p>
                      <a:endParaRPr kumimoji="1" lang="ja-JP" altLang="en-US"/>
                    </a:p>
                  </a:txBody>
                  <a:tcPr/>
                </a:tc>
                <a:tc>
                  <a:txBody>
                    <a:bodyPr/>
                    <a:lstStyle/>
                    <a:p>
                      <a:pPr algn="l" fontAlgn="ctr"/>
                      <a:r>
                        <a:rPr lang="ja-JP" altLang="en-US" sz="1100" u="none" strike="noStrike">
                          <a:effectLst/>
                        </a:rPr>
                        <a:t>油</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r" fontAlgn="ctr"/>
                      <a:r>
                        <a:rPr lang="en-US" sz="1100" u="none" strike="noStrike">
                          <a:effectLst/>
                        </a:rPr>
                        <a:t>3g</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r>
              <a:tr h="221791">
                <a:tc vMerge="1">
                  <a:txBody>
                    <a:bodyPr/>
                    <a:lstStyle/>
                    <a:p>
                      <a:endParaRPr kumimoji="1" lang="ja-JP" altLang="en-US"/>
                    </a:p>
                  </a:txBody>
                  <a:tcPr/>
                </a:tc>
                <a:tc>
                  <a:txBody>
                    <a:bodyPr/>
                    <a:lstStyle/>
                    <a:p>
                      <a:pPr algn="l" fontAlgn="ctr"/>
                      <a:r>
                        <a:rPr lang="ja-JP" altLang="en-US" sz="1100" u="none" strike="noStrike">
                          <a:effectLst/>
                        </a:rPr>
                        <a:t>砂糖</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r" fontAlgn="ctr"/>
                      <a:r>
                        <a:rPr lang="en-US" sz="1100" u="none" strike="noStrike">
                          <a:effectLst/>
                        </a:rPr>
                        <a:t>3g</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r>
              <a:tr h="221791">
                <a:tc vMerge="1">
                  <a:txBody>
                    <a:bodyPr/>
                    <a:lstStyle/>
                    <a:p>
                      <a:endParaRPr kumimoji="1" lang="ja-JP" altLang="en-US"/>
                    </a:p>
                  </a:txBody>
                  <a:tcPr/>
                </a:tc>
                <a:tc>
                  <a:txBody>
                    <a:bodyPr/>
                    <a:lstStyle/>
                    <a:p>
                      <a:pPr algn="l" fontAlgn="ctr"/>
                      <a:r>
                        <a:rPr lang="ja-JP" altLang="en-US" sz="1100" u="none" strike="noStrike">
                          <a:effectLst/>
                        </a:rPr>
                        <a:t>しょうゆ</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r"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r>
              <a:tr h="221791">
                <a:tc rowSpan="4">
                  <a:txBody>
                    <a:bodyPr/>
                    <a:lstStyle/>
                    <a:p>
                      <a:pPr algn="ctr" fontAlgn="ctr"/>
                      <a:r>
                        <a:rPr lang="ja-JP" altLang="en-US" sz="1100" u="none" strike="noStrike">
                          <a:effectLst/>
                        </a:rPr>
                        <a:t>すまし汁</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とうふ</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r" fontAlgn="ctr"/>
                      <a:r>
                        <a:rPr lang="en-US" sz="1100" u="none" strike="noStrike">
                          <a:effectLst/>
                        </a:rPr>
                        <a:t>30g</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r>
              <a:tr h="221791">
                <a:tc vMerge="1">
                  <a:txBody>
                    <a:bodyPr/>
                    <a:lstStyle/>
                    <a:p>
                      <a:endParaRPr kumimoji="1" lang="ja-JP" altLang="en-US"/>
                    </a:p>
                  </a:txBody>
                  <a:tcPr/>
                </a:tc>
                <a:tc>
                  <a:txBody>
                    <a:bodyPr/>
                    <a:lstStyle/>
                    <a:p>
                      <a:pPr algn="l" fontAlgn="ctr"/>
                      <a:r>
                        <a:rPr lang="ja-JP" altLang="en-US" sz="1100" u="none" strike="noStrike">
                          <a:effectLst/>
                        </a:rPr>
                        <a:t>しめじ</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r" fontAlgn="ctr"/>
                      <a:r>
                        <a:rPr lang="en-US" sz="1100" u="none" strike="noStrike">
                          <a:effectLst/>
                        </a:rPr>
                        <a:t>20g</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r>
              <a:tr h="221791">
                <a:tc vMerge="1">
                  <a:txBody>
                    <a:bodyPr/>
                    <a:lstStyle/>
                    <a:p>
                      <a:endParaRPr kumimoji="1" lang="ja-JP" altLang="en-US"/>
                    </a:p>
                  </a:txBody>
                  <a:tcPr/>
                </a:tc>
                <a:tc>
                  <a:txBody>
                    <a:bodyPr/>
                    <a:lstStyle/>
                    <a:p>
                      <a:pPr algn="l" fontAlgn="ctr"/>
                      <a:r>
                        <a:rPr lang="ja-JP" altLang="en-US" sz="1100" u="none" strike="noStrike">
                          <a:effectLst/>
                        </a:rPr>
                        <a:t>三つ葉</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r" fontAlgn="ctr"/>
                      <a:r>
                        <a:rPr lang="en-US" sz="1100" u="none" strike="noStrike">
                          <a:effectLst/>
                        </a:rPr>
                        <a:t>4g</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r>
              <a:tr h="221791">
                <a:tc vMerge="1">
                  <a:txBody>
                    <a:bodyPr/>
                    <a:lstStyle/>
                    <a:p>
                      <a:endParaRPr kumimoji="1" lang="ja-JP" altLang="en-US"/>
                    </a:p>
                  </a:txBody>
                  <a:tcPr/>
                </a:tc>
                <a:tc>
                  <a:txBody>
                    <a:bodyPr/>
                    <a:lstStyle/>
                    <a:p>
                      <a:pPr algn="l" fontAlgn="ctr"/>
                      <a:r>
                        <a:rPr lang="ja-JP" altLang="en-US" sz="1100" u="none" strike="noStrike">
                          <a:effectLst/>
                        </a:rPr>
                        <a:t>しょうゆ</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r"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r>
              <a:tr h="221791">
                <a:tc gridSpan="3">
                  <a:txBody>
                    <a:bodyPr/>
                    <a:lstStyle/>
                    <a:p>
                      <a:pPr algn="ctr" fontAlgn="ctr"/>
                      <a:r>
                        <a:rPr lang="ja-JP" altLang="en-US" sz="1100" u="none" strike="noStrike">
                          <a:effectLst/>
                        </a:rPr>
                        <a:t>合計</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r>
              <a:tr h="390352">
                <a:tc gridSpan="3">
                  <a:txBody>
                    <a:bodyPr/>
                    <a:lstStyle/>
                    <a:p>
                      <a:pPr algn="ctr" fontAlgn="ctr"/>
                      <a:r>
                        <a:rPr lang="ja-JP" altLang="en-US" sz="1100" u="none" strike="noStrike">
                          <a:effectLst/>
                        </a:rPr>
                        <a:t>食品群別摂取量のめやす</a:t>
                      </a:r>
                      <a:br>
                        <a:rPr lang="ja-JP" altLang="en-US" sz="1100" u="none" strike="noStrike">
                          <a:effectLst/>
                        </a:rPr>
                      </a:br>
                      <a:r>
                        <a:rPr lang="ja-JP" altLang="en-US" sz="1100" u="none" strike="noStrike">
                          <a:effectLst/>
                        </a:rPr>
                        <a:t>（１日分の約</a:t>
                      </a:r>
                      <a:r>
                        <a:rPr lang="en-US" altLang="ja-JP" sz="1100" u="none" strike="noStrike">
                          <a:effectLst/>
                        </a:rPr>
                        <a:t>1/3</a:t>
                      </a:r>
                      <a:r>
                        <a:rPr lang="ja-JP" altLang="en-US" sz="1100" u="none" strike="noStrike">
                          <a:effectLst/>
                        </a:rPr>
                        <a:t>量）</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100" u="none" strike="noStrike">
                          <a:effectLst/>
                        </a:rPr>
                        <a:t>女</a:t>
                      </a:r>
                      <a:r>
                        <a:rPr lang="en-US" altLang="ja-JP" sz="1100" u="none" strike="noStrike">
                          <a:effectLst/>
                        </a:rPr>
                        <a:t>110</a:t>
                      </a:r>
                      <a:r>
                        <a:rPr lang="en-US" sz="1100" u="none" strike="noStrike">
                          <a:effectLst/>
                        </a:rPr>
                        <a:t>g</a:t>
                      </a:r>
                      <a:br>
                        <a:rPr lang="en-US" sz="1100" u="none" strike="noStrike">
                          <a:effectLst/>
                        </a:rPr>
                      </a:br>
                      <a:r>
                        <a:rPr lang="ja-JP" altLang="en-US" sz="1100" u="none" strike="noStrike">
                          <a:effectLst/>
                        </a:rPr>
                        <a:t>男</a:t>
                      </a:r>
                      <a:r>
                        <a:rPr lang="en-US" altLang="ja-JP" sz="1100" u="none" strike="noStrike">
                          <a:effectLst/>
                        </a:rPr>
                        <a:t>133</a:t>
                      </a:r>
                      <a:r>
                        <a:rPr lang="en-US" sz="1100" u="none" strike="noStrike">
                          <a:effectLst/>
                        </a:rPr>
                        <a:t>g</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ctr" fontAlgn="ctr"/>
                      <a:r>
                        <a:rPr lang="en-US" sz="1100" u="none" strike="noStrike">
                          <a:effectLst/>
                        </a:rPr>
                        <a:t>17g</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ctr" fontAlgn="ctr"/>
                      <a:r>
                        <a:rPr lang="ja-JP" altLang="en-US" sz="1100" u="none" strike="noStrike">
                          <a:effectLst/>
                        </a:rPr>
                        <a:t>女</a:t>
                      </a:r>
                      <a:r>
                        <a:rPr lang="en-US" altLang="ja-JP" sz="1100" u="none" strike="noStrike">
                          <a:effectLst/>
                        </a:rPr>
                        <a:t>40</a:t>
                      </a:r>
                      <a:r>
                        <a:rPr lang="en-US" sz="1100" u="none" strike="noStrike">
                          <a:effectLst/>
                        </a:rPr>
                        <a:t>g</a:t>
                      </a:r>
                      <a:br>
                        <a:rPr lang="en-US" sz="1100" u="none" strike="noStrike">
                          <a:effectLst/>
                        </a:rPr>
                      </a:br>
                      <a:r>
                        <a:rPr lang="ja-JP" altLang="en-US" sz="1100" u="none" strike="noStrike">
                          <a:effectLst/>
                        </a:rPr>
                        <a:t>男</a:t>
                      </a:r>
                      <a:r>
                        <a:rPr lang="en-US" altLang="ja-JP" sz="1100" u="none" strike="noStrike">
                          <a:effectLst/>
                        </a:rPr>
                        <a:t>53</a:t>
                      </a:r>
                      <a:r>
                        <a:rPr lang="en-US" sz="1100" u="none" strike="noStrike">
                          <a:effectLst/>
                        </a:rPr>
                        <a:t>g</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ctr" fontAlgn="ctr"/>
                      <a:r>
                        <a:rPr lang="ja-JP" altLang="en-US" sz="1100" u="none" strike="noStrike">
                          <a:effectLst/>
                        </a:rPr>
                        <a:t>女</a:t>
                      </a:r>
                      <a:r>
                        <a:rPr lang="en-US" altLang="ja-JP" sz="1100" u="none" strike="noStrike">
                          <a:effectLst/>
                        </a:rPr>
                        <a:t>27</a:t>
                      </a:r>
                      <a:r>
                        <a:rPr lang="en-US" sz="1100" u="none" strike="noStrike">
                          <a:effectLst/>
                        </a:rPr>
                        <a:t>g</a:t>
                      </a:r>
                      <a:br>
                        <a:rPr lang="en-US" sz="1100" u="none" strike="noStrike">
                          <a:effectLst/>
                        </a:rPr>
                      </a:br>
                      <a:r>
                        <a:rPr lang="ja-JP" altLang="en-US" sz="1100" u="none" strike="noStrike">
                          <a:effectLst/>
                        </a:rPr>
                        <a:t>男</a:t>
                      </a:r>
                      <a:r>
                        <a:rPr lang="en-US" altLang="ja-JP" sz="1100" u="none" strike="noStrike">
                          <a:effectLst/>
                        </a:rPr>
                        <a:t>33</a:t>
                      </a:r>
                      <a:r>
                        <a:rPr lang="en-US" sz="1100" u="none" strike="noStrike">
                          <a:effectLst/>
                        </a:rPr>
                        <a:t>g</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ctr" fontAlgn="ctr"/>
                      <a:r>
                        <a:rPr lang="en-US" sz="1100" u="none" strike="noStrike">
                          <a:effectLst/>
                        </a:rPr>
                        <a:t>117g</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ctr" fontAlgn="ctr"/>
                      <a:r>
                        <a:rPr lang="en-US" sz="1100" u="none" strike="noStrike">
                          <a:effectLst/>
                        </a:rPr>
                        <a:t>33g</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ctr" fontAlgn="ctr"/>
                      <a:r>
                        <a:rPr lang="en-US" sz="1100" u="none" strike="noStrike">
                          <a:effectLst/>
                        </a:rPr>
                        <a:t>67g</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ctr" fontAlgn="ctr"/>
                      <a:r>
                        <a:rPr lang="ja-JP" altLang="en-US" sz="1100" u="none" strike="noStrike" dirty="0">
                          <a:effectLst/>
                        </a:rPr>
                        <a:t>女</a:t>
                      </a:r>
                      <a:r>
                        <a:rPr lang="en-US" altLang="ja-JP" sz="1100" u="none" strike="noStrike" dirty="0">
                          <a:effectLst/>
                        </a:rPr>
                        <a:t>107</a:t>
                      </a:r>
                      <a:r>
                        <a:rPr lang="en-US" sz="1100" u="none" strike="noStrike" dirty="0">
                          <a:effectLst/>
                        </a:rPr>
                        <a:t>g</a:t>
                      </a:r>
                      <a:br>
                        <a:rPr lang="en-US" sz="1100" u="none" strike="noStrike" dirty="0">
                          <a:effectLst/>
                        </a:rPr>
                      </a:br>
                      <a:r>
                        <a:rPr lang="ja-JP" altLang="en-US" sz="1100" u="none" strike="noStrike" dirty="0">
                          <a:effectLst/>
                        </a:rPr>
                        <a:t>男</a:t>
                      </a:r>
                      <a:r>
                        <a:rPr lang="en-US" altLang="ja-JP" sz="1100" u="none" strike="noStrike" dirty="0">
                          <a:effectLst/>
                        </a:rPr>
                        <a:t>140</a:t>
                      </a:r>
                      <a:r>
                        <a:rPr lang="en-US" sz="1100" u="none" strike="noStrike" dirty="0">
                          <a:effectLst/>
                        </a:rPr>
                        <a:t>g</a:t>
                      </a:r>
                      <a:endParaRPr 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ctr" fontAlgn="ctr"/>
                      <a:r>
                        <a:rPr lang="en-US" sz="1100" u="none" strike="noStrike" dirty="0">
                          <a:effectLst/>
                        </a:rPr>
                        <a:t>3g</a:t>
                      </a:r>
                      <a:endParaRPr 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c>
                  <a:txBody>
                    <a:bodyPr/>
                    <a:lstStyle/>
                    <a:p>
                      <a:pPr algn="ctr" fontAlgn="ctr"/>
                      <a:r>
                        <a:rPr lang="ja-JP" altLang="en-US" sz="1100" u="none" strike="noStrike" dirty="0">
                          <a:effectLst/>
                        </a:rPr>
                        <a:t>女</a:t>
                      </a:r>
                      <a:r>
                        <a:rPr lang="en-US" altLang="ja-JP" sz="1100" u="none" strike="noStrike" dirty="0">
                          <a:effectLst/>
                        </a:rPr>
                        <a:t>8</a:t>
                      </a:r>
                      <a:r>
                        <a:rPr lang="en-US" sz="1100" u="none" strike="noStrike" dirty="0">
                          <a:effectLst/>
                        </a:rPr>
                        <a:t>g</a:t>
                      </a:r>
                      <a:br>
                        <a:rPr lang="en-US" sz="1100" u="none" strike="noStrike" dirty="0">
                          <a:effectLst/>
                        </a:rPr>
                      </a:br>
                      <a:r>
                        <a:rPr lang="ja-JP" altLang="en-US" sz="1100" u="none" strike="noStrike" dirty="0">
                          <a:effectLst/>
                        </a:rPr>
                        <a:t>男</a:t>
                      </a:r>
                      <a:r>
                        <a:rPr lang="en-US" altLang="ja-JP" sz="1100" u="none" strike="noStrike" dirty="0">
                          <a:effectLst/>
                        </a:rPr>
                        <a:t>10</a:t>
                      </a:r>
                      <a:r>
                        <a:rPr lang="en-US" sz="1100" u="none" strike="noStrike" dirty="0">
                          <a:effectLst/>
                        </a:rPr>
                        <a:t>g</a:t>
                      </a:r>
                      <a:endParaRPr 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969" marR="6969" marT="6969" marB="0" anchor="ctr"/>
                </a:tc>
              </a:tr>
            </a:tbl>
          </a:graphicData>
        </a:graphic>
      </p:graphicFrame>
      <p:sp>
        <p:nvSpPr>
          <p:cNvPr id="4" name="角丸四角形吹き出し 3"/>
          <p:cNvSpPr/>
          <p:nvPr/>
        </p:nvSpPr>
        <p:spPr>
          <a:xfrm>
            <a:off x="7236296" y="1851670"/>
            <a:ext cx="1800200" cy="2088232"/>
          </a:xfrm>
          <a:prstGeom prst="wedgeRoundRectCallout">
            <a:avLst>
              <a:gd name="adj1" fmla="val -73563"/>
              <a:gd name="adj2" fmla="val 74800"/>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600" dirty="0" smtClean="0"/>
              <a:t>この献立で，不足する食品群と，栄養</a:t>
            </a:r>
            <a:r>
              <a:rPr lang="ja-JP" altLang="en-US" sz="1600" dirty="0"/>
              <a:t>バランスをよくするために追加するとよい</a:t>
            </a:r>
            <a:r>
              <a:rPr lang="ja-JP" altLang="en-US" sz="1600" dirty="0" smtClean="0"/>
              <a:t>料理を考えよう</a:t>
            </a:r>
            <a:endParaRPr kumimoji="1" lang="ja-JP" altLang="en-US" sz="1600" dirty="0"/>
          </a:p>
        </p:txBody>
      </p:sp>
    </p:spTree>
    <p:extLst>
      <p:ext uri="{BB962C8B-B14F-4D97-AF65-F5344CB8AC3E}">
        <p14:creationId xmlns:p14="http://schemas.microsoft.com/office/powerpoint/2010/main" val="11226490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3600" dirty="0" smtClean="0"/>
              <a:t>不足する食品群と追加するとよい料理</a:t>
            </a:r>
            <a:endParaRPr kumimoji="1" lang="ja-JP" altLang="en-US" sz="3600" dirty="0"/>
          </a:p>
        </p:txBody>
      </p:sp>
      <p:graphicFrame>
        <p:nvGraphicFramePr>
          <p:cNvPr id="3" name="表 2"/>
          <p:cNvGraphicFramePr>
            <a:graphicFrameLocks noGrp="1"/>
          </p:cNvGraphicFramePr>
          <p:nvPr>
            <p:extLst>
              <p:ext uri="{D42A27DB-BD31-4B8C-83A1-F6EECF244321}">
                <p14:modId xmlns:p14="http://schemas.microsoft.com/office/powerpoint/2010/main" val="3178349163"/>
              </p:ext>
            </p:extLst>
          </p:nvPr>
        </p:nvGraphicFramePr>
        <p:xfrm>
          <a:off x="251520" y="1635646"/>
          <a:ext cx="8568952" cy="2247406"/>
        </p:xfrm>
        <a:graphic>
          <a:graphicData uri="http://schemas.openxmlformats.org/drawingml/2006/table">
            <a:tbl>
              <a:tblPr>
                <a:tableStyleId>{BC89EF96-8CEA-46FF-86C4-4CE0E7609802}</a:tableStyleId>
              </a:tblPr>
              <a:tblGrid>
                <a:gridCol w="2880320"/>
                <a:gridCol w="5688632"/>
              </a:tblGrid>
              <a:tr h="792087">
                <a:tc>
                  <a:txBody>
                    <a:bodyPr/>
                    <a:lstStyle/>
                    <a:p>
                      <a:pPr algn="l" fontAlgn="ctr"/>
                      <a:r>
                        <a:rPr lang="ja-JP" altLang="en-US" sz="1600" u="none" strike="noStrike" dirty="0">
                          <a:effectLst/>
                        </a:rPr>
                        <a:t>　この献立で不足する食品群</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r h="1455319">
                <a:tc>
                  <a:txBody>
                    <a:bodyPr/>
                    <a:lstStyle/>
                    <a:p>
                      <a:pPr algn="l" fontAlgn="ctr"/>
                      <a:r>
                        <a:rPr lang="ja-JP" altLang="en-US" sz="1600" u="none" strike="noStrike" dirty="0">
                          <a:effectLst/>
                        </a:rPr>
                        <a:t>　栄養バランスをよくするために</a:t>
                      </a:r>
                      <a:br>
                        <a:rPr lang="ja-JP" altLang="en-US" sz="1600" u="none" strike="noStrike" dirty="0">
                          <a:effectLst/>
                        </a:rPr>
                      </a:br>
                      <a:r>
                        <a:rPr lang="ja-JP" altLang="en-US" sz="1600" u="none" strike="noStrike" dirty="0">
                          <a:effectLst/>
                        </a:rPr>
                        <a:t>　追加するとよい料理</a:t>
                      </a: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r>
            </a:tbl>
          </a:graphicData>
        </a:graphic>
      </p:graphicFrame>
    </p:spTree>
    <p:extLst>
      <p:ext uri="{BB962C8B-B14F-4D97-AF65-F5344CB8AC3E}">
        <p14:creationId xmlns:p14="http://schemas.microsoft.com/office/powerpoint/2010/main" val="2174230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817</Words>
  <Application>Microsoft Office PowerPoint</Application>
  <PresentationFormat>画面に合わせる (16:9)</PresentationFormat>
  <Paragraphs>660</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食品群別摂取量の目安</vt:lpstr>
      <vt:lpstr>食品群と食品群別摂取量の目安</vt:lpstr>
      <vt:lpstr>四つの食品群別摂取量の目安 身体活動レベルⅡ（普通）　　　　香川芳子案より抜粋</vt:lpstr>
      <vt:lpstr>四つの食品群別摂取量の目安と食品構成</vt:lpstr>
      <vt:lpstr>自分の摂取量の目安は?</vt:lpstr>
      <vt:lpstr>分類してみよう</vt:lpstr>
      <vt:lpstr>不足する食品群と追加するとよい料理</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naka</dc:creator>
  <cp:lastModifiedBy>naka</cp:lastModifiedBy>
  <cp:revision>26</cp:revision>
  <dcterms:created xsi:type="dcterms:W3CDTF">2016-06-19T17:33:11Z</dcterms:created>
  <dcterms:modified xsi:type="dcterms:W3CDTF">2016-06-25T12:36:09Z</dcterms:modified>
</cp:coreProperties>
</file>