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63" r:id="rId5"/>
    <p:sldId id="264" r:id="rId6"/>
    <p:sldId id="261" r:id="rId7"/>
    <p:sldId id="260" r:id="rId8"/>
    <p:sldId id="265" r:id="rId9"/>
    <p:sldId id="266" r:id="rId10"/>
    <p:sldId id="269" r:id="rId11"/>
    <p:sldId id="270" r:id="rId12"/>
    <p:sldId id="267" r:id="rId13"/>
    <p:sldId id="268" r:id="rId14"/>
    <p:sldId id="271" r:id="rId15"/>
    <p:sldId id="273" r:id="rId16"/>
    <p:sldId id="272" r:id="rId17"/>
  </p:sldIdLst>
  <p:sldSz cx="9144000" cy="5143500" type="screen16x9"/>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04" autoAdjust="0"/>
  </p:normalViewPr>
  <p:slideViewPr>
    <p:cSldViewPr>
      <p:cViewPr>
        <p:scale>
          <a:sx n="80" d="100"/>
          <a:sy n="80" d="100"/>
        </p:scale>
        <p:origin x="-1002" y="-1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0B57A4-DBCD-4F21-9E49-8342D2414F54}" type="datetimeFigureOut">
              <a:rPr kumimoji="1" lang="ja-JP" altLang="en-US" smtClean="0"/>
              <a:t>2016/6/20</a:t>
            </a:fld>
            <a:endParaRPr kumimoji="1" lang="ja-JP" altLang="en-US"/>
          </a:p>
        </p:txBody>
      </p:sp>
      <p:sp>
        <p:nvSpPr>
          <p:cNvPr id="4" name="スライド イメージ プレースホルダー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C16F3F-F296-4449-B8D7-265A5C0DC53D}" type="slidenum">
              <a:rPr kumimoji="1" lang="ja-JP" altLang="en-US" smtClean="0"/>
              <a:t>‹#›</a:t>
            </a:fld>
            <a:endParaRPr kumimoji="1" lang="ja-JP" altLang="en-US"/>
          </a:p>
        </p:txBody>
      </p:sp>
    </p:spTree>
    <p:extLst>
      <p:ext uri="{BB962C8B-B14F-4D97-AF65-F5344CB8AC3E}">
        <p14:creationId xmlns:p14="http://schemas.microsoft.com/office/powerpoint/2010/main" val="228210934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CC16F3F-F296-4449-B8D7-265A5C0DC53D}" type="slidenum">
              <a:rPr kumimoji="1" lang="ja-JP" altLang="en-US" smtClean="0"/>
              <a:t>16</a:t>
            </a:fld>
            <a:endParaRPr kumimoji="1" lang="ja-JP" altLang="en-US"/>
          </a:p>
        </p:txBody>
      </p:sp>
    </p:spTree>
    <p:extLst>
      <p:ext uri="{BB962C8B-B14F-4D97-AF65-F5344CB8AC3E}">
        <p14:creationId xmlns:p14="http://schemas.microsoft.com/office/powerpoint/2010/main" val="40612369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597819"/>
            <a:ext cx="7772400" cy="110251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982C672-A580-43E5-ACFC-C1F56FF6DB36}" type="datetimeFigureOut">
              <a:rPr kumimoji="1" lang="ja-JP" altLang="en-US" smtClean="0"/>
              <a:t>2016/6/19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AB27263-6C61-47F0-9D7B-BCA8D7E0A610}" type="slidenum">
              <a:rPr kumimoji="1" lang="ja-JP" altLang="en-US" smtClean="0"/>
              <a:t>‹#›</a:t>
            </a:fld>
            <a:endParaRPr kumimoji="1" lang="ja-JP" altLang="en-US"/>
          </a:p>
        </p:txBody>
      </p:sp>
    </p:spTree>
    <p:extLst>
      <p:ext uri="{BB962C8B-B14F-4D97-AF65-F5344CB8AC3E}">
        <p14:creationId xmlns:p14="http://schemas.microsoft.com/office/powerpoint/2010/main" val="2937145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982C672-A580-43E5-ACFC-C1F56FF6DB36}" type="datetimeFigureOut">
              <a:rPr kumimoji="1" lang="ja-JP" altLang="en-US" smtClean="0"/>
              <a:t>2016/6/19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AB27263-6C61-47F0-9D7B-BCA8D7E0A610}" type="slidenum">
              <a:rPr kumimoji="1" lang="ja-JP" altLang="en-US" smtClean="0"/>
              <a:t>‹#›</a:t>
            </a:fld>
            <a:endParaRPr kumimoji="1" lang="ja-JP" altLang="en-US"/>
          </a:p>
        </p:txBody>
      </p:sp>
    </p:spTree>
    <p:extLst>
      <p:ext uri="{BB962C8B-B14F-4D97-AF65-F5344CB8AC3E}">
        <p14:creationId xmlns:p14="http://schemas.microsoft.com/office/powerpoint/2010/main" val="2282412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05979"/>
            <a:ext cx="2057400" cy="4388644"/>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05979"/>
            <a:ext cx="6019800" cy="4388644"/>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982C672-A580-43E5-ACFC-C1F56FF6DB36}" type="datetimeFigureOut">
              <a:rPr kumimoji="1" lang="ja-JP" altLang="en-US" smtClean="0"/>
              <a:t>2016/6/19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AB27263-6C61-47F0-9D7B-BCA8D7E0A610}" type="slidenum">
              <a:rPr kumimoji="1" lang="ja-JP" altLang="en-US" smtClean="0"/>
              <a:t>‹#›</a:t>
            </a:fld>
            <a:endParaRPr kumimoji="1" lang="ja-JP" altLang="en-US"/>
          </a:p>
        </p:txBody>
      </p:sp>
    </p:spTree>
    <p:extLst>
      <p:ext uri="{BB962C8B-B14F-4D97-AF65-F5344CB8AC3E}">
        <p14:creationId xmlns:p14="http://schemas.microsoft.com/office/powerpoint/2010/main" val="365444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982C672-A580-43E5-ACFC-C1F56FF6DB36}" type="datetimeFigureOut">
              <a:rPr kumimoji="1" lang="ja-JP" altLang="en-US" smtClean="0"/>
              <a:t>2016/6/19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AB27263-6C61-47F0-9D7B-BCA8D7E0A610}" type="slidenum">
              <a:rPr kumimoji="1" lang="ja-JP" altLang="en-US" smtClean="0"/>
              <a:t>‹#›</a:t>
            </a:fld>
            <a:endParaRPr kumimoji="1" lang="ja-JP" altLang="en-US"/>
          </a:p>
        </p:txBody>
      </p:sp>
    </p:spTree>
    <p:extLst>
      <p:ext uri="{BB962C8B-B14F-4D97-AF65-F5344CB8AC3E}">
        <p14:creationId xmlns:p14="http://schemas.microsoft.com/office/powerpoint/2010/main" val="2354453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3305176"/>
            <a:ext cx="7772400" cy="1021556"/>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982C672-A580-43E5-ACFC-C1F56FF6DB36}" type="datetimeFigureOut">
              <a:rPr kumimoji="1" lang="ja-JP" altLang="en-US" smtClean="0"/>
              <a:t>2016/6/19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AB27263-6C61-47F0-9D7B-BCA8D7E0A610}" type="slidenum">
              <a:rPr kumimoji="1" lang="ja-JP" altLang="en-US" smtClean="0"/>
              <a:t>‹#›</a:t>
            </a:fld>
            <a:endParaRPr kumimoji="1" lang="ja-JP" altLang="en-US"/>
          </a:p>
        </p:txBody>
      </p:sp>
    </p:spTree>
    <p:extLst>
      <p:ext uri="{BB962C8B-B14F-4D97-AF65-F5344CB8AC3E}">
        <p14:creationId xmlns:p14="http://schemas.microsoft.com/office/powerpoint/2010/main" val="3727561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982C672-A580-43E5-ACFC-C1F56FF6DB36}" type="datetimeFigureOut">
              <a:rPr kumimoji="1" lang="ja-JP" altLang="en-US" smtClean="0"/>
              <a:t>2016/6/19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AB27263-6C61-47F0-9D7B-BCA8D7E0A610}" type="slidenum">
              <a:rPr kumimoji="1" lang="ja-JP" altLang="en-US" smtClean="0"/>
              <a:t>‹#›</a:t>
            </a:fld>
            <a:endParaRPr kumimoji="1" lang="ja-JP" altLang="en-US"/>
          </a:p>
        </p:txBody>
      </p:sp>
    </p:spTree>
    <p:extLst>
      <p:ext uri="{BB962C8B-B14F-4D97-AF65-F5344CB8AC3E}">
        <p14:creationId xmlns:p14="http://schemas.microsoft.com/office/powerpoint/2010/main" val="2794784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982C672-A580-43E5-ACFC-C1F56FF6DB36}" type="datetimeFigureOut">
              <a:rPr kumimoji="1" lang="ja-JP" altLang="en-US" smtClean="0"/>
              <a:t>2016/6/19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AB27263-6C61-47F0-9D7B-BCA8D7E0A610}" type="slidenum">
              <a:rPr kumimoji="1" lang="ja-JP" altLang="en-US" smtClean="0"/>
              <a:t>‹#›</a:t>
            </a:fld>
            <a:endParaRPr kumimoji="1" lang="ja-JP" altLang="en-US"/>
          </a:p>
        </p:txBody>
      </p:sp>
    </p:spTree>
    <p:extLst>
      <p:ext uri="{BB962C8B-B14F-4D97-AF65-F5344CB8AC3E}">
        <p14:creationId xmlns:p14="http://schemas.microsoft.com/office/powerpoint/2010/main" val="25898519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982C672-A580-43E5-ACFC-C1F56FF6DB36}" type="datetimeFigureOut">
              <a:rPr kumimoji="1" lang="ja-JP" altLang="en-US" smtClean="0"/>
              <a:t>2016/6/19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AB27263-6C61-47F0-9D7B-BCA8D7E0A610}" type="slidenum">
              <a:rPr kumimoji="1" lang="ja-JP" altLang="en-US" smtClean="0"/>
              <a:t>‹#›</a:t>
            </a:fld>
            <a:endParaRPr kumimoji="1" lang="ja-JP" altLang="en-US"/>
          </a:p>
        </p:txBody>
      </p:sp>
    </p:spTree>
    <p:extLst>
      <p:ext uri="{BB962C8B-B14F-4D97-AF65-F5344CB8AC3E}">
        <p14:creationId xmlns:p14="http://schemas.microsoft.com/office/powerpoint/2010/main" val="3575497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982C672-A580-43E5-ACFC-C1F56FF6DB36}" type="datetimeFigureOut">
              <a:rPr kumimoji="1" lang="ja-JP" altLang="en-US" smtClean="0"/>
              <a:t>2016/6/19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AB27263-6C61-47F0-9D7B-BCA8D7E0A610}" type="slidenum">
              <a:rPr kumimoji="1" lang="ja-JP" altLang="en-US" smtClean="0"/>
              <a:t>‹#›</a:t>
            </a:fld>
            <a:endParaRPr kumimoji="1" lang="ja-JP" altLang="en-US"/>
          </a:p>
        </p:txBody>
      </p:sp>
    </p:spTree>
    <p:extLst>
      <p:ext uri="{BB962C8B-B14F-4D97-AF65-F5344CB8AC3E}">
        <p14:creationId xmlns:p14="http://schemas.microsoft.com/office/powerpoint/2010/main" val="155317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04787"/>
            <a:ext cx="3008313" cy="8715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982C672-A580-43E5-ACFC-C1F56FF6DB36}" type="datetimeFigureOut">
              <a:rPr kumimoji="1" lang="ja-JP" altLang="en-US" smtClean="0"/>
              <a:t>2016/6/19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AB27263-6C61-47F0-9D7B-BCA8D7E0A610}" type="slidenum">
              <a:rPr kumimoji="1" lang="ja-JP" altLang="en-US" smtClean="0"/>
              <a:t>‹#›</a:t>
            </a:fld>
            <a:endParaRPr kumimoji="1" lang="ja-JP" altLang="en-US"/>
          </a:p>
        </p:txBody>
      </p:sp>
    </p:spTree>
    <p:extLst>
      <p:ext uri="{BB962C8B-B14F-4D97-AF65-F5344CB8AC3E}">
        <p14:creationId xmlns:p14="http://schemas.microsoft.com/office/powerpoint/2010/main" val="3112054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3600450"/>
            <a:ext cx="5486400" cy="425054"/>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982C672-A580-43E5-ACFC-C1F56FF6DB36}" type="datetimeFigureOut">
              <a:rPr kumimoji="1" lang="ja-JP" altLang="en-US" smtClean="0"/>
              <a:t>2016/6/19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AB27263-6C61-47F0-9D7B-BCA8D7E0A610}" type="slidenum">
              <a:rPr kumimoji="1" lang="ja-JP" altLang="en-US" smtClean="0"/>
              <a:t>‹#›</a:t>
            </a:fld>
            <a:endParaRPr kumimoji="1" lang="ja-JP" altLang="en-US"/>
          </a:p>
        </p:txBody>
      </p:sp>
    </p:spTree>
    <p:extLst>
      <p:ext uri="{BB962C8B-B14F-4D97-AF65-F5344CB8AC3E}">
        <p14:creationId xmlns:p14="http://schemas.microsoft.com/office/powerpoint/2010/main" val="22701851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A982C672-A580-43E5-ACFC-C1F56FF6DB36}" type="datetimeFigureOut">
              <a:rPr kumimoji="1" lang="ja-JP" altLang="en-US" smtClean="0"/>
              <a:t>2016/6/19</a:t>
            </a:fld>
            <a:endParaRPr kumimoji="1" lang="ja-JP" altLang="en-US"/>
          </a:p>
        </p:txBody>
      </p:sp>
      <p:sp>
        <p:nvSpPr>
          <p:cNvPr id="5" name="フッター プレースホルダー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AB27263-6C61-47F0-9D7B-BCA8D7E0A610}" type="slidenum">
              <a:rPr kumimoji="1" lang="ja-JP" altLang="en-US" smtClean="0"/>
              <a:t>‹#›</a:t>
            </a:fld>
            <a:endParaRPr kumimoji="1" lang="ja-JP" altLang="en-US"/>
          </a:p>
        </p:txBody>
      </p:sp>
    </p:spTree>
    <p:extLst>
      <p:ext uri="{BB962C8B-B14F-4D97-AF65-F5344CB8AC3E}">
        <p14:creationId xmlns:p14="http://schemas.microsoft.com/office/powerpoint/2010/main" val="15354787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食事摂取基準</a:t>
            </a:r>
            <a:endParaRPr kumimoji="1" lang="ja-JP" altLang="en-US" dirty="0"/>
          </a:p>
        </p:txBody>
      </p:sp>
      <p:sp>
        <p:nvSpPr>
          <p:cNvPr id="3" name="サブタイトル 2"/>
          <p:cNvSpPr>
            <a:spLocks noGrp="1"/>
          </p:cNvSpPr>
          <p:nvPr>
            <p:ph type="subTitle" idx="1"/>
          </p:nvPr>
        </p:nvSpPr>
        <p:spPr>
          <a:xfrm>
            <a:off x="323528" y="339502"/>
            <a:ext cx="3200400" cy="665212"/>
          </a:xfrm>
        </p:spPr>
        <p:txBody>
          <a:bodyPr/>
          <a:lstStyle/>
          <a:p>
            <a:r>
              <a:rPr lang="en-US" altLang="ja-JP" dirty="0" smtClean="0"/>
              <a:t>(2</a:t>
            </a:r>
            <a:r>
              <a:rPr lang="en-US" altLang="ja-JP" dirty="0"/>
              <a:t>)</a:t>
            </a:r>
            <a:r>
              <a:rPr kumimoji="1" lang="ja-JP" altLang="en-US" dirty="0" smtClean="0"/>
              <a:t>－ア－</a:t>
            </a:r>
            <a:r>
              <a:rPr kumimoji="1" lang="en-US" altLang="ja-JP" dirty="0" smtClean="0"/>
              <a:t>a</a:t>
            </a:r>
            <a:r>
              <a:rPr kumimoji="1" lang="ja-JP" altLang="en-US" dirty="0" smtClean="0"/>
              <a:t>－</a:t>
            </a:r>
            <a:r>
              <a:rPr kumimoji="1" lang="en-US" altLang="ja-JP" dirty="0" smtClean="0"/>
              <a:t>A</a:t>
            </a:r>
          </a:p>
          <a:p>
            <a:endParaRPr kumimoji="1" lang="ja-JP" altLang="en-US" dirty="0"/>
          </a:p>
        </p:txBody>
      </p:sp>
    </p:spTree>
    <p:extLst>
      <p:ext uri="{BB962C8B-B14F-4D97-AF65-F5344CB8AC3E}">
        <p14:creationId xmlns:p14="http://schemas.microsoft.com/office/powerpoint/2010/main" val="2828075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538"/>
            <a:ext cx="8229600" cy="857250"/>
          </a:xfrm>
        </p:spPr>
        <p:txBody>
          <a:bodyPr>
            <a:normAutofit/>
          </a:bodyPr>
          <a:lstStyle/>
          <a:p>
            <a:pPr algn="l"/>
            <a:r>
              <a:rPr kumimoji="1" lang="ja-JP" altLang="en-US" sz="3600" dirty="0" smtClean="0"/>
              <a:t>日本人の食事摂取</a:t>
            </a:r>
            <a:r>
              <a:rPr kumimoji="1" lang="ja-JP" altLang="en-US" sz="3600" dirty="0" smtClean="0"/>
              <a:t>基準</a:t>
            </a:r>
            <a:endParaRPr kumimoji="1" lang="ja-JP" altLang="en-US" sz="3600" dirty="0"/>
          </a:p>
        </p:txBody>
      </p:sp>
      <p:sp>
        <p:nvSpPr>
          <p:cNvPr id="7" name="コンテンツ プレースホルダー 6"/>
          <p:cNvSpPr>
            <a:spLocks noGrp="1"/>
          </p:cNvSpPr>
          <p:nvPr>
            <p:ph idx="1"/>
          </p:nvPr>
        </p:nvSpPr>
        <p:spPr>
          <a:xfrm>
            <a:off x="107504" y="708834"/>
            <a:ext cx="1368152" cy="422756"/>
          </a:xfrm>
        </p:spPr>
        <p:style>
          <a:lnRef idx="1">
            <a:schemeClr val="accent3"/>
          </a:lnRef>
          <a:fillRef idx="2">
            <a:schemeClr val="accent3"/>
          </a:fillRef>
          <a:effectRef idx="1">
            <a:schemeClr val="accent3"/>
          </a:effectRef>
          <a:fontRef idx="minor">
            <a:schemeClr val="dk1"/>
          </a:fontRef>
        </p:style>
        <p:txBody>
          <a:bodyPr>
            <a:noAutofit/>
          </a:bodyPr>
          <a:lstStyle/>
          <a:p>
            <a:pPr marL="0" indent="0">
              <a:buNone/>
            </a:pPr>
            <a:r>
              <a:rPr kumimoji="1" lang="ja-JP" altLang="en-US" sz="2400" dirty="0" smtClean="0"/>
              <a:t>ビタミン</a:t>
            </a:r>
            <a:r>
              <a:rPr kumimoji="1" lang="en-US" altLang="ja-JP" sz="2400" dirty="0" smtClean="0"/>
              <a:t>A</a:t>
            </a:r>
            <a:endParaRPr kumimoji="1" lang="ja-JP" altLang="en-US" sz="1800" dirty="0"/>
          </a:p>
        </p:txBody>
      </p:sp>
      <p:sp>
        <p:nvSpPr>
          <p:cNvPr id="3" name="テキスト ボックス 2"/>
          <p:cNvSpPr txBox="1"/>
          <p:nvPr/>
        </p:nvSpPr>
        <p:spPr>
          <a:xfrm>
            <a:off x="5508104" y="339502"/>
            <a:ext cx="3485249" cy="369332"/>
          </a:xfrm>
          <a:prstGeom prst="rect">
            <a:avLst/>
          </a:prstGeom>
          <a:noFill/>
        </p:spPr>
        <p:txBody>
          <a:bodyPr wrap="none" rtlCol="0">
            <a:spAutoFit/>
          </a:bodyPr>
          <a:lstStyle/>
          <a:p>
            <a:r>
              <a:rPr kumimoji="1" lang="ja-JP" altLang="en-US" dirty="0" smtClean="0"/>
              <a:t>（厚生労働省　</a:t>
            </a:r>
            <a:r>
              <a:rPr kumimoji="1" lang="en-US" altLang="ja-JP" dirty="0" smtClean="0"/>
              <a:t>2015</a:t>
            </a:r>
            <a:r>
              <a:rPr kumimoji="1" lang="ja-JP" altLang="en-US" dirty="0" smtClean="0"/>
              <a:t>年版より</a:t>
            </a:r>
            <a:r>
              <a:rPr kumimoji="1" lang="ja-JP" altLang="en-US" dirty="0" smtClean="0"/>
              <a:t>抜粋）</a:t>
            </a:r>
            <a:endParaRPr kumimoji="1" lang="ja-JP" altLang="en-US" dirty="0"/>
          </a:p>
        </p:txBody>
      </p:sp>
      <p:sp>
        <p:nvSpPr>
          <p:cNvPr id="8" name="コンテンツ プレースホルダー 6"/>
          <p:cNvSpPr txBox="1">
            <a:spLocks/>
          </p:cNvSpPr>
          <p:nvPr/>
        </p:nvSpPr>
        <p:spPr>
          <a:xfrm>
            <a:off x="4557322" y="711045"/>
            <a:ext cx="1382830" cy="420545"/>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pPr marL="0" indent="0">
              <a:buFont typeface="Arial" panose="020B0604020202020204" pitchFamily="34" charset="0"/>
              <a:buNone/>
            </a:pPr>
            <a:r>
              <a:rPr lang="ja-JP" altLang="en-US" sz="2400" dirty="0" smtClean="0"/>
              <a:t>ビタミン</a:t>
            </a:r>
            <a:r>
              <a:rPr lang="en-US" altLang="ja-JP" sz="2400" dirty="0" smtClean="0"/>
              <a:t>D</a:t>
            </a:r>
            <a:endParaRPr lang="ja-JP" altLang="en-US" sz="1800" dirty="0"/>
          </a:p>
        </p:txBody>
      </p:sp>
      <p:graphicFrame>
        <p:nvGraphicFramePr>
          <p:cNvPr id="4" name="表 3"/>
          <p:cNvGraphicFramePr>
            <a:graphicFrameLocks noGrp="1"/>
          </p:cNvGraphicFramePr>
          <p:nvPr>
            <p:extLst>
              <p:ext uri="{D42A27DB-BD31-4B8C-83A1-F6EECF244321}">
                <p14:modId xmlns:p14="http://schemas.microsoft.com/office/powerpoint/2010/main" val="4235944021"/>
              </p:ext>
            </p:extLst>
          </p:nvPr>
        </p:nvGraphicFramePr>
        <p:xfrm>
          <a:off x="107504" y="1228144"/>
          <a:ext cx="4392487" cy="3791872"/>
        </p:xfrm>
        <a:graphic>
          <a:graphicData uri="http://schemas.openxmlformats.org/drawingml/2006/table">
            <a:tbl>
              <a:tblPr firstRow="1">
                <a:tableStyleId>{8799B23B-EC83-4686-B30A-512413B5E67A}</a:tableStyleId>
              </a:tblPr>
              <a:tblGrid>
                <a:gridCol w="1026174"/>
                <a:gridCol w="879578"/>
                <a:gridCol w="806280"/>
                <a:gridCol w="795776"/>
                <a:gridCol w="884679"/>
              </a:tblGrid>
              <a:tr h="203633">
                <a:tc rowSpan="2">
                  <a:txBody>
                    <a:bodyPr/>
                    <a:lstStyle/>
                    <a:p>
                      <a:pPr algn="ctr" fontAlgn="ctr"/>
                      <a:r>
                        <a:rPr lang="ja-JP" altLang="en-US" sz="1200" u="none" strike="noStrike" dirty="0">
                          <a:effectLst/>
                        </a:rPr>
                        <a:t>　</a:t>
                      </a:r>
                      <a:endParaRPr lang="ja-JP" altLang="en-US" sz="1200" b="0" i="0" u="none" strike="noStrike" dirty="0">
                        <a:solidFill>
                          <a:srgbClr val="000000"/>
                        </a:solidFill>
                        <a:effectLst/>
                        <a:latin typeface="ＭＳ Ｐゴシック"/>
                      </a:endParaRPr>
                    </a:p>
                    <a:p>
                      <a:pPr algn="ctr" fontAlgn="ctr"/>
                      <a:r>
                        <a:rPr lang="ja-JP" altLang="en-US" sz="1200" u="none" strike="noStrike" dirty="0">
                          <a:effectLst/>
                        </a:rPr>
                        <a:t>　</a:t>
                      </a:r>
                      <a:endParaRPr lang="ja-JP" altLang="en-US" sz="1200" b="0" i="0" u="none" strike="noStrike" dirty="0">
                        <a:solidFill>
                          <a:srgbClr val="000000"/>
                        </a:solidFill>
                        <a:effectLst/>
                        <a:latin typeface="ＭＳ Ｐゴシック"/>
                      </a:endParaRPr>
                    </a:p>
                  </a:txBody>
                  <a:tcPr marL="9198" marR="9198" marT="9198" marB="0" anchor="ctr"/>
                </a:tc>
                <a:tc gridSpan="2">
                  <a:txBody>
                    <a:bodyPr/>
                    <a:lstStyle/>
                    <a:p>
                      <a:pPr algn="ctr" fontAlgn="ctr"/>
                      <a:r>
                        <a:rPr lang="ja-JP" altLang="en-US" sz="1200" u="none" strike="noStrike">
                          <a:effectLst/>
                        </a:rPr>
                        <a:t>男性</a:t>
                      </a:r>
                      <a:endParaRPr lang="ja-JP" altLang="en-US" sz="1200" b="0" i="0" u="none" strike="noStrike">
                        <a:solidFill>
                          <a:srgbClr val="000000"/>
                        </a:solidFill>
                        <a:effectLst/>
                        <a:latin typeface="ＭＳ Ｐゴシック"/>
                      </a:endParaRPr>
                    </a:p>
                  </a:txBody>
                  <a:tcPr marL="9198" marR="9198" marT="9198" marB="0" anchor="ctr"/>
                </a:tc>
                <a:tc hMerge="1">
                  <a:txBody>
                    <a:bodyPr/>
                    <a:lstStyle/>
                    <a:p>
                      <a:endParaRPr kumimoji="1" lang="ja-JP" altLang="en-US"/>
                    </a:p>
                  </a:txBody>
                  <a:tcPr/>
                </a:tc>
                <a:tc gridSpan="2">
                  <a:txBody>
                    <a:bodyPr/>
                    <a:lstStyle/>
                    <a:p>
                      <a:pPr algn="ctr" fontAlgn="ctr"/>
                      <a:r>
                        <a:rPr lang="ja-JP" altLang="en-US" sz="1200" u="none" strike="noStrike">
                          <a:effectLst/>
                        </a:rPr>
                        <a:t>女性</a:t>
                      </a:r>
                      <a:endParaRPr lang="ja-JP" altLang="en-US" sz="1200" b="0" i="0" u="none" strike="noStrike">
                        <a:solidFill>
                          <a:srgbClr val="000000"/>
                        </a:solidFill>
                        <a:effectLst/>
                        <a:latin typeface="ＭＳ Ｐゴシック"/>
                      </a:endParaRPr>
                    </a:p>
                  </a:txBody>
                  <a:tcPr marL="9198" marR="9198" marT="9198" marB="0" anchor="ctr"/>
                </a:tc>
                <a:tc hMerge="1">
                  <a:txBody>
                    <a:bodyPr/>
                    <a:lstStyle/>
                    <a:p>
                      <a:endParaRPr kumimoji="1" lang="ja-JP" altLang="en-US"/>
                    </a:p>
                  </a:txBody>
                  <a:tcPr/>
                </a:tc>
              </a:tr>
              <a:tr h="533744">
                <a:tc vMerge="1">
                  <a:txBody>
                    <a:bodyPr/>
                    <a:lstStyle/>
                    <a:p>
                      <a:pPr algn="ctr" fontAlgn="ctr"/>
                      <a:endParaRPr lang="ja-JP" altLang="en-US" sz="1200" b="0" i="0" u="none" strike="noStrike" dirty="0">
                        <a:solidFill>
                          <a:srgbClr val="000000"/>
                        </a:solidFill>
                        <a:effectLst/>
                        <a:latin typeface="ＭＳ Ｐゴシック"/>
                      </a:endParaRPr>
                    </a:p>
                  </a:txBody>
                  <a:tcPr marL="9198" marR="9198" marT="9198" marB="0" anchor="ctr"/>
                </a:tc>
                <a:tc>
                  <a:txBody>
                    <a:bodyPr/>
                    <a:lstStyle/>
                    <a:p>
                      <a:pPr algn="ctr" fontAlgn="ctr"/>
                      <a:r>
                        <a:rPr lang="ja-JP" altLang="en-US" sz="1200" u="none" strike="noStrike">
                          <a:effectLst/>
                        </a:rPr>
                        <a:t>推奨量</a:t>
                      </a:r>
                      <a:r>
                        <a:rPr lang="en-US" altLang="ja-JP" sz="1200" u="none" strike="noStrike">
                          <a:effectLst/>
                        </a:rPr>
                        <a:t>(</a:t>
                      </a:r>
                      <a:r>
                        <a:rPr lang="el-GR" sz="1200" u="none" strike="noStrike">
                          <a:effectLst/>
                        </a:rPr>
                        <a:t>μ</a:t>
                      </a:r>
                      <a:r>
                        <a:rPr lang="en-US" sz="1200" u="none" strike="noStrike">
                          <a:effectLst/>
                        </a:rPr>
                        <a:t>gRAE/</a:t>
                      </a:r>
                      <a:r>
                        <a:rPr lang="ja-JP" altLang="en-US" sz="1200" u="none" strike="noStrike">
                          <a:effectLst/>
                        </a:rPr>
                        <a:t>日</a:t>
                      </a:r>
                      <a:r>
                        <a:rPr lang="en-US" altLang="ja-JP" sz="1200" u="none" strike="noStrike">
                          <a:effectLst/>
                        </a:rPr>
                        <a:t>)</a:t>
                      </a:r>
                      <a:endParaRPr lang="en-US" altLang="ja-JP" sz="1200" b="0" i="0" u="none" strike="noStrike">
                        <a:solidFill>
                          <a:srgbClr val="000000"/>
                        </a:solidFill>
                        <a:effectLst/>
                        <a:latin typeface="ＭＳ Ｐゴシック"/>
                      </a:endParaRPr>
                    </a:p>
                  </a:txBody>
                  <a:tcPr marL="9198" marR="9198" marT="9198" marB="0" anchor="ctr"/>
                </a:tc>
                <a:tc>
                  <a:txBody>
                    <a:bodyPr/>
                    <a:lstStyle/>
                    <a:p>
                      <a:pPr algn="ctr" fontAlgn="ctr"/>
                      <a:r>
                        <a:rPr lang="ja-JP" altLang="en-US" sz="1200" u="none" strike="noStrike">
                          <a:effectLst/>
                        </a:rPr>
                        <a:t>耐容上限量</a:t>
                      </a:r>
                      <a:r>
                        <a:rPr lang="en-US" altLang="ja-JP" sz="1200" u="none" strike="noStrike">
                          <a:effectLst/>
                        </a:rPr>
                        <a:t>(</a:t>
                      </a:r>
                      <a:r>
                        <a:rPr lang="el-GR" sz="1200" u="none" strike="noStrike">
                          <a:effectLst/>
                        </a:rPr>
                        <a:t>μ</a:t>
                      </a:r>
                      <a:r>
                        <a:rPr lang="en-US" sz="1200" u="none" strike="noStrike">
                          <a:effectLst/>
                        </a:rPr>
                        <a:t>gRAE/</a:t>
                      </a:r>
                      <a:r>
                        <a:rPr lang="ja-JP" altLang="en-US" sz="1200" u="none" strike="noStrike">
                          <a:effectLst/>
                        </a:rPr>
                        <a:t>日</a:t>
                      </a:r>
                      <a:r>
                        <a:rPr lang="en-US" altLang="ja-JP" sz="1200" u="none" strike="noStrike">
                          <a:effectLst/>
                        </a:rPr>
                        <a:t>)</a:t>
                      </a:r>
                      <a:endParaRPr lang="en-US" altLang="ja-JP" sz="1200" b="0" i="0" u="none" strike="noStrike">
                        <a:solidFill>
                          <a:srgbClr val="000000"/>
                        </a:solidFill>
                        <a:effectLst/>
                        <a:latin typeface="ＭＳ Ｐゴシック"/>
                      </a:endParaRPr>
                    </a:p>
                  </a:txBody>
                  <a:tcPr marL="9198" marR="9198" marT="9198" marB="0" anchor="ctr"/>
                </a:tc>
                <a:tc>
                  <a:txBody>
                    <a:bodyPr/>
                    <a:lstStyle/>
                    <a:p>
                      <a:pPr algn="ctr" fontAlgn="ctr"/>
                      <a:r>
                        <a:rPr lang="ja-JP" altLang="en-US" sz="1200" u="none" strike="noStrike" dirty="0">
                          <a:effectLst/>
                        </a:rPr>
                        <a:t>推奨量</a:t>
                      </a:r>
                      <a:r>
                        <a:rPr lang="en-US" altLang="ja-JP" sz="1200" u="none" strike="noStrike" dirty="0">
                          <a:effectLst/>
                        </a:rPr>
                        <a:t>(</a:t>
                      </a:r>
                      <a:r>
                        <a:rPr lang="el-GR" sz="1200" u="none" strike="noStrike" dirty="0">
                          <a:effectLst/>
                        </a:rPr>
                        <a:t>μ</a:t>
                      </a:r>
                      <a:r>
                        <a:rPr lang="en-US" sz="1200" u="none" strike="noStrike" dirty="0" err="1">
                          <a:effectLst/>
                        </a:rPr>
                        <a:t>gRAE</a:t>
                      </a:r>
                      <a:r>
                        <a:rPr lang="en-US" sz="1200" u="none" strike="noStrike" dirty="0">
                          <a:effectLst/>
                        </a:rPr>
                        <a:t>/</a:t>
                      </a:r>
                      <a:r>
                        <a:rPr lang="ja-JP" altLang="en-US" sz="1200" u="none" strike="noStrike" dirty="0">
                          <a:effectLst/>
                        </a:rPr>
                        <a:t>日</a:t>
                      </a:r>
                      <a:r>
                        <a:rPr lang="en-US" altLang="ja-JP" sz="1200" u="none" strike="noStrike" dirty="0">
                          <a:effectLst/>
                        </a:rPr>
                        <a:t>)</a:t>
                      </a:r>
                      <a:endParaRPr lang="en-US" altLang="ja-JP" sz="1200" b="0" i="0" u="none" strike="noStrike" dirty="0">
                        <a:solidFill>
                          <a:srgbClr val="000000"/>
                        </a:solidFill>
                        <a:effectLst/>
                        <a:latin typeface="ＭＳ Ｐゴシック"/>
                      </a:endParaRPr>
                    </a:p>
                  </a:txBody>
                  <a:tcPr marL="9198" marR="9198" marT="9198" marB="0" anchor="ctr"/>
                </a:tc>
                <a:tc>
                  <a:txBody>
                    <a:bodyPr/>
                    <a:lstStyle/>
                    <a:p>
                      <a:pPr algn="ctr" fontAlgn="ctr"/>
                      <a:r>
                        <a:rPr lang="ja-JP" altLang="en-US" sz="1200" u="none" strike="noStrike">
                          <a:effectLst/>
                        </a:rPr>
                        <a:t>耐容上限量</a:t>
                      </a:r>
                      <a:r>
                        <a:rPr lang="en-US" altLang="ja-JP" sz="1200" u="none" strike="noStrike">
                          <a:effectLst/>
                        </a:rPr>
                        <a:t>(</a:t>
                      </a:r>
                      <a:r>
                        <a:rPr lang="el-GR" sz="1200" u="none" strike="noStrike">
                          <a:effectLst/>
                        </a:rPr>
                        <a:t>μ</a:t>
                      </a:r>
                      <a:r>
                        <a:rPr lang="en-US" sz="1200" u="none" strike="noStrike">
                          <a:effectLst/>
                        </a:rPr>
                        <a:t>gRAE/</a:t>
                      </a:r>
                      <a:r>
                        <a:rPr lang="ja-JP" altLang="en-US" sz="1200" u="none" strike="noStrike">
                          <a:effectLst/>
                        </a:rPr>
                        <a:t>日</a:t>
                      </a:r>
                      <a:r>
                        <a:rPr lang="en-US" altLang="ja-JP" sz="1200" u="none" strike="noStrike">
                          <a:effectLst/>
                        </a:rPr>
                        <a:t>)</a:t>
                      </a:r>
                      <a:endParaRPr lang="en-US" altLang="ja-JP" sz="1200" b="0" i="0" u="none" strike="noStrike">
                        <a:solidFill>
                          <a:srgbClr val="000000"/>
                        </a:solidFill>
                        <a:effectLst/>
                        <a:latin typeface="ＭＳ Ｐゴシック"/>
                      </a:endParaRPr>
                    </a:p>
                  </a:txBody>
                  <a:tcPr marL="9198" marR="9198" marT="9198" marB="0" anchor="ctr"/>
                </a:tc>
              </a:tr>
              <a:tr h="203633">
                <a:tc>
                  <a:txBody>
                    <a:bodyPr/>
                    <a:lstStyle/>
                    <a:p>
                      <a:pPr algn="ctr" fontAlgn="ctr"/>
                      <a:r>
                        <a:rPr lang="en-US" altLang="ja-JP" sz="1200" u="none" strike="noStrike" dirty="0">
                          <a:effectLst/>
                        </a:rPr>
                        <a:t>1</a:t>
                      </a:r>
                      <a:r>
                        <a:rPr lang="ja-JP" altLang="en-US" sz="1200" u="none" strike="noStrike" dirty="0">
                          <a:effectLst/>
                        </a:rPr>
                        <a:t>～</a:t>
                      </a:r>
                      <a:r>
                        <a:rPr lang="en-US" altLang="ja-JP" sz="1200" u="none" strike="noStrike" dirty="0">
                          <a:effectLst/>
                        </a:rPr>
                        <a:t>2(</a:t>
                      </a:r>
                      <a:r>
                        <a:rPr lang="ja-JP" altLang="en-US" sz="1200" u="none" strike="noStrike" dirty="0">
                          <a:effectLst/>
                        </a:rPr>
                        <a:t>歳</a:t>
                      </a:r>
                      <a:r>
                        <a:rPr lang="en-US" altLang="ja-JP" sz="1200" u="none" strike="noStrike" dirty="0">
                          <a:effectLst/>
                        </a:rPr>
                        <a:t>)</a:t>
                      </a:r>
                      <a:endParaRPr lang="en-US" altLang="ja-JP" sz="1200" b="0" i="0" u="none" strike="noStrike" dirty="0">
                        <a:solidFill>
                          <a:srgbClr val="000000"/>
                        </a:solidFill>
                        <a:effectLst/>
                        <a:latin typeface="ＭＳ Ｐゴシック"/>
                      </a:endParaRPr>
                    </a:p>
                  </a:txBody>
                  <a:tcPr marL="9198" marR="9198" marT="9198" marB="0" anchor="ctr"/>
                </a:tc>
                <a:tc>
                  <a:txBody>
                    <a:bodyPr/>
                    <a:lstStyle/>
                    <a:p>
                      <a:pPr algn="ctr" fontAlgn="ctr"/>
                      <a:r>
                        <a:rPr lang="en-US" altLang="ja-JP" sz="1200" u="none" strike="noStrike">
                          <a:effectLst/>
                        </a:rPr>
                        <a:t>400</a:t>
                      </a:r>
                      <a:endParaRPr lang="en-US" altLang="ja-JP" sz="1200" b="0" i="0" u="none" strike="noStrike">
                        <a:solidFill>
                          <a:srgbClr val="000000"/>
                        </a:solidFill>
                        <a:effectLst/>
                        <a:latin typeface="ＭＳ Ｐゴシック"/>
                      </a:endParaRPr>
                    </a:p>
                  </a:txBody>
                  <a:tcPr marL="9198" marR="9198" marT="9198" marB="0" anchor="ctr"/>
                </a:tc>
                <a:tc>
                  <a:txBody>
                    <a:bodyPr/>
                    <a:lstStyle/>
                    <a:p>
                      <a:pPr algn="ctr" fontAlgn="ctr"/>
                      <a:r>
                        <a:rPr lang="en-US" altLang="ja-JP" sz="1200" u="none" strike="noStrike">
                          <a:effectLst/>
                        </a:rPr>
                        <a:t>600</a:t>
                      </a:r>
                      <a:endParaRPr lang="en-US" altLang="ja-JP" sz="1200" b="0" i="0" u="none" strike="noStrike">
                        <a:solidFill>
                          <a:srgbClr val="000000"/>
                        </a:solidFill>
                        <a:effectLst/>
                        <a:latin typeface="ＭＳ Ｐゴシック"/>
                      </a:endParaRPr>
                    </a:p>
                  </a:txBody>
                  <a:tcPr marL="9198" marR="9198" marT="9198" marB="0" anchor="ctr"/>
                </a:tc>
                <a:tc>
                  <a:txBody>
                    <a:bodyPr/>
                    <a:lstStyle/>
                    <a:p>
                      <a:pPr algn="ctr" fontAlgn="ctr"/>
                      <a:r>
                        <a:rPr lang="en-US" altLang="ja-JP" sz="1200" u="none" strike="noStrike">
                          <a:effectLst/>
                        </a:rPr>
                        <a:t>350</a:t>
                      </a:r>
                      <a:endParaRPr lang="en-US" altLang="ja-JP" sz="1200" b="0" i="0" u="none" strike="noStrike">
                        <a:solidFill>
                          <a:srgbClr val="000000"/>
                        </a:solidFill>
                        <a:effectLst/>
                        <a:latin typeface="ＭＳ Ｐゴシック"/>
                      </a:endParaRPr>
                    </a:p>
                  </a:txBody>
                  <a:tcPr marL="9198" marR="9198" marT="9198" marB="0" anchor="ctr"/>
                </a:tc>
                <a:tc>
                  <a:txBody>
                    <a:bodyPr/>
                    <a:lstStyle/>
                    <a:p>
                      <a:pPr algn="ctr" fontAlgn="ctr"/>
                      <a:r>
                        <a:rPr lang="en-US" altLang="ja-JP" sz="1200" u="none" strike="noStrike">
                          <a:effectLst/>
                        </a:rPr>
                        <a:t>600</a:t>
                      </a:r>
                      <a:endParaRPr lang="en-US" altLang="ja-JP" sz="1200" b="0" i="0" u="none" strike="noStrike">
                        <a:solidFill>
                          <a:srgbClr val="000000"/>
                        </a:solidFill>
                        <a:effectLst/>
                        <a:latin typeface="ＭＳ Ｐゴシック"/>
                      </a:endParaRPr>
                    </a:p>
                  </a:txBody>
                  <a:tcPr marL="9198" marR="9198" marT="9198" marB="0" anchor="ctr"/>
                </a:tc>
              </a:tr>
              <a:tr h="203633">
                <a:tc>
                  <a:txBody>
                    <a:bodyPr/>
                    <a:lstStyle/>
                    <a:p>
                      <a:pPr algn="ctr" fontAlgn="ctr"/>
                      <a:r>
                        <a:rPr lang="en-US" altLang="ja-JP" sz="1200" u="none" strike="noStrike" dirty="0">
                          <a:effectLst/>
                        </a:rPr>
                        <a:t>3</a:t>
                      </a:r>
                      <a:r>
                        <a:rPr lang="ja-JP" altLang="en-US" sz="1200" u="none" strike="noStrike" dirty="0">
                          <a:effectLst/>
                        </a:rPr>
                        <a:t>～</a:t>
                      </a:r>
                      <a:r>
                        <a:rPr lang="en-US" altLang="ja-JP" sz="1200" u="none" strike="noStrike" dirty="0">
                          <a:effectLst/>
                        </a:rPr>
                        <a:t>5(</a:t>
                      </a:r>
                      <a:r>
                        <a:rPr lang="ja-JP" altLang="en-US" sz="1200" u="none" strike="noStrike" dirty="0">
                          <a:effectLst/>
                        </a:rPr>
                        <a:t>歳</a:t>
                      </a:r>
                      <a:r>
                        <a:rPr lang="en-US" altLang="ja-JP" sz="1200" u="none" strike="noStrike" dirty="0">
                          <a:effectLst/>
                        </a:rPr>
                        <a:t>)</a:t>
                      </a:r>
                      <a:endParaRPr lang="en-US" altLang="ja-JP" sz="1200" b="0" i="0" u="none" strike="noStrike" dirty="0">
                        <a:solidFill>
                          <a:srgbClr val="000000"/>
                        </a:solidFill>
                        <a:effectLst/>
                        <a:latin typeface="ＭＳ Ｐゴシック"/>
                      </a:endParaRPr>
                    </a:p>
                  </a:txBody>
                  <a:tcPr marL="9198" marR="9198" marT="9198" marB="0" anchor="ctr"/>
                </a:tc>
                <a:tc>
                  <a:txBody>
                    <a:bodyPr/>
                    <a:lstStyle/>
                    <a:p>
                      <a:pPr algn="ctr" fontAlgn="ctr"/>
                      <a:r>
                        <a:rPr lang="en-US" altLang="ja-JP" sz="1200" u="none" strike="noStrike">
                          <a:effectLst/>
                        </a:rPr>
                        <a:t>500</a:t>
                      </a:r>
                      <a:endParaRPr lang="en-US" altLang="ja-JP" sz="1200" b="0" i="0" u="none" strike="noStrike">
                        <a:solidFill>
                          <a:srgbClr val="000000"/>
                        </a:solidFill>
                        <a:effectLst/>
                        <a:latin typeface="ＭＳ Ｐゴシック"/>
                      </a:endParaRPr>
                    </a:p>
                  </a:txBody>
                  <a:tcPr marL="9198" marR="9198" marT="9198" marB="0" anchor="ctr"/>
                </a:tc>
                <a:tc>
                  <a:txBody>
                    <a:bodyPr/>
                    <a:lstStyle/>
                    <a:p>
                      <a:pPr algn="ctr" fontAlgn="ctr"/>
                      <a:r>
                        <a:rPr lang="en-US" altLang="ja-JP" sz="1200" u="none" strike="noStrike">
                          <a:effectLst/>
                        </a:rPr>
                        <a:t>700</a:t>
                      </a:r>
                      <a:endParaRPr lang="en-US" altLang="ja-JP" sz="1200" b="0" i="0" u="none" strike="noStrike">
                        <a:solidFill>
                          <a:srgbClr val="000000"/>
                        </a:solidFill>
                        <a:effectLst/>
                        <a:latin typeface="ＭＳ Ｐゴシック"/>
                      </a:endParaRPr>
                    </a:p>
                  </a:txBody>
                  <a:tcPr marL="9198" marR="9198" marT="9198" marB="0" anchor="ctr"/>
                </a:tc>
                <a:tc>
                  <a:txBody>
                    <a:bodyPr/>
                    <a:lstStyle/>
                    <a:p>
                      <a:pPr algn="ctr" fontAlgn="ctr"/>
                      <a:r>
                        <a:rPr lang="en-US" altLang="ja-JP" sz="1200" u="none" strike="noStrike">
                          <a:effectLst/>
                        </a:rPr>
                        <a:t>400</a:t>
                      </a:r>
                      <a:endParaRPr lang="en-US" altLang="ja-JP" sz="1200" b="0" i="0" u="none" strike="noStrike">
                        <a:solidFill>
                          <a:srgbClr val="000000"/>
                        </a:solidFill>
                        <a:effectLst/>
                        <a:latin typeface="ＭＳ Ｐゴシック"/>
                      </a:endParaRPr>
                    </a:p>
                  </a:txBody>
                  <a:tcPr marL="9198" marR="9198" marT="9198" marB="0" anchor="ctr"/>
                </a:tc>
                <a:tc>
                  <a:txBody>
                    <a:bodyPr/>
                    <a:lstStyle/>
                    <a:p>
                      <a:pPr algn="ctr" fontAlgn="ctr"/>
                      <a:r>
                        <a:rPr lang="en-US" altLang="ja-JP" sz="1200" u="none" strike="noStrike">
                          <a:effectLst/>
                        </a:rPr>
                        <a:t>700</a:t>
                      </a:r>
                      <a:endParaRPr lang="en-US" altLang="ja-JP" sz="1200" b="0" i="0" u="none" strike="noStrike">
                        <a:solidFill>
                          <a:srgbClr val="000000"/>
                        </a:solidFill>
                        <a:effectLst/>
                        <a:latin typeface="ＭＳ Ｐゴシック"/>
                      </a:endParaRPr>
                    </a:p>
                  </a:txBody>
                  <a:tcPr marL="9198" marR="9198" marT="9198" marB="0" anchor="ctr"/>
                </a:tc>
              </a:tr>
              <a:tr h="203633">
                <a:tc>
                  <a:txBody>
                    <a:bodyPr/>
                    <a:lstStyle/>
                    <a:p>
                      <a:pPr algn="ctr" fontAlgn="ctr"/>
                      <a:r>
                        <a:rPr lang="en-US" altLang="ja-JP" sz="1200" u="none" strike="noStrike">
                          <a:effectLst/>
                        </a:rPr>
                        <a:t>6</a:t>
                      </a:r>
                      <a:r>
                        <a:rPr lang="ja-JP" altLang="en-US" sz="1200" u="none" strike="noStrike">
                          <a:effectLst/>
                        </a:rPr>
                        <a:t>～</a:t>
                      </a:r>
                      <a:r>
                        <a:rPr lang="en-US" altLang="ja-JP" sz="1200" u="none" strike="noStrike">
                          <a:effectLst/>
                        </a:rPr>
                        <a:t>7(</a:t>
                      </a:r>
                      <a:r>
                        <a:rPr lang="ja-JP" altLang="en-US" sz="1200" u="none" strike="noStrike">
                          <a:effectLst/>
                        </a:rPr>
                        <a:t>歳</a:t>
                      </a:r>
                      <a:r>
                        <a:rPr lang="en-US" altLang="ja-JP" sz="1200" u="none" strike="noStrike">
                          <a:effectLst/>
                        </a:rPr>
                        <a:t>)</a:t>
                      </a:r>
                      <a:endParaRPr lang="en-US" altLang="ja-JP" sz="1200" b="0" i="0" u="none" strike="noStrike">
                        <a:solidFill>
                          <a:srgbClr val="000000"/>
                        </a:solidFill>
                        <a:effectLst/>
                        <a:latin typeface="ＭＳ Ｐゴシック"/>
                      </a:endParaRPr>
                    </a:p>
                  </a:txBody>
                  <a:tcPr marL="9198" marR="9198" marT="9198" marB="0" anchor="ctr"/>
                </a:tc>
                <a:tc>
                  <a:txBody>
                    <a:bodyPr/>
                    <a:lstStyle/>
                    <a:p>
                      <a:pPr algn="ctr" fontAlgn="ctr"/>
                      <a:r>
                        <a:rPr lang="en-US" altLang="ja-JP" sz="1200" u="none" strike="noStrike" dirty="0">
                          <a:effectLst/>
                        </a:rPr>
                        <a:t>450</a:t>
                      </a:r>
                      <a:endParaRPr lang="en-US" altLang="ja-JP" sz="1200" b="0" i="0" u="none" strike="noStrike" dirty="0">
                        <a:solidFill>
                          <a:srgbClr val="000000"/>
                        </a:solidFill>
                        <a:effectLst/>
                        <a:latin typeface="ＭＳ Ｐゴシック"/>
                      </a:endParaRPr>
                    </a:p>
                  </a:txBody>
                  <a:tcPr marL="9198" marR="9198" marT="9198" marB="0" anchor="ctr"/>
                </a:tc>
                <a:tc>
                  <a:txBody>
                    <a:bodyPr/>
                    <a:lstStyle/>
                    <a:p>
                      <a:pPr algn="ctr" fontAlgn="ctr"/>
                      <a:r>
                        <a:rPr lang="en-US" altLang="ja-JP" sz="1200" u="none" strike="noStrike">
                          <a:effectLst/>
                        </a:rPr>
                        <a:t>900</a:t>
                      </a:r>
                      <a:endParaRPr lang="en-US" altLang="ja-JP" sz="1200" b="0" i="0" u="none" strike="noStrike">
                        <a:solidFill>
                          <a:srgbClr val="000000"/>
                        </a:solidFill>
                        <a:effectLst/>
                        <a:latin typeface="ＭＳ Ｐゴシック"/>
                      </a:endParaRPr>
                    </a:p>
                  </a:txBody>
                  <a:tcPr marL="9198" marR="9198" marT="9198" marB="0" anchor="ctr"/>
                </a:tc>
                <a:tc>
                  <a:txBody>
                    <a:bodyPr/>
                    <a:lstStyle/>
                    <a:p>
                      <a:pPr algn="ctr" fontAlgn="ctr"/>
                      <a:r>
                        <a:rPr lang="en-US" altLang="ja-JP" sz="1200" u="none" strike="noStrike">
                          <a:effectLst/>
                        </a:rPr>
                        <a:t>400</a:t>
                      </a:r>
                      <a:endParaRPr lang="en-US" altLang="ja-JP" sz="1200" b="0" i="0" u="none" strike="noStrike">
                        <a:solidFill>
                          <a:srgbClr val="000000"/>
                        </a:solidFill>
                        <a:effectLst/>
                        <a:latin typeface="ＭＳ Ｐゴシック"/>
                      </a:endParaRPr>
                    </a:p>
                  </a:txBody>
                  <a:tcPr marL="9198" marR="9198" marT="9198" marB="0" anchor="ctr"/>
                </a:tc>
                <a:tc>
                  <a:txBody>
                    <a:bodyPr/>
                    <a:lstStyle/>
                    <a:p>
                      <a:pPr algn="ctr" fontAlgn="ctr"/>
                      <a:r>
                        <a:rPr lang="en-US" altLang="ja-JP" sz="1200" u="none" strike="noStrike">
                          <a:effectLst/>
                        </a:rPr>
                        <a:t>900</a:t>
                      </a:r>
                      <a:endParaRPr lang="en-US" altLang="ja-JP" sz="1200" b="0" i="0" u="none" strike="noStrike">
                        <a:solidFill>
                          <a:srgbClr val="000000"/>
                        </a:solidFill>
                        <a:effectLst/>
                        <a:latin typeface="ＭＳ Ｐゴシック"/>
                      </a:endParaRPr>
                    </a:p>
                  </a:txBody>
                  <a:tcPr marL="9198" marR="9198" marT="9198" marB="0" anchor="ctr"/>
                </a:tc>
              </a:tr>
              <a:tr h="203633">
                <a:tc>
                  <a:txBody>
                    <a:bodyPr/>
                    <a:lstStyle/>
                    <a:p>
                      <a:pPr algn="ctr" fontAlgn="ctr"/>
                      <a:r>
                        <a:rPr lang="en-US" altLang="ja-JP" sz="1200" u="none" strike="noStrike">
                          <a:effectLst/>
                        </a:rPr>
                        <a:t>8</a:t>
                      </a:r>
                      <a:r>
                        <a:rPr lang="ja-JP" altLang="en-US" sz="1200" u="none" strike="noStrike">
                          <a:effectLst/>
                        </a:rPr>
                        <a:t>～</a:t>
                      </a:r>
                      <a:r>
                        <a:rPr lang="en-US" altLang="ja-JP" sz="1200" u="none" strike="noStrike">
                          <a:effectLst/>
                        </a:rPr>
                        <a:t>9(</a:t>
                      </a:r>
                      <a:r>
                        <a:rPr lang="ja-JP" altLang="en-US" sz="1200" u="none" strike="noStrike">
                          <a:effectLst/>
                        </a:rPr>
                        <a:t>歳</a:t>
                      </a:r>
                      <a:r>
                        <a:rPr lang="en-US" altLang="ja-JP" sz="1200" u="none" strike="noStrike">
                          <a:effectLst/>
                        </a:rPr>
                        <a:t>)</a:t>
                      </a:r>
                      <a:endParaRPr lang="en-US" altLang="ja-JP" sz="1200" b="0" i="0" u="none" strike="noStrike">
                        <a:solidFill>
                          <a:srgbClr val="000000"/>
                        </a:solidFill>
                        <a:effectLst/>
                        <a:latin typeface="ＭＳ Ｐゴシック"/>
                      </a:endParaRPr>
                    </a:p>
                  </a:txBody>
                  <a:tcPr marL="9198" marR="9198" marT="9198" marB="0" anchor="ctr"/>
                </a:tc>
                <a:tc>
                  <a:txBody>
                    <a:bodyPr/>
                    <a:lstStyle/>
                    <a:p>
                      <a:pPr algn="ctr" fontAlgn="ctr"/>
                      <a:r>
                        <a:rPr lang="en-US" altLang="ja-JP" sz="1200" u="none" strike="noStrike">
                          <a:effectLst/>
                        </a:rPr>
                        <a:t>500</a:t>
                      </a:r>
                      <a:endParaRPr lang="en-US" altLang="ja-JP" sz="1200" b="0" i="0" u="none" strike="noStrike">
                        <a:solidFill>
                          <a:srgbClr val="000000"/>
                        </a:solidFill>
                        <a:effectLst/>
                        <a:latin typeface="ＭＳ Ｐゴシック"/>
                      </a:endParaRPr>
                    </a:p>
                  </a:txBody>
                  <a:tcPr marL="9198" marR="9198" marT="9198" marB="0" anchor="ctr"/>
                </a:tc>
                <a:tc>
                  <a:txBody>
                    <a:bodyPr/>
                    <a:lstStyle/>
                    <a:p>
                      <a:pPr algn="ctr" fontAlgn="ctr"/>
                      <a:r>
                        <a:rPr lang="en-US" altLang="ja-JP" sz="1200" u="none" strike="noStrike">
                          <a:effectLst/>
                        </a:rPr>
                        <a:t>1,200</a:t>
                      </a:r>
                      <a:endParaRPr lang="en-US" altLang="ja-JP" sz="1200" b="0" i="0" u="none" strike="noStrike">
                        <a:solidFill>
                          <a:srgbClr val="000000"/>
                        </a:solidFill>
                        <a:effectLst/>
                        <a:latin typeface="ＭＳ Ｐゴシック"/>
                      </a:endParaRPr>
                    </a:p>
                  </a:txBody>
                  <a:tcPr marL="9198" marR="9198" marT="9198" marB="0" anchor="ctr"/>
                </a:tc>
                <a:tc>
                  <a:txBody>
                    <a:bodyPr/>
                    <a:lstStyle/>
                    <a:p>
                      <a:pPr algn="ctr" fontAlgn="ctr"/>
                      <a:r>
                        <a:rPr lang="en-US" altLang="ja-JP" sz="1200" u="none" strike="noStrike">
                          <a:effectLst/>
                        </a:rPr>
                        <a:t>500</a:t>
                      </a:r>
                      <a:endParaRPr lang="en-US" altLang="ja-JP" sz="1200" b="0" i="0" u="none" strike="noStrike">
                        <a:solidFill>
                          <a:srgbClr val="000000"/>
                        </a:solidFill>
                        <a:effectLst/>
                        <a:latin typeface="ＭＳ Ｐゴシック"/>
                      </a:endParaRPr>
                    </a:p>
                  </a:txBody>
                  <a:tcPr marL="9198" marR="9198" marT="9198" marB="0" anchor="ctr"/>
                </a:tc>
                <a:tc>
                  <a:txBody>
                    <a:bodyPr/>
                    <a:lstStyle/>
                    <a:p>
                      <a:pPr algn="ctr" fontAlgn="ctr"/>
                      <a:r>
                        <a:rPr lang="en-US" altLang="ja-JP" sz="1200" u="none" strike="noStrike">
                          <a:effectLst/>
                        </a:rPr>
                        <a:t>1,200</a:t>
                      </a:r>
                      <a:endParaRPr lang="en-US" altLang="ja-JP" sz="1200" b="0" i="0" u="none" strike="noStrike">
                        <a:solidFill>
                          <a:srgbClr val="000000"/>
                        </a:solidFill>
                        <a:effectLst/>
                        <a:latin typeface="ＭＳ Ｐゴシック"/>
                      </a:endParaRPr>
                    </a:p>
                  </a:txBody>
                  <a:tcPr marL="9198" marR="9198" marT="9198" marB="0" anchor="ctr"/>
                </a:tc>
              </a:tr>
              <a:tr h="203633">
                <a:tc>
                  <a:txBody>
                    <a:bodyPr/>
                    <a:lstStyle/>
                    <a:p>
                      <a:pPr algn="ctr" fontAlgn="ctr"/>
                      <a:r>
                        <a:rPr lang="en-US" altLang="ja-JP" sz="1200" u="none" strike="noStrike">
                          <a:effectLst/>
                        </a:rPr>
                        <a:t>10</a:t>
                      </a:r>
                      <a:r>
                        <a:rPr lang="ja-JP" altLang="en-US" sz="1200" u="none" strike="noStrike">
                          <a:effectLst/>
                        </a:rPr>
                        <a:t>～</a:t>
                      </a:r>
                      <a:r>
                        <a:rPr lang="en-US" altLang="ja-JP" sz="1200" u="none" strike="noStrike">
                          <a:effectLst/>
                        </a:rPr>
                        <a:t>11(</a:t>
                      </a:r>
                      <a:r>
                        <a:rPr lang="ja-JP" altLang="en-US" sz="1200" u="none" strike="noStrike">
                          <a:effectLst/>
                        </a:rPr>
                        <a:t>歳</a:t>
                      </a:r>
                      <a:r>
                        <a:rPr lang="en-US" altLang="ja-JP" sz="1200" u="none" strike="noStrike">
                          <a:effectLst/>
                        </a:rPr>
                        <a:t>)</a:t>
                      </a:r>
                      <a:endParaRPr lang="en-US" altLang="ja-JP" sz="1200" b="0" i="0" u="none" strike="noStrike">
                        <a:solidFill>
                          <a:srgbClr val="000000"/>
                        </a:solidFill>
                        <a:effectLst/>
                        <a:latin typeface="ＭＳ Ｐゴシック"/>
                      </a:endParaRPr>
                    </a:p>
                  </a:txBody>
                  <a:tcPr marL="9198" marR="9198" marT="9198" marB="0" anchor="ctr"/>
                </a:tc>
                <a:tc>
                  <a:txBody>
                    <a:bodyPr/>
                    <a:lstStyle/>
                    <a:p>
                      <a:pPr algn="ctr" fontAlgn="ctr"/>
                      <a:r>
                        <a:rPr lang="en-US" altLang="ja-JP" sz="1200" u="none" strike="noStrike" dirty="0">
                          <a:effectLst/>
                        </a:rPr>
                        <a:t>600</a:t>
                      </a:r>
                      <a:endParaRPr lang="en-US" altLang="ja-JP" sz="1200" b="0" i="0" u="none" strike="noStrike" dirty="0">
                        <a:solidFill>
                          <a:srgbClr val="000000"/>
                        </a:solidFill>
                        <a:effectLst/>
                        <a:latin typeface="ＭＳ Ｐゴシック"/>
                      </a:endParaRPr>
                    </a:p>
                  </a:txBody>
                  <a:tcPr marL="9198" marR="9198" marT="9198" marB="0" anchor="ctr"/>
                </a:tc>
                <a:tc>
                  <a:txBody>
                    <a:bodyPr/>
                    <a:lstStyle/>
                    <a:p>
                      <a:pPr algn="ctr" fontAlgn="ctr"/>
                      <a:r>
                        <a:rPr lang="en-US" altLang="ja-JP" sz="1200" u="none" strike="noStrike">
                          <a:effectLst/>
                        </a:rPr>
                        <a:t>1,500</a:t>
                      </a:r>
                      <a:endParaRPr lang="en-US" altLang="ja-JP" sz="1200" b="0" i="0" u="none" strike="noStrike">
                        <a:solidFill>
                          <a:srgbClr val="000000"/>
                        </a:solidFill>
                        <a:effectLst/>
                        <a:latin typeface="ＭＳ Ｐゴシック"/>
                      </a:endParaRPr>
                    </a:p>
                  </a:txBody>
                  <a:tcPr marL="9198" marR="9198" marT="9198" marB="0" anchor="ctr"/>
                </a:tc>
                <a:tc>
                  <a:txBody>
                    <a:bodyPr/>
                    <a:lstStyle/>
                    <a:p>
                      <a:pPr algn="ctr" fontAlgn="ctr"/>
                      <a:r>
                        <a:rPr lang="en-US" altLang="ja-JP" sz="1200" u="none" strike="noStrike">
                          <a:effectLst/>
                        </a:rPr>
                        <a:t>600</a:t>
                      </a:r>
                      <a:endParaRPr lang="en-US" altLang="ja-JP" sz="1200" b="0" i="0" u="none" strike="noStrike">
                        <a:solidFill>
                          <a:srgbClr val="000000"/>
                        </a:solidFill>
                        <a:effectLst/>
                        <a:latin typeface="ＭＳ Ｐゴシック"/>
                      </a:endParaRPr>
                    </a:p>
                  </a:txBody>
                  <a:tcPr marL="9198" marR="9198" marT="9198" marB="0" anchor="ctr"/>
                </a:tc>
                <a:tc>
                  <a:txBody>
                    <a:bodyPr/>
                    <a:lstStyle/>
                    <a:p>
                      <a:pPr algn="ctr" fontAlgn="ctr"/>
                      <a:r>
                        <a:rPr lang="en-US" altLang="ja-JP" sz="1200" u="none" strike="noStrike">
                          <a:effectLst/>
                        </a:rPr>
                        <a:t>1,500</a:t>
                      </a:r>
                      <a:endParaRPr lang="en-US" altLang="ja-JP" sz="1200" b="0" i="0" u="none" strike="noStrike">
                        <a:solidFill>
                          <a:srgbClr val="000000"/>
                        </a:solidFill>
                        <a:effectLst/>
                        <a:latin typeface="ＭＳ Ｐゴシック"/>
                      </a:endParaRPr>
                    </a:p>
                  </a:txBody>
                  <a:tcPr marL="9198" marR="9198" marT="9198" marB="0" anchor="ctr"/>
                </a:tc>
              </a:tr>
              <a:tr h="203633">
                <a:tc>
                  <a:txBody>
                    <a:bodyPr/>
                    <a:lstStyle/>
                    <a:p>
                      <a:pPr algn="ctr" fontAlgn="ctr"/>
                      <a:r>
                        <a:rPr lang="en-US" altLang="ja-JP" sz="1200" u="none" strike="noStrike">
                          <a:effectLst/>
                        </a:rPr>
                        <a:t>12</a:t>
                      </a:r>
                      <a:r>
                        <a:rPr lang="ja-JP" altLang="en-US" sz="1200" u="none" strike="noStrike">
                          <a:effectLst/>
                        </a:rPr>
                        <a:t>～</a:t>
                      </a:r>
                      <a:r>
                        <a:rPr lang="en-US" altLang="ja-JP" sz="1200" u="none" strike="noStrike">
                          <a:effectLst/>
                        </a:rPr>
                        <a:t>14(</a:t>
                      </a:r>
                      <a:r>
                        <a:rPr lang="ja-JP" altLang="en-US" sz="1200" u="none" strike="noStrike">
                          <a:effectLst/>
                        </a:rPr>
                        <a:t>歳</a:t>
                      </a:r>
                      <a:r>
                        <a:rPr lang="en-US" altLang="ja-JP" sz="1200" u="none" strike="noStrike">
                          <a:effectLst/>
                        </a:rPr>
                        <a:t>)</a:t>
                      </a:r>
                      <a:endParaRPr lang="en-US" altLang="ja-JP" sz="1200" b="0" i="0" u="none" strike="noStrike">
                        <a:solidFill>
                          <a:srgbClr val="000000"/>
                        </a:solidFill>
                        <a:effectLst/>
                        <a:latin typeface="ＭＳ Ｐゴシック"/>
                      </a:endParaRPr>
                    </a:p>
                  </a:txBody>
                  <a:tcPr marL="9198" marR="9198" marT="9198" marB="0" anchor="ctr"/>
                </a:tc>
                <a:tc>
                  <a:txBody>
                    <a:bodyPr/>
                    <a:lstStyle/>
                    <a:p>
                      <a:pPr algn="ctr" fontAlgn="ctr"/>
                      <a:r>
                        <a:rPr lang="en-US" altLang="ja-JP" sz="1200" u="none" strike="noStrike">
                          <a:effectLst/>
                        </a:rPr>
                        <a:t>800</a:t>
                      </a:r>
                      <a:endParaRPr lang="en-US" altLang="ja-JP" sz="1200" b="0" i="0" u="none" strike="noStrike">
                        <a:solidFill>
                          <a:srgbClr val="000000"/>
                        </a:solidFill>
                        <a:effectLst/>
                        <a:latin typeface="ＭＳ Ｐゴシック"/>
                      </a:endParaRPr>
                    </a:p>
                  </a:txBody>
                  <a:tcPr marL="9198" marR="9198" marT="9198" marB="0" anchor="ctr"/>
                </a:tc>
                <a:tc>
                  <a:txBody>
                    <a:bodyPr/>
                    <a:lstStyle/>
                    <a:p>
                      <a:pPr algn="ctr" fontAlgn="ctr"/>
                      <a:r>
                        <a:rPr lang="en-US" altLang="ja-JP" sz="1200" u="none" strike="noStrike" dirty="0">
                          <a:effectLst/>
                        </a:rPr>
                        <a:t>2,100</a:t>
                      </a:r>
                      <a:endParaRPr lang="en-US" altLang="ja-JP" sz="1200" b="0" i="0" u="none" strike="noStrike" dirty="0">
                        <a:solidFill>
                          <a:srgbClr val="000000"/>
                        </a:solidFill>
                        <a:effectLst/>
                        <a:latin typeface="ＭＳ Ｐゴシック"/>
                      </a:endParaRPr>
                    </a:p>
                  </a:txBody>
                  <a:tcPr marL="9198" marR="9198" marT="9198" marB="0" anchor="ctr"/>
                </a:tc>
                <a:tc>
                  <a:txBody>
                    <a:bodyPr/>
                    <a:lstStyle/>
                    <a:p>
                      <a:pPr algn="ctr" fontAlgn="ctr"/>
                      <a:r>
                        <a:rPr lang="en-US" altLang="ja-JP" sz="1200" u="none" strike="noStrike">
                          <a:effectLst/>
                        </a:rPr>
                        <a:t>700</a:t>
                      </a:r>
                      <a:endParaRPr lang="en-US" altLang="ja-JP" sz="1200" b="0" i="0" u="none" strike="noStrike">
                        <a:solidFill>
                          <a:srgbClr val="000000"/>
                        </a:solidFill>
                        <a:effectLst/>
                        <a:latin typeface="ＭＳ Ｐゴシック"/>
                      </a:endParaRPr>
                    </a:p>
                  </a:txBody>
                  <a:tcPr marL="9198" marR="9198" marT="9198" marB="0" anchor="ctr"/>
                </a:tc>
                <a:tc>
                  <a:txBody>
                    <a:bodyPr/>
                    <a:lstStyle/>
                    <a:p>
                      <a:pPr algn="ctr" fontAlgn="ctr"/>
                      <a:r>
                        <a:rPr lang="en-US" altLang="ja-JP" sz="1200" u="none" strike="noStrike">
                          <a:effectLst/>
                        </a:rPr>
                        <a:t>2,100</a:t>
                      </a:r>
                      <a:endParaRPr lang="en-US" altLang="ja-JP" sz="1200" b="0" i="0" u="none" strike="noStrike">
                        <a:solidFill>
                          <a:srgbClr val="000000"/>
                        </a:solidFill>
                        <a:effectLst/>
                        <a:latin typeface="ＭＳ Ｐゴシック"/>
                      </a:endParaRPr>
                    </a:p>
                  </a:txBody>
                  <a:tcPr marL="9198" marR="9198" marT="9198" marB="0" anchor="ctr"/>
                </a:tc>
              </a:tr>
              <a:tr h="203633">
                <a:tc>
                  <a:txBody>
                    <a:bodyPr/>
                    <a:lstStyle/>
                    <a:p>
                      <a:pPr algn="ctr" fontAlgn="ctr"/>
                      <a:r>
                        <a:rPr lang="en-US" altLang="ja-JP" sz="1200" u="none" strike="noStrike">
                          <a:effectLst/>
                        </a:rPr>
                        <a:t>15</a:t>
                      </a:r>
                      <a:r>
                        <a:rPr lang="ja-JP" altLang="en-US" sz="1200" u="none" strike="noStrike">
                          <a:effectLst/>
                        </a:rPr>
                        <a:t>～</a:t>
                      </a:r>
                      <a:r>
                        <a:rPr lang="en-US" altLang="ja-JP" sz="1200" u="none" strike="noStrike">
                          <a:effectLst/>
                        </a:rPr>
                        <a:t>17(</a:t>
                      </a:r>
                      <a:r>
                        <a:rPr lang="ja-JP" altLang="en-US" sz="1200" u="none" strike="noStrike">
                          <a:effectLst/>
                        </a:rPr>
                        <a:t>歳</a:t>
                      </a:r>
                      <a:r>
                        <a:rPr lang="en-US" altLang="ja-JP" sz="1200" u="none" strike="noStrike">
                          <a:effectLst/>
                        </a:rPr>
                        <a:t>)</a:t>
                      </a:r>
                      <a:endParaRPr lang="en-US" altLang="ja-JP" sz="1200" b="0" i="0" u="none" strike="noStrike">
                        <a:solidFill>
                          <a:srgbClr val="000000"/>
                        </a:solidFill>
                        <a:effectLst/>
                        <a:latin typeface="ＭＳ Ｐゴシック"/>
                      </a:endParaRPr>
                    </a:p>
                  </a:txBody>
                  <a:tcPr marL="9198" marR="9198" marT="9198" marB="0" anchor="ctr"/>
                </a:tc>
                <a:tc>
                  <a:txBody>
                    <a:bodyPr/>
                    <a:lstStyle/>
                    <a:p>
                      <a:pPr algn="ctr" fontAlgn="ctr"/>
                      <a:r>
                        <a:rPr lang="en-US" altLang="ja-JP" sz="1200" u="none" strike="noStrike">
                          <a:effectLst/>
                        </a:rPr>
                        <a:t>900</a:t>
                      </a:r>
                      <a:endParaRPr lang="en-US" altLang="ja-JP" sz="1200" b="0" i="0" u="none" strike="noStrike">
                        <a:solidFill>
                          <a:srgbClr val="000000"/>
                        </a:solidFill>
                        <a:effectLst/>
                        <a:latin typeface="ＭＳ Ｐゴシック"/>
                      </a:endParaRPr>
                    </a:p>
                  </a:txBody>
                  <a:tcPr marL="9198" marR="9198" marT="9198" marB="0" anchor="ctr"/>
                </a:tc>
                <a:tc>
                  <a:txBody>
                    <a:bodyPr/>
                    <a:lstStyle/>
                    <a:p>
                      <a:pPr algn="ctr" fontAlgn="ctr"/>
                      <a:r>
                        <a:rPr lang="en-US" altLang="ja-JP" sz="1200" u="none" strike="noStrike" dirty="0">
                          <a:effectLst/>
                        </a:rPr>
                        <a:t>2,600</a:t>
                      </a:r>
                      <a:endParaRPr lang="en-US" altLang="ja-JP" sz="1200" b="0" i="0" u="none" strike="noStrike" dirty="0">
                        <a:solidFill>
                          <a:srgbClr val="000000"/>
                        </a:solidFill>
                        <a:effectLst/>
                        <a:latin typeface="ＭＳ Ｐゴシック"/>
                      </a:endParaRPr>
                    </a:p>
                  </a:txBody>
                  <a:tcPr marL="9198" marR="9198" marT="9198" marB="0" anchor="ctr"/>
                </a:tc>
                <a:tc>
                  <a:txBody>
                    <a:bodyPr/>
                    <a:lstStyle/>
                    <a:p>
                      <a:pPr algn="ctr" fontAlgn="ctr"/>
                      <a:r>
                        <a:rPr lang="en-US" altLang="ja-JP" sz="1200" u="none" strike="noStrike">
                          <a:effectLst/>
                        </a:rPr>
                        <a:t>650</a:t>
                      </a:r>
                      <a:endParaRPr lang="en-US" altLang="ja-JP" sz="1200" b="0" i="0" u="none" strike="noStrike">
                        <a:solidFill>
                          <a:srgbClr val="000000"/>
                        </a:solidFill>
                        <a:effectLst/>
                        <a:latin typeface="ＭＳ Ｐゴシック"/>
                      </a:endParaRPr>
                    </a:p>
                  </a:txBody>
                  <a:tcPr marL="9198" marR="9198" marT="9198" marB="0" anchor="ctr"/>
                </a:tc>
                <a:tc>
                  <a:txBody>
                    <a:bodyPr/>
                    <a:lstStyle/>
                    <a:p>
                      <a:pPr algn="ctr" fontAlgn="ctr"/>
                      <a:r>
                        <a:rPr lang="en-US" altLang="ja-JP" sz="1200" u="none" strike="noStrike">
                          <a:effectLst/>
                        </a:rPr>
                        <a:t>2,600</a:t>
                      </a:r>
                      <a:endParaRPr lang="en-US" altLang="ja-JP" sz="1200" b="0" i="0" u="none" strike="noStrike">
                        <a:solidFill>
                          <a:srgbClr val="000000"/>
                        </a:solidFill>
                        <a:effectLst/>
                        <a:latin typeface="ＭＳ Ｐゴシック"/>
                      </a:endParaRPr>
                    </a:p>
                  </a:txBody>
                  <a:tcPr marL="9198" marR="9198" marT="9198" marB="0" anchor="ctr"/>
                </a:tc>
              </a:tr>
              <a:tr h="203633">
                <a:tc>
                  <a:txBody>
                    <a:bodyPr/>
                    <a:lstStyle/>
                    <a:p>
                      <a:pPr algn="ctr" fontAlgn="ctr"/>
                      <a:r>
                        <a:rPr lang="en-US" altLang="ja-JP" sz="1200" u="none" strike="noStrike">
                          <a:effectLst/>
                        </a:rPr>
                        <a:t>18</a:t>
                      </a:r>
                      <a:r>
                        <a:rPr lang="ja-JP" altLang="en-US" sz="1200" u="none" strike="noStrike">
                          <a:effectLst/>
                        </a:rPr>
                        <a:t>～</a:t>
                      </a:r>
                      <a:r>
                        <a:rPr lang="en-US" altLang="ja-JP" sz="1200" u="none" strike="noStrike">
                          <a:effectLst/>
                        </a:rPr>
                        <a:t>29(</a:t>
                      </a:r>
                      <a:r>
                        <a:rPr lang="ja-JP" altLang="en-US" sz="1200" u="none" strike="noStrike">
                          <a:effectLst/>
                        </a:rPr>
                        <a:t>歳</a:t>
                      </a:r>
                      <a:r>
                        <a:rPr lang="en-US" altLang="ja-JP" sz="1200" u="none" strike="noStrike">
                          <a:effectLst/>
                        </a:rPr>
                        <a:t>)</a:t>
                      </a:r>
                      <a:endParaRPr lang="en-US" altLang="ja-JP" sz="1200" b="0" i="0" u="none" strike="noStrike">
                        <a:solidFill>
                          <a:srgbClr val="000000"/>
                        </a:solidFill>
                        <a:effectLst/>
                        <a:latin typeface="ＭＳ Ｐゴシック"/>
                      </a:endParaRPr>
                    </a:p>
                  </a:txBody>
                  <a:tcPr marL="9198" marR="9198" marT="9198" marB="0" anchor="ctr"/>
                </a:tc>
                <a:tc>
                  <a:txBody>
                    <a:bodyPr/>
                    <a:lstStyle/>
                    <a:p>
                      <a:pPr algn="ctr" fontAlgn="ctr"/>
                      <a:r>
                        <a:rPr lang="en-US" altLang="ja-JP" sz="1200" u="none" strike="noStrike">
                          <a:effectLst/>
                        </a:rPr>
                        <a:t>850</a:t>
                      </a:r>
                      <a:endParaRPr lang="en-US" altLang="ja-JP" sz="1200" b="0" i="0" u="none" strike="noStrike">
                        <a:solidFill>
                          <a:srgbClr val="000000"/>
                        </a:solidFill>
                        <a:effectLst/>
                        <a:latin typeface="ＭＳ Ｐゴシック"/>
                      </a:endParaRPr>
                    </a:p>
                  </a:txBody>
                  <a:tcPr marL="9198" marR="9198" marT="9198" marB="0" anchor="ctr"/>
                </a:tc>
                <a:tc>
                  <a:txBody>
                    <a:bodyPr/>
                    <a:lstStyle/>
                    <a:p>
                      <a:pPr algn="ctr" fontAlgn="ctr"/>
                      <a:r>
                        <a:rPr lang="en-US" altLang="ja-JP" sz="1200" u="none" strike="noStrike" dirty="0">
                          <a:effectLst/>
                        </a:rPr>
                        <a:t>2,700</a:t>
                      </a:r>
                      <a:endParaRPr lang="en-US" altLang="ja-JP" sz="1200" b="0" i="0" u="none" strike="noStrike" dirty="0">
                        <a:solidFill>
                          <a:srgbClr val="000000"/>
                        </a:solidFill>
                        <a:effectLst/>
                        <a:latin typeface="ＭＳ Ｐゴシック"/>
                      </a:endParaRPr>
                    </a:p>
                  </a:txBody>
                  <a:tcPr marL="9198" marR="9198" marT="9198" marB="0" anchor="ctr"/>
                </a:tc>
                <a:tc>
                  <a:txBody>
                    <a:bodyPr/>
                    <a:lstStyle/>
                    <a:p>
                      <a:pPr algn="ctr" fontAlgn="ctr"/>
                      <a:r>
                        <a:rPr lang="en-US" altLang="ja-JP" sz="1200" u="none" strike="noStrike">
                          <a:effectLst/>
                        </a:rPr>
                        <a:t>650</a:t>
                      </a:r>
                      <a:endParaRPr lang="en-US" altLang="ja-JP" sz="1200" b="0" i="0" u="none" strike="noStrike">
                        <a:solidFill>
                          <a:srgbClr val="000000"/>
                        </a:solidFill>
                        <a:effectLst/>
                        <a:latin typeface="ＭＳ Ｐゴシック"/>
                      </a:endParaRPr>
                    </a:p>
                  </a:txBody>
                  <a:tcPr marL="9198" marR="9198" marT="9198" marB="0" anchor="ctr"/>
                </a:tc>
                <a:tc>
                  <a:txBody>
                    <a:bodyPr/>
                    <a:lstStyle/>
                    <a:p>
                      <a:pPr algn="ctr" fontAlgn="ctr"/>
                      <a:r>
                        <a:rPr lang="en-US" altLang="ja-JP" sz="1200" u="none" strike="noStrike">
                          <a:effectLst/>
                        </a:rPr>
                        <a:t>2,700</a:t>
                      </a:r>
                      <a:endParaRPr lang="en-US" altLang="ja-JP" sz="1200" b="0" i="0" u="none" strike="noStrike">
                        <a:solidFill>
                          <a:srgbClr val="000000"/>
                        </a:solidFill>
                        <a:effectLst/>
                        <a:latin typeface="ＭＳ Ｐゴシック"/>
                      </a:endParaRPr>
                    </a:p>
                  </a:txBody>
                  <a:tcPr marL="9198" marR="9198" marT="9198" marB="0" anchor="ctr"/>
                </a:tc>
              </a:tr>
              <a:tr h="203633">
                <a:tc>
                  <a:txBody>
                    <a:bodyPr/>
                    <a:lstStyle/>
                    <a:p>
                      <a:pPr algn="ctr" fontAlgn="ctr"/>
                      <a:r>
                        <a:rPr lang="en-US" altLang="ja-JP" sz="1200" u="none" strike="noStrike">
                          <a:effectLst/>
                        </a:rPr>
                        <a:t>30</a:t>
                      </a:r>
                      <a:r>
                        <a:rPr lang="ja-JP" altLang="en-US" sz="1200" u="none" strike="noStrike">
                          <a:effectLst/>
                        </a:rPr>
                        <a:t>～</a:t>
                      </a:r>
                      <a:r>
                        <a:rPr lang="en-US" altLang="ja-JP" sz="1200" u="none" strike="noStrike">
                          <a:effectLst/>
                        </a:rPr>
                        <a:t>49(</a:t>
                      </a:r>
                      <a:r>
                        <a:rPr lang="ja-JP" altLang="en-US" sz="1200" u="none" strike="noStrike">
                          <a:effectLst/>
                        </a:rPr>
                        <a:t>歳</a:t>
                      </a:r>
                      <a:r>
                        <a:rPr lang="en-US" altLang="ja-JP" sz="1200" u="none" strike="noStrike">
                          <a:effectLst/>
                        </a:rPr>
                        <a:t>)</a:t>
                      </a:r>
                      <a:endParaRPr lang="en-US" altLang="ja-JP" sz="1200" b="0" i="0" u="none" strike="noStrike">
                        <a:solidFill>
                          <a:srgbClr val="000000"/>
                        </a:solidFill>
                        <a:effectLst/>
                        <a:latin typeface="ＭＳ Ｐゴシック"/>
                      </a:endParaRPr>
                    </a:p>
                  </a:txBody>
                  <a:tcPr marL="9198" marR="9198" marT="9198" marB="0" anchor="ctr"/>
                </a:tc>
                <a:tc>
                  <a:txBody>
                    <a:bodyPr/>
                    <a:lstStyle/>
                    <a:p>
                      <a:pPr algn="ctr" fontAlgn="ctr"/>
                      <a:r>
                        <a:rPr lang="en-US" altLang="ja-JP" sz="1200" u="none" strike="noStrike">
                          <a:effectLst/>
                        </a:rPr>
                        <a:t>900</a:t>
                      </a:r>
                      <a:endParaRPr lang="en-US" altLang="ja-JP" sz="1200" b="0" i="0" u="none" strike="noStrike">
                        <a:solidFill>
                          <a:srgbClr val="000000"/>
                        </a:solidFill>
                        <a:effectLst/>
                        <a:latin typeface="ＭＳ Ｐゴシック"/>
                      </a:endParaRPr>
                    </a:p>
                  </a:txBody>
                  <a:tcPr marL="9198" marR="9198" marT="9198" marB="0" anchor="ctr"/>
                </a:tc>
                <a:tc>
                  <a:txBody>
                    <a:bodyPr/>
                    <a:lstStyle/>
                    <a:p>
                      <a:pPr algn="ctr" fontAlgn="ctr"/>
                      <a:r>
                        <a:rPr lang="en-US" altLang="ja-JP" sz="1200" u="none" strike="noStrike" dirty="0">
                          <a:effectLst/>
                        </a:rPr>
                        <a:t>2,700</a:t>
                      </a:r>
                      <a:endParaRPr lang="en-US" altLang="ja-JP" sz="1200" b="0" i="0" u="none" strike="noStrike" dirty="0">
                        <a:solidFill>
                          <a:srgbClr val="000000"/>
                        </a:solidFill>
                        <a:effectLst/>
                        <a:latin typeface="ＭＳ Ｐゴシック"/>
                      </a:endParaRPr>
                    </a:p>
                  </a:txBody>
                  <a:tcPr marL="9198" marR="9198" marT="9198" marB="0" anchor="ctr"/>
                </a:tc>
                <a:tc>
                  <a:txBody>
                    <a:bodyPr/>
                    <a:lstStyle/>
                    <a:p>
                      <a:pPr algn="ctr" fontAlgn="ctr"/>
                      <a:r>
                        <a:rPr lang="en-US" altLang="ja-JP" sz="1200" u="none" strike="noStrike">
                          <a:effectLst/>
                        </a:rPr>
                        <a:t>700</a:t>
                      </a:r>
                      <a:endParaRPr lang="en-US" altLang="ja-JP" sz="1200" b="0" i="0" u="none" strike="noStrike">
                        <a:solidFill>
                          <a:srgbClr val="000000"/>
                        </a:solidFill>
                        <a:effectLst/>
                        <a:latin typeface="ＭＳ Ｐゴシック"/>
                      </a:endParaRPr>
                    </a:p>
                  </a:txBody>
                  <a:tcPr marL="9198" marR="9198" marT="9198" marB="0" anchor="ctr"/>
                </a:tc>
                <a:tc>
                  <a:txBody>
                    <a:bodyPr/>
                    <a:lstStyle/>
                    <a:p>
                      <a:pPr algn="ctr" fontAlgn="ctr"/>
                      <a:r>
                        <a:rPr lang="en-US" altLang="ja-JP" sz="1200" u="none" strike="noStrike">
                          <a:effectLst/>
                        </a:rPr>
                        <a:t>2,700</a:t>
                      </a:r>
                      <a:endParaRPr lang="en-US" altLang="ja-JP" sz="1200" b="0" i="0" u="none" strike="noStrike">
                        <a:solidFill>
                          <a:srgbClr val="000000"/>
                        </a:solidFill>
                        <a:effectLst/>
                        <a:latin typeface="ＭＳ Ｐゴシック"/>
                      </a:endParaRPr>
                    </a:p>
                  </a:txBody>
                  <a:tcPr marL="9198" marR="9198" marT="9198" marB="0" anchor="ctr"/>
                </a:tc>
              </a:tr>
              <a:tr h="203633">
                <a:tc>
                  <a:txBody>
                    <a:bodyPr/>
                    <a:lstStyle/>
                    <a:p>
                      <a:pPr algn="ctr" fontAlgn="ctr"/>
                      <a:r>
                        <a:rPr lang="en-US" altLang="ja-JP" sz="1200" u="none" strike="noStrike">
                          <a:effectLst/>
                        </a:rPr>
                        <a:t>50</a:t>
                      </a:r>
                      <a:r>
                        <a:rPr lang="ja-JP" altLang="en-US" sz="1200" u="none" strike="noStrike">
                          <a:effectLst/>
                        </a:rPr>
                        <a:t>～</a:t>
                      </a:r>
                      <a:r>
                        <a:rPr lang="en-US" altLang="ja-JP" sz="1200" u="none" strike="noStrike">
                          <a:effectLst/>
                        </a:rPr>
                        <a:t>69(</a:t>
                      </a:r>
                      <a:r>
                        <a:rPr lang="ja-JP" altLang="en-US" sz="1200" u="none" strike="noStrike">
                          <a:effectLst/>
                        </a:rPr>
                        <a:t>歳</a:t>
                      </a:r>
                      <a:r>
                        <a:rPr lang="en-US" altLang="ja-JP" sz="1200" u="none" strike="noStrike">
                          <a:effectLst/>
                        </a:rPr>
                        <a:t>)</a:t>
                      </a:r>
                      <a:endParaRPr lang="en-US" altLang="ja-JP" sz="1200" b="0" i="0" u="none" strike="noStrike">
                        <a:solidFill>
                          <a:srgbClr val="000000"/>
                        </a:solidFill>
                        <a:effectLst/>
                        <a:latin typeface="ＭＳ Ｐゴシック"/>
                      </a:endParaRPr>
                    </a:p>
                  </a:txBody>
                  <a:tcPr marL="9198" marR="9198" marT="9198" marB="0" anchor="ctr"/>
                </a:tc>
                <a:tc>
                  <a:txBody>
                    <a:bodyPr/>
                    <a:lstStyle/>
                    <a:p>
                      <a:pPr algn="ctr" fontAlgn="ctr"/>
                      <a:r>
                        <a:rPr lang="en-US" altLang="ja-JP" sz="1200" u="none" strike="noStrike">
                          <a:effectLst/>
                        </a:rPr>
                        <a:t>850</a:t>
                      </a:r>
                      <a:endParaRPr lang="en-US" altLang="ja-JP" sz="1200" b="0" i="0" u="none" strike="noStrike">
                        <a:solidFill>
                          <a:srgbClr val="000000"/>
                        </a:solidFill>
                        <a:effectLst/>
                        <a:latin typeface="ＭＳ Ｐゴシック"/>
                      </a:endParaRPr>
                    </a:p>
                  </a:txBody>
                  <a:tcPr marL="9198" marR="9198" marT="9198" marB="0" anchor="ctr"/>
                </a:tc>
                <a:tc>
                  <a:txBody>
                    <a:bodyPr/>
                    <a:lstStyle/>
                    <a:p>
                      <a:pPr algn="ctr" fontAlgn="ctr"/>
                      <a:r>
                        <a:rPr lang="en-US" altLang="ja-JP" sz="1200" u="none" strike="noStrike">
                          <a:effectLst/>
                        </a:rPr>
                        <a:t>2,700</a:t>
                      </a:r>
                      <a:endParaRPr lang="en-US" altLang="ja-JP" sz="1200" b="0" i="0" u="none" strike="noStrike">
                        <a:solidFill>
                          <a:srgbClr val="000000"/>
                        </a:solidFill>
                        <a:effectLst/>
                        <a:latin typeface="ＭＳ Ｐゴシック"/>
                      </a:endParaRPr>
                    </a:p>
                  </a:txBody>
                  <a:tcPr marL="9198" marR="9198" marT="9198" marB="0" anchor="ctr"/>
                </a:tc>
                <a:tc>
                  <a:txBody>
                    <a:bodyPr/>
                    <a:lstStyle/>
                    <a:p>
                      <a:pPr algn="ctr" fontAlgn="ctr"/>
                      <a:r>
                        <a:rPr lang="en-US" altLang="ja-JP" sz="1200" u="none" strike="noStrike" dirty="0">
                          <a:effectLst/>
                        </a:rPr>
                        <a:t>700</a:t>
                      </a:r>
                      <a:endParaRPr lang="en-US" altLang="ja-JP" sz="1200" b="0" i="0" u="none" strike="noStrike" dirty="0">
                        <a:solidFill>
                          <a:srgbClr val="000000"/>
                        </a:solidFill>
                        <a:effectLst/>
                        <a:latin typeface="ＭＳ Ｐゴシック"/>
                      </a:endParaRPr>
                    </a:p>
                  </a:txBody>
                  <a:tcPr marL="9198" marR="9198" marT="9198" marB="0" anchor="ctr"/>
                </a:tc>
                <a:tc>
                  <a:txBody>
                    <a:bodyPr/>
                    <a:lstStyle/>
                    <a:p>
                      <a:pPr algn="ctr" fontAlgn="ctr"/>
                      <a:r>
                        <a:rPr lang="en-US" altLang="ja-JP" sz="1200" u="none" strike="noStrike">
                          <a:effectLst/>
                        </a:rPr>
                        <a:t>2,700</a:t>
                      </a:r>
                      <a:endParaRPr lang="en-US" altLang="ja-JP" sz="1200" b="0" i="0" u="none" strike="noStrike">
                        <a:solidFill>
                          <a:srgbClr val="000000"/>
                        </a:solidFill>
                        <a:effectLst/>
                        <a:latin typeface="ＭＳ Ｐゴシック"/>
                      </a:endParaRPr>
                    </a:p>
                  </a:txBody>
                  <a:tcPr marL="9198" marR="9198" marT="9198" marB="0" anchor="ctr"/>
                </a:tc>
              </a:tr>
              <a:tr h="203633">
                <a:tc>
                  <a:txBody>
                    <a:bodyPr/>
                    <a:lstStyle/>
                    <a:p>
                      <a:pPr algn="ctr" fontAlgn="ctr"/>
                      <a:r>
                        <a:rPr lang="en-US" altLang="ja-JP" sz="1200" u="none" strike="noStrike">
                          <a:effectLst/>
                        </a:rPr>
                        <a:t>70</a:t>
                      </a:r>
                      <a:r>
                        <a:rPr lang="ja-JP" altLang="en-US" sz="1200" u="none" strike="noStrike">
                          <a:effectLst/>
                        </a:rPr>
                        <a:t>以上</a:t>
                      </a:r>
                      <a:r>
                        <a:rPr lang="en-US" altLang="ja-JP" sz="1200" u="none" strike="noStrike">
                          <a:effectLst/>
                        </a:rPr>
                        <a:t>(</a:t>
                      </a:r>
                      <a:r>
                        <a:rPr lang="ja-JP" altLang="en-US" sz="1200" u="none" strike="noStrike">
                          <a:effectLst/>
                        </a:rPr>
                        <a:t>歳</a:t>
                      </a:r>
                      <a:r>
                        <a:rPr lang="en-US" altLang="ja-JP" sz="1200" u="none" strike="noStrike">
                          <a:effectLst/>
                        </a:rPr>
                        <a:t>)</a:t>
                      </a:r>
                      <a:endParaRPr lang="en-US" altLang="ja-JP" sz="1200" b="0" i="0" u="none" strike="noStrike">
                        <a:solidFill>
                          <a:srgbClr val="000000"/>
                        </a:solidFill>
                        <a:effectLst/>
                        <a:latin typeface="ＭＳ Ｐゴシック"/>
                      </a:endParaRPr>
                    </a:p>
                  </a:txBody>
                  <a:tcPr marL="9198" marR="9198" marT="9198" marB="0" anchor="ctr"/>
                </a:tc>
                <a:tc>
                  <a:txBody>
                    <a:bodyPr/>
                    <a:lstStyle/>
                    <a:p>
                      <a:pPr algn="ctr" fontAlgn="ctr"/>
                      <a:r>
                        <a:rPr lang="en-US" altLang="ja-JP" sz="1200" u="none" strike="noStrike">
                          <a:effectLst/>
                        </a:rPr>
                        <a:t>800</a:t>
                      </a:r>
                      <a:endParaRPr lang="en-US" altLang="ja-JP" sz="1200" b="0" i="0" u="none" strike="noStrike">
                        <a:solidFill>
                          <a:srgbClr val="000000"/>
                        </a:solidFill>
                        <a:effectLst/>
                        <a:latin typeface="ＭＳ Ｐゴシック"/>
                      </a:endParaRPr>
                    </a:p>
                  </a:txBody>
                  <a:tcPr marL="9198" marR="9198" marT="9198" marB="0" anchor="ctr"/>
                </a:tc>
                <a:tc>
                  <a:txBody>
                    <a:bodyPr/>
                    <a:lstStyle/>
                    <a:p>
                      <a:pPr algn="ctr" fontAlgn="ctr"/>
                      <a:r>
                        <a:rPr lang="en-US" altLang="ja-JP" sz="1200" u="none" strike="noStrike">
                          <a:effectLst/>
                        </a:rPr>
                        <a:t>2,700</a:t>
                      </a:r>
                      <a:endParaRPr lang="en-US" altLang="ja-JP" sz="1200" b="0" i="0" u="none" strike="noStrike">
                        <a:solidFill>
                          <a:srgbClr val="000000"/>
                        </a:solidFill>
                        <a:effectLst/>
                        <a:latin typeface="ＭＳ Ｐゴシック"/>
                      </a:endParaRPr>
                    </a:p>
                  </a:txBody>
                  <a:tcPr marL="9198" marR="9198" marT="9198" marB="0" anchor="ctr"/>
                </a:tc>
                <a:tc>
                  <a:txBody>
                    <a:bodyPr/>
                    <a:lstStyle/>
                    <a:p>
                      <a:pPr algn="ctr" fontAlgn="ctr"/>
                      <a:r>
                        <a:rPr lang="en-US" altLang="ja-JP" sz="1200" u="none" strike="noStrike" dirty="0">
                          <a:effectLst/>
                        </a:rPr>
                        <a:t>650</a:t>
                      </a:r>
                      <a:endParaRPr lang="en-US" altLang="ja-JP" sz="1200" b="0" i="0" u="none" strike="noStrike" dirty="0">
                        <a:solidFill>
                          <a:srgbClr val="000000"/>
                        </a:solidFill>
                        <a:effectLst/>
                        <a:latin typeface="ＭＳ Ｐゴシック"/>
                      </a:endParaRPr>
                    </a:p>
                  </a:txBody>
                  <a:tcPr marL="9198" marR="9198" marT="9198" marB="0" anchor="ctr"/>
                </a:tc>
                <a:tc>
                  <a:txBody>
                    <a:bodyPr/>
                    <a:lstStyle/>
                    <a:p>
                      <a:pPr algn="ctr" fontAlgn="ctr"/>
                      <a:r>
                        <a:rPr lang="en-US" altLang="ja-JP" sz="1200" u="none" strike="noStrike">
                          <a:effectLst/>
                        </a:rPr>
                        <a:t>2,700</a:t>
                      </a:r>
                      <a:endParaRPr lang="en-US" altLang="ja-JP" sz="1200" b="0" i="0" u="none" strike="noStrike">
                        <a:solidFill>
                          <a:srgbClr val="000000"/>
                        </a:solidFill>
                        <a:effectLst/>
                        <a:latin typeface="ＭＳ Ｐゴシック"/>
                      </a:endParaRPr>
                    </a:p>
                  </a:txBody>
                  <a:tcPr marL="9198" marR="9198" marT="9198" marB="0" anchor="ctr"/>
                </a:tc>
              </a:tr>
              <a:tr h="203633">
                <a:tc>
                  <a:txBody>
                    <a:bodyPr/>
                    <a:lstStyle/>
                    <a:p>
                      <a:pPr algn="ctr" fontAlgn="ctr"/>
                      <a:r>
                        <a:rPr lang="ja-JP" altLang="en-US" sz="1200" u="none" strike="noStrike">
                          <a:effectLst/>
                        </a:rPr>
                        <a:t>妊婦初期</a:t>
                      </a:r>
                      <a:endParaRPr lang="ja-JP" altLang="en-US" sz="1200" b="0" i="0" u="none" strike="noStrike">
                        <a:solidFill>
                          <a:srgbClr val="000000"/>
                        </a:solidFill>
                        <a:effectLst/>
                        <a:latin typeface="ＭＳ Ｐゴシック"/>
                      </a:endParaRPr>
                    </a:p>
                  </a:txBody>
                  <a:tcPr marL="9198" marR="9198" marT="9198" marB="0" anchor="ctr"/>
                </a:tc>
                <a:tc rowSpan="4" gridSpan="2">
                  <a:txBody>
                    <a:bodyPr/>
                    <a:lstStyle/>
                    <a:p>
                      <a:pPr algn="ctr" fontAlgn="ctr"/>
                      <a:r>
                        <a:rPr lang="ja-JP" altLang="en-US" sz="1200" u="none" strike="noStrike">
                          <a:effectLst/>
                        </a:rPr>
                        <a:t>　</a:t>
                      </a:r>
                      <a:endParaRPr lang="ja-JP" altLang="en-US" sz="1200" b="0" i="0" u="none" strike="noStrike">
                        <a:solidFill>
                          <a:srgbClr val="000000"/>
                        </a:solidFill>
                        <a:effectLst/>
                        <a:latin typeface="ＭＳ Ｐゴシック"/>
                      </a:endParaRPr>
                    </a:p>
                  </a:txBody>
                  <a:tcPr marL="9198" marR="9198" marT="9198" marB="0" anchor="ctr"/>
                </a:tc>
                <a:tc rowSpan="4" hMerge="1">
                  <a:txBody>
                    <a:bodyPr/>
                    <a:lstStyle/>
                    <a:p>
                      <a:endParaRPr kumimoji="1" lang="ja-JP" altLang="en-US"/>
                    </a:p>
                  </a:txBody>
                  <a:tcPr/>
                </a:tc>
                <a:tc>
                  <a:txBody>
                    <a:bodyPr/>
                    <a:lstStyle/>
                    <a:p>
                      <a:pPr algn="ctr" fontAlgn="ctr"/>
                      <a:r>
                        <a:rPr lang="en-US" altLang="ja-JP" sz="1200" u="none" strike="noStrike" dirty="0">
                          <a:effectLst/>
                        </a:rPr>
                        <a:t>+0</a:t>
                      </a:r>
                      <a:endParaRPr lang="en-US" altLang="ja-JP" sz="1200" b="0" i="0" u="none" strike="noStrike" dirty="0">
                        <a:solidFill>
                          <a:srgbClr val="000000"/>
                        </a:solidFill>
                        <a:effectLst/>
                        <a:latin typeface="ＭＳ Ｐゴシック"/>
                      </a:endParaRPr>
                    </a:p>
                  </a:txBody>
                  <a:tcPr marL="9198" marR="9198" marT="9198" marB="0" anchor="ctr"/>
                </a:tc>
                <a:tc>
                  <a:txBody>
                    <a:bodyPr/>
                    <a:lstStyle/>
                    <a:p>
                      <a:pPr algn="ctr" fontAlgn="ctr"/>
                      <a:r>
                        <a:rPr lang="en-US" altLang="ja-JP" sz="1200" u="none" strike="noStrike">
                          <a:effectLst/>
                        </a:rPr>
                        <a:t>-</a:t>
                      </a:r>
                      <a:endParaRPr lang="en-US" altLang="ja-JP" sz="1200" b="0" i="0" u="none" strike="noStrike">
                        <a:solidFill>
                          <a:srgbClr val="000000"/>
                        </a:solidFill>
                        <a:effectLst/>
                        <a:latin typeface="ＭＳ Ｐゴシック"/>
                      </a:endParaRPr>
                    </a:p>
                  </a:txBody>
                  <a:tcPr marL="9198" marR="9198" marT="9198" marB="0" anchor="ctr"/>
                </a:tc>
              </a:tr>
              <a:tr h="203633">
                <a:tc>
                  <a:txBody>
                    <a:bodyPr/>
                    <a:lstStyle/>
                    <a:p>
                      <a:pPr algn="ctr" fontAlgn="ctr"/>
                      <a:r>
                        <a:rPr lang="ja-JP" altLang="en-US" sz="1200" u="none" strike="noStrike">
                          <a:effectLst/>
                        </a:rPr>
                        <a:t>妊婦中期</a:t>
                      </a:r>
                      <a:endParaRPr lang="ja-JP" altLang="en-US" sz="1200" b="0" i="0" u="none" strike="noStrike">
                        <a:solidFill>
                          <a:srgbClr val="000000"/>
                        </a:solidFill>
                        <a:effectLst/>
                        <a:latin typeface="ＭＳ Ｐゴシック"/>
                      </a:endParaRPr>
                    </a:p>
                  </a:txBody>
                  <a:tcPr marL="9198" marR="9198" marT="9198" marB="0" anchor="ctr"/>
                </a:tc>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en-US" altLang="ja-JP" sz="1200" u="none" strike="noStrike" dirty="0">
                          <a:effectLst/>
                        </a:rPr>
                        <a:t>+0</a:t>
                      </a:r>
                      <a:endParaRPr lang="en-US" altLang="ja-JP" sz="1200" b="0" i="0" u="none" strike="noStrike" dirty="0">
                        <a:solidFill>
                          <a:srgbClr val="000000"/>
                        </a:solidFill>
                        <a:effectLst/>
                        <a:latin typeface="ＭＳ Ｐゴシック"/>
                      </a:endParaRPr>
                    </a:p>
                  </a:txBody>
                  <a:tcPr marL="9198" marR="9198" marT="9198" marB="0" anchor="ctr"/>
                </a:tc>
                <a:tc>
                  <a:txBody>
                    <a:bodyPr/>
                    <a:lstStyle/>
                    <a:p>
                      <a:pPr algn="ctr" fontAlgn="ctr"/>
                      <a:r>
                        <a:rPr lang="en-US" altLang="ja-JP" sz="1200" u="none" strike="noStrike">
                          <a:effectLst/>
                        </a:rPr>
                        <a:t>-</a:t>
                      </a:r>
                      <a:endParaRPr lang="en-US" altLang="ja-JP" sz="1200" b="0" i="0" u="none" strike="noStrike">
                        <a:solidFill>
                          <a:srgbClr val="000000"/>
                        </a:solidFill>
                        <a:effectLst/>
                        <a:latin typeface="ＭＳ Ｐゴシック"/>
                      </a:endParaRPr>
                    </a:p>
                  </a:txBody>
                  <a:tcPr marL="9198" marR="9198" marT="9198" marB="0" anchor="ctr"/>
                </a:tc>
              </a:tr>
              <a:tr h="203633">
                <a:tc>
                  <a:txBody>
                    <a:bodyPr/>
                    <a:lstStyle/>
                    <a:p>
                      <a:pPr algn="ctr" fontAlgn="ctr"/>
                      <a:r>
                        <a:rPr lang="ja-JP" altLang="en-US" sz="1200" u="none" strike="noStrike">
                          <a:effectLst/>
                        </a:rPr>
                        <a:t>妊婦末期</a:t>
                      </a:r>
                      <a:endParaRPr lang="ja-JP" altLang="en-US" sz="1200" b="0" i="0" u="none" strike="noStrike">
                        <a:solidFill>
                          <a:srgbClr val="000000"/>
                        </a:solidFill>
                        <a:effectLst/>
                        <a:latin typeface="ＭＳ Ｐゴシック"/>
                      </a:endParaRPr>
                    </a:p>
                  </a:txBody>
                  <a:tcPr marL="9198" marR="9198" marT="9198" marB="0" anchor="ctr"/>
                </a:tc>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en-US" altLang="ja-JP" sz="1200" u="none" strike="noStrike" dirty="0">
                          <a:effectLst/>
                        </a:rPr>
                        <a:t>+80</a:t>
                      </a:r>
                      <a:endParaRPr lang="en-US" altLang="ja-JP" sz="1200" b="0" i="0" u="none" strike="noStrike" dirty="0">
                        <a:solidFill>
                          <a:srgbClr val="000000"/>
                        </a:solidFill>
                        <a:effectLst/>
                        <a:latin typeface="ＭＳ Ｐゴシック"/>
                      </a:endParaRPr>
                    </a:p>
                  </a:txBody>
                  <a:tcPr marL="9198" marR="9198" marT="9198" marB="0" anchor="ctr"/>
                </a:tc>
                <a:tc>
                  <a:txBody>
                    <a:bodyPr/>
                    <a:lstStyle/>
                    <a:p>
                      <a:pPr algn="ctr" fontAlgn="ctr"/>
                      <a:r>
                        <a:rPr lang="en-US" altLang="ja-JP" sz="1200" u="none" strike="noStrike" dirty="0">
                          <a:effectLst/>
                        </a:rPr>
                        <a:t>-</a:t>
                      </a:r>
                      <a:endParaRPr lang="en-US" altLang="ja-JP" sz="1200" b="0" i="0" u="none" strike="noStrike" dirty="0">
                        <a:solidFill>
                          <a:srgbClr val="000000"/>
                        </a:solidFill>
                        <a:effectLst/>
                        <a:latin typeface="ＭＳ Ｐゴシック"/>
                      </a:endParaRPr>
                    </a:p>
                  </a:txBody>
                  <a:tcPr marL="9198" marR="9198" marT="9198" marB="0" anchor="ctr"/>
                </a:tc>
              </a:tr>
              <a:tr h="203633">
                <a:tc>
                  <a:txBody>
                    <a:bodyPr/>
                    <a:lstStyle/>
                    <a:p>
                      <a:pPr algn="ctr" fontAlgn="ctr"/>
                      <a:r>
                        <a:rPr lang="ja-JP" altLang="en-US" sz="1200" u="none" strike="noStrike">
                          <a:effectLst/>
                        </a:rPr>
                        <a:t>授乳婦</a:t>
                      </a:r>
                      <a:endParaRPr lang="ja-JP" altLang="en-US" sz="1200" b="0" i="0" u="none" strike="noStrike">
                        <a:solidFill>
                          <a:srgbClr val="000000"/>
                        </a:solidFill>
                        <a:effectLst/>
                        <a:latin typeface="ＭＳ Ｐゴシック"/>
                      </a:endParaRPr>
                    </a:p>
                  </a:txBody>
                  <a:tcPr marL="9198" marR="9198" marT="9198" marB="0" anchor="ctr"/>
                </a:tc>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en-US" altLang="ja-JP" sz="1200" u="none" strike="noStrike" dirty="0">
                          <a:effectLst/>
                        </a:rPr>
                        <a:t>+450</a:t>
                      </a:r>
                      <a:endParaRPr lang="en-US" altLang="ja-JP" sz="1200" b="0" i="0" u="none" strike="noStrike" dirty="0">
                        <a:solidFill>
                          <a:srgbClr val="000000"/>
                        </a:solidFill>
                        <a:effectLst/>
                        <a:latin typeface="ＭＳ Ｐゴシック"/>
                      </a:endParaRPr>
                    </a:p>
                  </a:txBody>
                  <a:tcPr marL="9198" marR="9198" marT="9198"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200" u="none" strike="noStrike" dirty="0" smtClean="0">
                          <a:effectLst/>
                        </a:rPr>
                        <a:t>-</a:t>
                      </a:r>
                      <a:r>
                        <a:rPr lang="ja-JP" altLang="en-US" sz="1200" u="none" strike="noStrike" dirty="0">
                          <a:effectLst/>
                        </a:rPr>
                        <a:t>　</a:t>
                      </a:r>
                      <a:endParaRPr lang="ja-JP" altLang="en-US" sz="1200" b="0" i="0" u="none" strike="noStrike" dirty="0">
                        <a:solidFill>
                          <a:srgbClr val="000000"/>
                        </a:solidFill>
                        <a:effectLst/>
                        <a:latin typeface="ＭＳ Ｐゴシック"/>
                      </a:endParaRPr>
                    </a:p>
                  </a:txBody>
                  <a:tcPr marL="9198" marR="9198" marT="9198" marB="0" anchor="ctr"/>
                </a:tc>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1618619950"/>
              </p:ext>
            </p:extLst>
          </p:nvPr>
        </p:nvGraphicFramePr>
        <p:xfrm>
          <a:off x="4722688" y="1228106"/>
          <a:ext cx="4241800" cy="3431876"/>
        </p:xfrm>
        <a:graphic>
          <a:graphicData uri="http://schemas.openxmlformats.org/drawingml/2006/table">
            <a:tbl>
              <a:tblPr firstRow="1">
                <a:tableStyleId>{8799B23B-EC83-4686-B30A-512413B5E67A}</a:tableStyleId>
              </a:tblPr>
              <a:tblGrid>
                <a:gridCol w="1094556"/>
                <a:gridCol w="786811"/>
                <a:gridCol w="786811"/>
                <a:gridCol w="786811"/>
                <a:gridCol w="786811"/>
              </a:tblGrid>
              <a:tr h="205831">
                <a:tc rowSpan="2">
                  <a:txBody>
                    <a:bodyPr/>
                    <a:lstStyle/>
                    <a:p>
                      <a:pPr algn="ctr" fontAlgn="ctr"/>
                      <a:r>
                        <a:rPr lang="ja-JP" altLang="en-US" sz="1200" u="none" strike="noStrike" dirty="0">
                          <a:effectLst/>
                        </a:rPr>
                        <a:t>　</a:t>
                      </a:r>
                      <a:endParaRPr lang="ja-JP" altLang="en-US" sz="1200" b="0" i="0" u="none" strike="noStrike" dirty="0">
                        <a:solidFill>
                          <a:srgbClr val="000000"/>
                        </a:solidFill>
                        <a:effectLst/>
                        <a:latin typeface="ＭＳ Ｐゴシック"/>
                      </a:endParaRPr>
                    </a:p>
                    <a:p>
                      <a:pPr algn="ctr" fontAlgn="ctr"/>
                      <a:r>
                        <a:rPr lang="ja-JP" altLang="en-US" sz="1200" u="none" strike="noStrike" dirty="0">
                          <a:effectLst/>
                        </a:rPr>
                        <a:t>　</a:t>
                      </a:r>
                      <a:endParaRPr lang="ja-JP" altLang="en-US" sz="1200" b="0" i="0" u="none" strike="noStrike" dirty="0">
                        <a:solidFill>
                          <a:srgbClr val="000000"/>
                        </a:solidFill>
                        <a:effectLst/>
                        <a:latin typeface="ＭＳ Ｐゴシック"/>
                      </a:endParaRPr>
                    </a:p>
                  </a:txBody>
                  <a:tcPr marL="9525" marR="9525" marT="9525" marB="0" anchor="ctr"/>
                </a:tc>
                <a:tc gridSpan="2">
                  <a:txBody>
                    <a:bodyPr/>
                    <a:lstStyle/>
                    <a:p>
                      <a:pPr algn="ctr" fontAlgn="ctr"/>
                      <a:r>
                        <a:rPr lang="ja-JP" altLang="en-US" sz="1200" u="none" strike="noStrike">
                          <a:effectLst/>
                        </a:rPr>
                        <a:t>男性</a:t>
                      </a:r>
                      <a:endParaRPr lang="ja-JP" altLang="en-US" sz="1200" b="0" i="0" u="none" strike="noStrike">
                        <a:solidFill>
                          <a:srgbClr val="000000"/>
                        </a:solidFill>
                        <a:effectLst/>
                        <a:latin typeface="ＭＳ Ｐゴシック"/>
                      </a:endParaRPr>
                    </a:p>
                  </a:txBody>
                  <a:tcPr marL="9525" marR="9525" marT="9525" marB="0" anchor="ctr"/>
                </a:tc>
                <a:tc hMerge="1">
                  <a:txBody>
                    <a:bodyPr/>
                    <a:lstStyle/>
                    <a:p>
                      <a:endParaRPr kumimoji="1" lang="ja-JP" altLang="en-US"/>
                    </a:p>
                  </a:txBody>
                  <a:tcPr/>
                </a:tc>
                <a:tc gridSpan="2">
                  <a:txBody>
                    <a:bodyPr/>
                    <a:lstStyle/>
                    <a:p>
                      <a:pPr algn="ctr" fontAlgn="ctr"/>
                      <a:r>
                        <a:rPr lang="ja-JP" altLang="en-US" sz="1200" u="none" strike="noStrike">
                          <a:effectLst/>
                        </a:rPr>
                        <a:t>女性</a:t>
                      </a:r>
                      <a:endParaRPr lang="ja-JP" altLang="en-US" sz="1200" b="0" i="0" u="none" strike="noStrike">
                        <a:solidFill>
                          <a:srgbClr val="000000"/>
                        </a:solidFill>
                        <a:effectLst/>
                        <a:latin typeface="ＭＳ Ｐゴシック"/>
                      </a:endParaRPr>
                    </a:p>
                  </a:txBody>
                  <a:tcPr marL="9525" marR="9525" marT="9525" marB="0" anchor="ctr"/>
                </a:tc>
                <a:tc hMerge="1">
                  <a:txBody>
                    <a:bodyPr/>
                    <a:lstStyle/>
                    <a:p>
                      <a:endParaRPr kumimoji="1" lang="ja-JP" altLang="en-US"/>
                    </a:p>
                  </a:txBody>
                  <a:tcPr/>
                </a:tc>
              </a:tr>
              <a:tr h="550241">
                <a:tc vMerge="1">
                  <a:txBody>
                    <a:bodyPr/>
                    <a:lstStyle/>
                    <a:p>
                      <a:pPr algn="ctr" fontAlgn="ctr"/>
                      <a:endParaRPr lang="ja-JP" altLang="en-US" sz="1200" b="0" i="0" u="none" strike="noStrike" dirty="0">
                        <a:solidFill>
                          <a:srgbClr val="000000"/>
                        </a:solidFill>
                        <a:effectLst/>
                        <a:latin typeface="ＭＳ Ｐゴシック"/>
                      </a:endParaRPr>
                    </a:p>
                  </a:txBody>
                  <a:tcPr marL="9525" marR="9525" marT="9525" marB="0" anchor="ctr"/>
                </a:tc>
                <a:tc>
                  <a:txBody>
                    <a:bodyPr/>
                    <a:lstStyle/>
                    <a:p>
                      <a:pPr algn="ctr" fontAlgn="ctr"/>
                      <a:r>
                        <a:rPr lang="ja-JP" altLang="en-US" sz="1200" u="none" strike="noStrike" dirty="0" smtClean="0">
                          <a:effectLst/>
                        </a:rPr>
                        <a:t>目安量</a:t>
                      </a:r>
                      <a:endParaRPr lang="en-US" altLang="ja-JP" sz="1200" u="none" strike="noStrike" dirty="0" smtClean="0">
                        <a:effectLst/>
                      </a:endParaRPr>
                    </a:p>
                    <a:p>
                      <a:pPr algn="ctr" fontAlgn="ctr"/>
                      <a:r>
                        <a:rPr lang="en-US" altLang="ja-JP" sz="1200" u="none" strike="noStrike" dirty="0" smtClean="0">
                          <a:effectLst/>
                        </a:rPr>
                        <a:t>(</a:t>
                      </a:r>
                      <a:r>
                        <a:rPr lang="el-GR" sz="1200" u="none" strike="noStrike" dirty="0">
                          <a:effectLst/>
                        </a:rPr>
                        <a:t>μ</a:t>
                      </a:r>
                      <a:r>
                        <a:rPr lang="en-US" sz="1200" u="none" strike="noStrike" dirty="0">
                          <a:effectLst/>
                        </a:rPr>
                        <a:t>g/</a:t>
                      </a:r>
                      <a:r>
                        <a:rPr lang="ja-JP" altLang="en-US" sz="1200" u="none" strike="noStrike" dirty="0">
                          <a:effectLst/>
                        </a:rPr>
                        <a:t>日</a:t>
                      </a:r>
                      <a:r>
                        <a:rPr lang="en-US" altLang="ja-JP" sz="1200" u="none" strike="noStrike" dirty="0">
                          <a:effectLst/>
                        </a:rPr>
                        <a:t>)</a:t>
                      </a:r>
                      <a:endParaRPr lang="en-US" altLang="ja-JP" sz="1200" b="0" i="0" u="none" strike="noStrike" dirty="0">
                        <a:solidFill>
                          <a:srgbClr val="000000"/>
                        </a:solidFill>
                        <a:effectLst/>
                        <a:latin typeface="ＭＳ Ｐゴシック"/>
                      </a:endParaRPr>
                    </a:p>
                  </a:txBody>
                  <a:tcPr marL="9525" marR="9525" marT="9525" marB="0" anchor="ctr"/>
                </a:tc>
                <a:tc>
                  <a:txBody>
                    <a:bodyPr/>
                    <a:lstStyle/>
                    <a:p>
                      <a:pPr algn="ctr" fontAlgn="ctr"/>
                      <a:r>
                        <a:rPr lang="ja-JP" altLang="en-US" sz="1200" u="none" strike="noStrike" dirty="0">
                          <a:effectLst/>
                        </a:rPr>
                        <a:t>耐容</a:t>
                      </a:r>
                      <a:r>
                        <a:rPr lang="ja-JP" altLang="en-US" sz="1200" u="none" strike="noStrike" dirty="0" smtClean="0">
                          <a:effectLst/>
                        </a:rPr>
                        <a:t>上限量</a:t>
                      </a:r>
                      <a:endParaRPr lang="en-US" altLang="ja-JP" sz="1200" u="none" strike="noStrike" dirty="0" smtClean="0">
                        <a:effectLst/>
                      </a:endParaRPr>
                    </a:p>
                    <a:p>
                      <a:pPr algn="ctr" fontAlgn="ctr"/>
                      <a:r>
                        <a:rPr lang="en-US" altLang="ja-JP" sz="1200" u="none" strike="noStrike" dirty="0" smtClean="0">
                          <a:effectLst/>
                        </a:rPr>
                        <a:t>(</a:t>
                      </a:r>
                      <a:r>
                        <a:rPr lang="el-GR" sz="1200" u="none" strike="noStrike" dirty="0">
                          <a:effectLst/>
                        </a:rPr>
                        <a:t>μ</a:t>
                      </a:r>
                      <a:r>
                        <a:rPr lang="en-US" sz="1200" u="none" strike="noStrike" dirty="0">
                          <a:effectLst/>
                        </a:rPr>
                        <a:t>g/</a:t>
                      </a:r>
                      <a:r>
                        <a:rPr lang="ja-JP" altLang="en-US" sz="1200" u="none" strike="noStrike" dirty="0">
                          <a:effectLst/>
                        </a:rPr>
                        <a:t>日</a:t>
                      </a:r>
                      <a:r>
                        <a:rPr lang="en-US" altLang="ja-JP" sz="1200" u="none" strike="noStrike" dirty="0">
                          <a:effectLst/>
                        </a:rPr>
                        <a:t>)</a:t>
                      </a:r>
                      <a:endParaRPr lang="en-US" altLang="ja-JP" sz="1200" b="0" i="0" u="none" strike="noStrike" dirty="0">
                        <a:solidFill>
                          <a:srgbClr val="000000"/>
                        </a:solidFill>
                        <a:effectLst/>
                        <a:latin typeface="ＭＳ Ｐゴシック"/>
                      </a:endParaRPr>
                    </a:p>
                  </a:txBody>
                  <a:tcPr marL="9525" marR="9525" marT="9525" marB="0" anchor="ctr"/>
                </a:tc>
                <a:tc>
                  <a:txBody>
                    <a:bodyPr/>
                    <a:lstStyle/>
                    <a:p>
                      <a:pPr algn="ctr" fontAlgn="ctr"/>
                      <a:r>
                        <a:rPr lang="ja-JP" altLang="en-US" sz="1200" u="none" strike="noStrike" dirty="0" smtClean="0">
                          <a:effectLst/>
                        </a:rPr>
                        <a:t>目安量</a:t>
                      </a:r>
                      <a:endParaRPr lang="en-US" altLang="ja-JP" sz="1200" u="none" strike="noStrike" dirty="0" smtClean="0">
                        <a:effectLst/>
                      </a:endParaRPr>
                    </a:p>
                    <a:p>
                      <a:pPr algn="ctr" fontAlgn="ctr"/>
                      <a:r>
                        <a:rPr lang="en-US" altLang="ja-JP" sz="1200" u="none" strike="noStrike" dirty="0" smtClean="0">
                          <a:effectLst/>
                        </a:rPr>
                        <a:t>(</a:t>
                      </a:r>
                      <a:r>
                        <a:rPr lang="el-GR" sz="1200" u="none" strike="noStrike" dirty="0">
                          <a:effectLst/>
                        </a:rPr>
                        <a:t>μ</a:t>
                      </a:r>
                      <a:r>
                        <a:rPr lang="en-US" sz="1200" u="none" strike="noStrike" dirty="0">
                          <a:effectLst/>
                        </a:rPr>
                        <a:t>g/</a:t>
                      </a:r>
                      <a:r>
                        <a:rPr lang="ja-JP" altLang="en-US" sz="1200" u="none" strike="noStrike" dirty="0">
                          <a:effectLst/>
                        </a:rPr>
                        <a:t>日</a:t>
                      </a:r>
                      <a:r>
                        <a:rPr lang="en-US" altLang="ja-JP" sz="1200" u="none" strike="noStrike" dirty="0">
                          <a:effectLst/>
                        </a:rPr>
                        <a:t>)</a:t>
                      </a:r>
                      <a:endParaRPr lang="en-US" altLang="ja-JP" sz="1200" b="0" i="0" u="none" strike="noStrike" dirty="0">
                        <a:solidFill>
                          <a:srgbClr val="000000"/>
                        </a:solidFill>
                        <a:effectLst/>
                        <a:latin typeface="ＭＳ Ｐゴシック"/>
                      </a:endParaRPr>
                    </a:p>
                  </a:txBody>
                  <a:tcPr marL="9525" marR="9525" marT="9525" marB="0" anchor="ctr"/>
                </a:tc>
                <a:tc>
                  <a:txBody>
                    <a:bodyPr/>
                    <a:lstStyle/>
                    <a:p>
                      <a:pPr algn="ctr" fontAlgn="ctr"/>
                      <a:r>
                        <a:rPr lang="ja-JP" altLang="en-US" sz="1200" u="none" strike="noStrike" dirty="0">
                          <a:effectLst/>
                        </a:rPr>
                        <a:t>耐容</a:t>
                      </a:r>
                      <a:r>
                        <a:rPr lang="ja-JP" altLang="en-US" sz="1200" u="none" strike="noStrike" dirty="0" smtClean="0">
                          <a:effectLst/>
                        </a:rPr>
                        <a:t>上限</a:t>
                      </a:r>
                      <a:endParaRPr lang="en-US" altLang="ja-JP" sz="1200" u="none" strike="noStrike" dirty="0" smtClean="0">
                        <a:effectLst/>
                      </a:endParaRPr>
                    </a:p>
                    <a:p>
                      <a:pPr algn="ctr" fontAlgn="ctr"/>
                      <a:r>
                        <a:rPr lang="ja-JP" altLang="en-US" sz="1200" u="none" strike="noStrike" dirty="0" smtClean="0">
                          <a:effectLst/>
                        </a:rPr>
                        <a:t>量</a:t>
                      </a:r>
                      <a:r>
                        <a:rPr lang="en-US" altLang="ja-JP" sz="1200" u="none" strike="noStrike" dirty="0">
                          <a:effectLst/>
                        </a:rPr>
                        <a:t>(</a:t>
                      </a:r>
                      <a:r>
                        <a:rPr lang="el-GR" sz="1200" u="none" strike="noStrike" dirty="0">
                          <a:effectLst/>
                        </a:rPr>
                        <a:t>μ</a:t>
                      </a:r>
                      <a:r>
                        <a:rPr lang="en-US" sz="1200" u="none" strike="noStrike" dirty="0">
                          <a:effectLst/>
                        </a:rPr>
                        <a:t>g/</a:t>
                      </a:r>
                      <a:r>
                        <a:rPr lang="ja-JP" altLang="en-US" sz="1200" u="none" strike="noStrike" dirty="0">
                          <a:effectLst/>
                        </a:rPr>
                        <a:t>日</a:t>
                      </a:r>
                      <a:r>
                        <a:rPr lang="en-US" altLang="ja-JP" sz="1200" u="none" strike="noStrike" dirty="0">
                          <a:effectLst/>
                        </a:rPr>
                        <a:t>)</a:t>
                      </a:r>
                      <a:endParaRPr lang="en-US" altLang="ja-JP" sz="1200" b="0" i="0" u="none" strike="noStrike" dirty="0">
                        <a:solidFill>
                          <a:srgbClr val="000000"/>
                        </a:solidFill>
                        <a:effectLst/>
                        <a:latin typeface="ＭＳ Ｐゴシック"/>
                      </a:endParaRPr>
                    </a:p>
                  </a:txBody>
                  <a:tcPr marL="9525" marR="9525" marT="9525" marB="0" anchor="ctr"/>
                </a:tc>
              </a:tr>
              <a:tr h="205831">
                <a:tc>
                  <a:txBody>
                    <a:bodyPr/>
                    <a:lstStyle/>
                    <a:p>
                      <a:pPr algn="ctr" fontAlgn="ctr"/>
                      <a:r>
                        <a:rPr lang="en-US" altLang="ja-JP" sz="1200" u="none" strike="noStrike">
                          <a:effectLst/>
                        </a:rPr>
                        <a:t>1</a:t>
                      </a:r>
                      <a:r>
                        <a:rPr lang="ja-JP" altLang="en-US" sz="1200" u="none" strike="noStrike">
                          <a:effectLst/>
                        </a:rPr>
                        <a:t>～</a:t>
                      </a:r>
                      <a:r>
                        <a:rPr lang="en-US" altLang="ja-JP" sz="1200" u="none" strike="noStrike">
                          <a:effectLst/>
                        </a:rPr>
                        <a:t>2(</a:t>
                      </a:r>
                      <a:r>
                        <a:rPr lang="ja-JP" altLang="en-US" sz="1200" u="none" strike="noStrike">
                          <a:effectLst/>
                        </a:rPr>
                        <a:t>歳</a:t>
                      </a:r>
                      <a:r>
                        <a:rPr lang="en-US" altLang="ja-JP" sz="1200" u="none" strike="noStrike">
                          <a:effectLst/>
                        </a:rPr>
                        <a:t>)</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dirty="0">
                          <a:effectLst/>
                        </a:rPr>
                        <a:t>2</a:t>
                      </a:r>
                      <a:endParaRPr lang="en-US" altLang="ja-JP" sz="12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20</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2</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20</a:t>
                      </a:r>
                      <a:endParaRPr lang="en-US" altLang="ja-JP" sz="1200" b="0" i="0" u="none" strike="noStrike">
                        <a:solidFill>
                          <a:srgbClr val="000000"/>
                        </a:solidFill>
                        <a:effectLst/>
                        <a:latin typeface="ＭＳ Ｐゴシック"/>
                      </a:endParaRPr>
                    </a:p>
                  </a:txBody>
                  <a:tcPr marL="9525" marR="9525" marT="9525" marB="0" anchor="ctr"/>
                </a:tc>
              </a:tr>
              <a:tr h="205831">
                <a:tc>
                  <a:txBody>
                    <a:bodyPr/>
                    <a:lstStyle/>
                    <a:p>
                      <a:pPr algn="ctr" fontAlgn="ctr"/>
                      <a:r>
                        <a:rPr lang="en-US" altLang="ja-JP" sz="1200" u="none" strike="noStrike">
                          <a:effectLst/>
                        </a:rPr>
                        <a:t>3</a:t>
                      </a:r>
                      <a:r>
                        <a:rPr lang="ja-JP" altLang="en-US" sz="1200" u="none" strike="noStrike">
                          <a:effectLst/>
                        </a:rPr>
                        <a:t>～</a:t>
                      </a:r>
                      <a:r>
                        <a:rPr lang="en-US" altLang="ja-JP" sz="1200" u="none" strike="noStrike">
                          <a:effectLst/>
                        </a:rPr>
                        <a:t>5(</a:t>
                      </a:r>
                      <a:r>
                        <a:rPr lang="ja-JP" altLang="en-US" sz="1200" u="none" strike="noStrike">
                          <a:effectLst/>
                        </a:rPr>
                        <a:t>歳</a:t>
                      </a:r>
                      <a:r>
                        <a:rPr lang="en-US" altLang="ja-JP" sz="1200" u="none" strike="noStrike">
                          <a:effectLst/>
                        </a:rPr>
                        <a:t>)</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dirty="0">
                          <a:effectLst/>
                        </a:rPr>
                        <a:t>2.5</a:t>
                      </a:r>
                      <a:endParaRPr lang="en-US" altLang="ja-JP" sz="12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30</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2.5</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30</a:t>
                      </a:r>
                      <a:endParaRPr lang="en-US" altLang="ja-JP" sz="1200" b="0" i="0" u="none" strike="noStrike">
                        <a:solidFill>
                          <a:srgbClr val="000000"/>
                        </a:solidFill>
                        <a:effectLst/>
                        <a:latin typeface="ＭＳ Ｐゴシック"/>
                      </a:endParaRPr>
                    </a:p>
                  </a:txBody>
                  <a:tcPr marL="9525" marR="9525" marT="9525" marB="0" anchor="ctr"/>
                </a:tc>
              </a:tr>
              <a:tr h="205831">
                <a:tc>
                  <a:txBody>
                    <a:bodyPr/>
                    <a:lstStyle/>
                    <a:p>
                      <a:pPr algn="ctr" fontAlgn="ctr"/>
                      <a:r>
                        <a:rPr lang="en-US" altLang="ja-JP" sz="1200" u="none" strike="noStrike">
                          <a:effectLst/>
                        </a:rPr>
                        <a:t>6</a:t>
                      </a:r>
                      <a:r>
                        <a:rPr lang="ja-JP" altLang="en-US" sz="1200" u="none" strike="noStrike">
                          <a:effectLst/>
                        </a:rPr>
                        <a:t>～</a:t>
                      </a:r>
                      <a:r>
                        <a:rPr lang="en-US" altLang="ja-JP" sz="1200" u="none" strike="noStrike">
                          <a:effectLst/>
                        </a:rPr>
                        <a:t>7(</a:t>
                      </a:r>
                      <a:r>
                        <a:rPr lang="ja-JP" altLang="en-US" sz="1200" u="none" strike="noStrike">
                          <a:effectLst/>
                        </a:rPr>
                        <a:t>歳</a:t>
                      </a:r>
                      <a:r>
                        <a:rPr lang="en-US" altLang="ja-JP" sz="1200" u="none" strike="noStrike">
                          <a:effectLst/>
                        </a:rPr>
                        <a:t>)</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dirty="0">
                          <a:effectLst/>
                        </a:rPr>
                        <a:t>3</a:t>
                      </a:r>
                      <a:endParaRPr lang="en-US" altLang="ja-JP" sz="12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40</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3</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40</a:t>
                      </a:r>
                      <a:endParaRPr lang="en-US" altLang="ja-JP" sz="1200" b="0" i="0" u="none" strike="noStrike">
                        <a:solidFill>
                          <a:srgbClr val="000000"/>
                        </a:solidFill>
                        <a:effectLst/>
                        <a:latin typeface="ＭＳ Ｐゴシック"/>
                      </a:endParaRPr>
                    </a:p>
                  </a:txBody>
                  <a:tcPr marL="9525" marR="9525" marT="9525" marB="0" anchor="ctr"/>
                </a:tc>
              </a:tr>
              <a:tr h="205831">
                <a:tc>
                  <a:txBody>
                    <a:bodyPr/>
                    <a:lstStyle/>
                    <a:p>
                      <a:pPr algn="ctr" fontAlgn="ctr"/>
                      <a:r>
                        <a:rPr lang="en-US" altLang="ja-JP" sz="1200" u="none" strike="noStrike">
                          <a:effectLst/>
                        </a:rPr>
                        <a:t>8</a:t>
                      </a:r>
                      <a:r>
                        <a:rPr lang="ja-JP" altLang="en-US" sz="1200" u="none" strike="noStrike">
                          <a:effectLst/>
                        </a:rPr>
                        <a:t>～</a:t>
                      </a:r>
                      <a:r>
                        <a:rPr lang="en-US" altLang="ja-JP" sz="1200" u="none" strike="noStrike">
                          <a:effectLst/>
                        </a:rPr>
                        <a:t>9(</a:t>
                      </a:r>
                      <a:r>
                        <a:rPr lang="ja-JP" altLang="en-US" sz="1200" u="none" strike="noStrike">
                          <a:effectLst/>
                        </a:rPr>
                        <a:t>歳</a:t>
                      </a:r>
                      <a:r>
                        <a:rPr lang="en-US" altLang="ja-JP" sz="1200" u="none" strike="noStrike">
                          <a:effectLst/>
                        </a:rPr>
                        <a:t>)</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3.5</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40</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3.5</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40</a:t>
                      </a:r>
                      <a:endParaRPr lang="en-US" altLang="ja-JP" sz="1200" b="0" i="0" u="none" strike="noStrike">
                        <a:solidFill>
                          <a:srgbClr val="000000"/>
                        </a:solidFill>
                        <a:effectLst/>
                        <a:latin typeface="ＭＳ Ｐゴシック"/>
                      </a:endParaRPr>
                    </a:p>
                  </a:txBody>
                  <a:tcPr marL="9525" marR="9525" marT="9525" marB="0" anchor="ctr"/>
                </a:tc>
              </a:tr>
              <a:tr h="205831">
                <a:tc>
                  <a:txBody>
                    <a:bodyPr/>
                    <a:lstStyle/>
                    <a:p>
                      <a:pPr algn="ctr" fontAlgn="ctr"/>
                      <a:r>
                        <a:rPr lang="en-US" altLang="ja-JP" sz="1200" u="none" strike="noStrike">
                          <a:effectLst/>
                        </a:rPr>
                        <a:t>10</a:t>
                      </a:r>
                      <a:r>
                        <a:rPr lang="ja-JP" altLang="en-US" sz="1200" u="none" strike="noStrike">
                          <a:effectLst/>
                        </a:rPr>
                        <a:t>～</a:t>
                      </a:r>
                      <a:r>
                        <a:rPr lang="en-US" altLang="ja-JP" sz="1200" u="none" strike="noStrike">
                          <a:effectLst/>
                        </a:rPr>
                        <a:t>11(</a:t>
                      </a:r>
                      <a:r>
                        <a:rPr lang="ja-JP" altLang="en-US" sz="1200" u="none" strike="noStrike">
                          <a:effectLst/>
                        </a:rPr>
                        <a:t>歳</a:t>
                      </a:r>
                      <a:r>
                        <a:rPr lang="en-US" altLang="ja-JP" sz="1200" u="none" strike="noStrike">
                          <a:effectLst/>
                        </a:rPr>
                        <a:t>)</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dirty="0">
                          <a:effectLst/>
                        </a:rPr>
                        <a:t>4.5</a:t>
                      </a:r>
                      <a:endParaRPr lang="en-US" altLang="ja-JP" sz="12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60</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4.5</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60</a:t>
                      </a:r>
                      <a:endParaRPr lang="en-US" altLang="ja-JP" sz="1200" b="0" i="0" u="none" strike="noStrike">
                        <a:solidFill>
                          <a:srgbClr val="000000"/>
                        </a:solidFill>
                        <a:effectLst/>
                        <a:latin typeface="ＭＳ Ｐゴシック"/>
                      </a:endParaRPr>
                    </a:p>
                  </a:txBody>
                  <a:tcPr marL="9525" marR="9525" marT="9525" marB="0" anchor="ctr"/>
                </a:tc>
              </a:tr>
              <a:tr h="205831">
                <a:tc>
                  <a:txBody>
                    <a:bodyPr/>
                    <a:lstStyle/>
                    <a:p>
                      <a:pPr algn="ctr" fontAlgn="ctr"/>
                      <a:r>
                        <a:rPr lang="en-US" altLang="ja-JP" sz="1200" u="none" strike="noStrike">
                          <a:effectLst/>
                        </a:rPr>
                        <a:t>12</a:t>
                      </a:r>
                      <a:r>
                        <a:rPr lang="ja-JP" altLang="en-US" sz="1200" u="none" strike="noStrike">
                          <a:effectLst/>
                        </a:rPr>
                        <a:t>～</a:t>
                      </a:r>
                      <a:r>
                        <a:rPr lang="en-US" altLang="ja-JP" sz="1200" u="none" strike="noStrike">
                          <a:effectLst/>
                        </a:rPr>
                        <a:t>14(</a:t>
                      </a:r>
                      <a:r>
                        <a:rPr lang="ja-JP" altLang="en-US" sz="1200" u="none" strike="noStrike">
                          <a:effectLst/>
                        </a:rPr>
                        <a:t>歳</a:t>
                      </a:r>
                      <a:r>
                        <a:rPr lang="en-US" altLang="ja-JP" sz="1200" u="none" strike="noStrike">
                          <a:effectLst/>
                        </a:rPr>
                        <a:t>)</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5.5</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dirty="0">
                          <a:effectLst/>
                        </a:rPr>
                        <a:t>80</a:t>
                      </a:r>
                      <a:endParaRPr lang="en-US" altLang="ja-JP" sz="12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5.5</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80</a:t>
                      </a:r>
                      <a:endParaRPr lang="en-US" altLang="ja-JP" sz="1200" b="0" i="0" u="none" strike="noStrike">
                        <a:solidFill>
                          <a:srgbClr val="000000"/>
                        </a:solidFill>
                        <a:effectLst/>
                        <a:latin typeface="ＭＳ Ｐゴシック"/>
                      </a:endParaRPr>
                    </a:p>
                  </a:txBody>
                  <a:tcPr marL="9525" marR="9525" marT="9525" marB="0" anchor="ctr"/>
                </a:tc>
              </a:tr>
              <a:tr h="205831">
                <a:tc>
                  <a:txBody>
                    <a:bodyPr/>
                    <a:lstStyle/>
                    <a:p>
                      <a:pPr algn="ctr" fontAlgn="ctr"/>
                      <a:r>
                        <a:rPr lang="en-US" altLang="ja-JP" sz="1200" u="none" strike="noStrike">
                          <a:effectLst/>
                        </a:rPr>
                        <a:t>15</a:t>
                      </a:r>
                      <a:r>
                        <a:rPr lang="ja-JP" altLang="en-US" sz="1200" u="none" strike="noStrike">
                          <a:effectLst/>
                        </a:rPr>
                        <a:t>～</a:t>
                      </a:r>
                      <a:r>
                        <a:rPr lang="en-US" altLang="ja-JP" sz="1200" u="none" strike="noStrike">
                          <a:effectLst/>
                        </a:rPr>
                        <a:t>17(</a:t>
                      </a:r>
                      <a:r>
                        <a:rPr lang="ja-JP" altLang="en-US" sz="1200" u="none" strike="noStrike">
                          <a:effectLst/>
                        </a:rPr>
                        <a:t>歳</a:t>
                      </a:r>
                      <a:r>
                        <a:rPr lang="en-US" altLang="ja-JP" sz="1200" u="none" strike="noStrike">
                          <a:effectLst/>
                        </a:rPr>
                        <a:t>)</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6</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dirty="0">
                          <a:effectLst/>
                        </a:rPr>
                        <a:t>90</a:t>
                      </a:r>
                      <a:endParaRPr lang="en-US" altLang="ja-JP" sz="12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6</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90</a:t>
                      </a:r>
                      <a:endParaRPr lang="en-US" altLang="ja-JP" sz="1200" b="0" i="0" u="none" strike="noStrike">
                        <a:solidFill>
                          <a:srgbClr val="000000"/>
                        </a:solidFill>
                        <a:effectLst/>
                        <a:latin typeface="ＭＳ Ｐゴシック"/>
                      </a:endParaRPr>
                    </a:p>
                  </a:txBody>
                  <a:tcPr marL="9525" marR="9525" marT="9525" marB="0" anchor="ctr"/>
                </a:tc>
              </a:tr>
              <a:tr h="205831">
                <a:tc>
                  <a:txBody>
                    <a:bodyPr/>
                    <a:lstStyle/>
                    <a:p>
                      <a:pPr algn="ctr" fontAlgn="ctr"/>
                      <a:r>
                        <a:rPr lang="en-US" altLang="ja-JP" sz="1200" u="none" strike="noStrike">
                          <a:effectLst/>
                        </a:rPr>
                        <a:t>18</a:t>
                      </a:r>
                      <a:r>
                        <a:rPr lang="ja-JP" altLang="en-US" sz="1200" u="none" strike="noStrike">
                          <a:effectLst/>
                        </a:rPr>
                        <a:t>～</a:t>
                      </a:r>
                      <a:r>
                        <a:rPr lang="en-US" altLang="ja-JP" sz="1200" u="none" strike="noStrike">
                          <a:effectLst/>
                        </a:rPr>
                        <a:t>29(</a:t>
                      </a:r>
                      <a:r>
                        <a:rPr lang="ja-JP" altLang="en-US" sz="1200" u="none" strike="noStrike">
                          <a:effectLst/>
                        </a:rPr>
                        <a:t>歳</a:t>
                      </a:r>
                      <a:r>
                        <a:rPr lang="en-US" altLang="ja-JP" sz="1200" u="none" strike="noStrike">
                          <a:effectLst/>
                        </a:rPr>
                        <a:t>)</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5.5</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dirty="0">
                          <a:effectLst/>
                        </a:rPr>
                        <a:t>100</a:t>
                      </a:r>
                      <a:endParaRPr lang="en-US" altLang="ja-JP" sz="12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5.5</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100</a:t>
                      </a:r>
                      <a:endParaRPr lang="en-US" altLang="ja-JP" sz="1200" b="0" i="0" u="none" strike="noStrike">
                        <a:solidFill>
                          <a:srgbClr val="000000"/>
                        </a:solidFill>
                        <a:effectLst/>
                        <a:latin typeface="ＭＳ Ｐゴシック"/>
                      </a:endParaRPr>
                    </a:p>
                  </a:txBody>
                  <a:tcPr marL="9525" marR="9525" marT="9525" marB="0" anchor="ctr"/>
                </a:tc>
              </a:tr>
              <a:tr h="205831">
                <a:tc>
                  <a:txBody>
                    <a:bodyPr/>
                    <a:lstStyle/>
                    <a:p>
                      <a:pPr algn="ctr" fontAlgn="ctr"/>
                      <a:r>
                        <a:rPr lang="en-US" altLang="ja-JP" sz="1200" u="none" strike="noStrike">
                          <a:effectLst/>
                        </a:rPr>
                        <a:t>30</a:t>
                      </a:r>
                      <a:r>
                        <a:rPr lang="ja-JP" altLang="en-US" sz="1200" u="none" strike="noStrike">
                          <a:effectLst/>
                        </a:rPr>
                        <a:t>～</a:t>
                      </a:r>
                      <a:r>
                        <a:rPr lang="en-US" altLang="ja-JP" sz="1200" u="none" strike="noStrike">
                          <a:effectLst/>
                        </a:rPr>
                        <a:t>49(</a:t>
                      </a:r>
                      <a:r>
                        <a:rPr lang="ja-JP" altLang="en-US" sz="1200" u="none" strike="noStrike">
                          <a:effectLst/>
                        </a:rPr>
                        <a:t>歳</a:t>
                      </a:r>
                      <a:r>
                        <a:rPr lang="en-US" altLang="ja-JP" sz="1200" u="none" strike="noStrike">
                          <a:effectLst/>
                        </a:rPr>
                        <a:t>)</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5.5</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dirty="0">
                          <a:effectLst/>
                        </a:rPr>
                        <a:t>100</a:t>
                      </a:r>
                      <a:endParaRPr lang="en-US" altLang="ja-JP" sz="12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5.5</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100</a:t>
                      </a:r>
                      <a:endParaRPr lang="en-US" altLang="ja-JP" sz="1200" b="0" i="0" u="none" strike="noStrike">
                        <a:solidFill>
                          <a:srgbClr val="000000"/>
                        </a:solidFill>
                        <a:effectLst/>
                        <a:latin typeface="ＭＳ Ｐゴシック"/>
                      </a:endParaRPr>
                    </a:p>
                  </a:txBody>
                  <a:tcPr marL="9525" marR="9525" marT="9525" marB="0" anchor="ctr"/>
                </a:tc>
              </a:tr>
              <a:tr h="205831">
                <a:tc>
                  <a:txBody>
                    <a:bodyPr/>
                    <a:lstStyle/>
                    <a:p>
                      <a:pPr algn="ctr" fontAlgn="ctr"/>
                      <a:r>
                        <a:rPr lang="en-US" altLang="ja-JP" sz="1200" u="none" strike="noStrike">
                          <a:effectLst/>
                        </a:rPr>
                        <a:t>50</a:t>
                      </a:r>
                      <a:r>
                        <a:rPr lang="ja-JP" altLang="en-US" sz="1200" u="none" strike="noStrike">
                          <a:effectLst/>
                        </a:rPr>
                        <a:t>～</a:t>
                      </a:r>
                      <a:r>
                        <a:rPr lang="en-US" altLang="ja-JP" sz="1200" u="none" strike="noStrike">
                          <a:effectLst/>
                        </a:rPr>
                        <a:t>69(</a:t>
                      </a:r>
                      <a:r>
                        <a:rPr lang="ja-JP" altLang="en-US" sz="1200" u="none" strike="noStrike">
                          <a:effectLst/>
                        </a:rPr>
                        <a:t>歳</a:t>
                      </a:r>
                      <a:r>
                        <a:rPr lang="en-US" altLang="ja-JP" sz="1200" u="none" strike="noStrike">
                          <a:effectLst/>
                        </a:rPr>
                        <a:t>)</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5.5</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dirty="0">
                          <a:effectLst/>
                        </a:rPr>
                        <a:t>100</a:t>
                      </a:r>
                      <a:endParaRPr lang="en-US" altLang="ja-JP" sz="12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5.5</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100</a:t>
                      </a:r>
                      <a:endParaRPr lang="en-US" altLang="ja-JP" sz="1200" b="0" i="0" u="none" strike="noStrike">
                        <a:solidFill>
                          <a:srgbClr val="000000"/>
                        </a:solidFill>
                        <a:effectLst/>
                        <a:latin typeface="ＭＳ Ｐゴシック"/>
                      </a:endParaRPr>
                    </a:p>
                  </a:txBody>
                  <a:tcPr marL="9525" marR="9525" marT="9525" marB="0" anchor="ctr"/>
                </a:tc>
              </a:tr>
              <a:tr h="205831">
                <a:tc>
                  <a:txBody>
                    <a:bodyPr/>
                    <a:lstStyle/>
                    <a:p>
                      <a:pPr algn="ctr" fontAlgn="ctr"/>
                      <a:r>
                        <a:rPr lang="en-US" altLang="ja-JP" sz="1200" u="none" strike="noStrike">
                          <a:effectLst/>
                        </a:rPr>
                        <a:t>70</a:t>
                      </a:r>
                      <a:r>
                        <a:rPr lang="ja-JP" altLang="en-US" sz="1200" u="none" strike="noStrike">
                          <a:effectLst/>
                        </a:rPr>
                        <a:t>以上</a:t>
                      </a:r>
                      <a:r>
                        <a:rPr lang="en-US" altLang="ja-JP" sz="1200" u="none" strike="noStrike">
                          <a:effectLst/>
                        </a:rPr>
                        <a:t>(</a:t>
                      </a:r>
                      <a:r>
                        <a:rPr lang="ja-JP" altLang="en-US" sz="1200" u="none" strike="noStrike">
                          <a:effectLst/>
                        </a:rPr>
                        <a:t>歳</a:t>
                      </a:r>
                      <a:r>
                        <a:rPr lang="en-US" altLang="ja-JP" sz="1200" u="none" strike="noStrike">
                          <a:effectLst/>
                        </a:rPr>
                        <a:t>)</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5.5</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dirty="0">
                          <a:effectLst/>
                        </a:rPr>
                        <a:t>100</a:t>
                      </a:r>
                      <a:endParaRPr lang="en-US" altLang="ja-JP" sz="12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dirty="0">
                          <a:effectLst/>
                        </a:rPr>
                        <a:t>5.5</a:t>
                      </a:r>
                      <a:endParaRPr lang="en-US" altLang="ja-JP" sz="12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100</a:t>
                      </a:r>
                      <a:endParaRPr lang="en-US" altLang="ja-JP" sz="1200" b="0" i="0" u="none" strike="noStrike">
                        <a:solidFill>
                          <a:srgbClr val="000000"/>
                        </a:solidFill>
                        <a:effectLst/>
                        <a:latin typeface="ＭＳ Ｐゴシック"/>
                      </a:endParaRPr>
                    </a:p>
                  </a:txBody>
                  <a:tcPr marL="9525" marR="9525" marT="9525" marB="0" anchor="ctr"/>
                </a:tc>
              </a:tr>
              <a:tr h="205831">
                <a:tc>
                  <a:txBody>
                    <a:bodyPr/>
                    <a:lstStyle/>
                    <a:p>
                      <a:pPr algn="ctr" fontAlgn="ctr"/>
                      <a:r>
                        <a:rPr lang="ja-JP" altLang="en-US" sz="1200" u="none" strike="noStrike">
                          <a:effectLst/>
                        </a:rPr>
                        <a:t>妊婦</a:t>
                      </a:r>
                      <a:endParaRPr lang="ja-JP" altLang="en-US" sz="1200" b="0" i="0" u="none" strike="noStrike">
                        <a:solidFill>
                          <a:srgbClr val="000000"/>
                        </a:solidFill>
                        <a:effectLst/>
                        <a:latin typeface="ＭＳ Ｐゴシック"/>
                      </a:endParaRPr>
                    </a:p>
                  </a:txBody>
                  <a:tcPr marL="9525" marR="9525" marT="9525" marB="0" anchor="ctr"/>
                </a:tc>
                <a:tc rowSpan="2" gridSpan="2">
                  <a:txBody>
                    <a:bodyPr/>
                    <a:lstStyle/>
                    <a:p>
                      <a:pPr algn="ctr" fontAlgn="ctr"/>
                      <a:r>
                        <a:rPr lang="ja-JP" altLang="en-US" sz="1200" u="none" strike="noStrike">
                          <a:effectLst/>
                        </a:rPr>
                        <a:t>　</a:t>
                      </a:r>
                      <a:endParaRPr lang="ja-JP" altLang="en-US" sz="1200" b="0" i="0" u="none" strike="noStrike">
                        <a:solidFill>
                          <a:srgbClr val="000000"/>
                        </a:solidFill>
                        <a:effectLst/>
                        <a:latin typeface="ＭＳ Ｐゴシック"/>
                      </a:endParaRPr>
                    </a:p>
                  </a:txBody>
                  <a:tcPr marL="9525" marR="9525" marT="9525" marB="0" anchor="ctr"/>
                </a:tc>
                <a:tc rowSpan="2" hMerge="1">
                  <a:txBody>
                    <a:bodyPr/>
                    <a:lstStyle/>
                    <a:p>
                      <a:endParaRPr kumimoji="1" lang="ja-JP" altLang="en-US"/>
                    </a:p>
                  </a:txBody>
                  <a:tcPr/>
                </a:tc>
                <a:tc>
                  <a:txBody>
                    <a:bodyPr/>
                    <a:lstStyle/>
                    <a:p>
                      <a:pPr algn="ctr" fontAlgn="ctr"/>
                      <a:r>
                        <a:rPr lang="en-US" altLang="ja-JP" sz="1200" u="none" strike="noStrike" dirty="0">
                          <a:effectLst/>
                        </a:rPr>
                        <a:t>+7</a:t>
                      </a:r>
                      <a:endParaRPr lang="en-US" altLang="ja-JP" sz="12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a:t>
                      </a:r>
                      <a:endParaRPr lang="en-US" altLang="ja-JP" sz="1200" b="0" i="0" u="none" strike="noStrike">
                        <a:solidFill>
                          <a:srgbClr val="000000"/>
                        </a:solidFill>
                        <a:effectLst/>
                        <a:latin typeface="ＭＳ Ｐゴシック"/>
                      </a:endParaRPr>
                    </a:p>
                  </a:txBody>
                  <a:tcPr marL="9525" marR="9525" marT="9525" marB="0" anchor="ctr"/>
                </a:tc>
              </a:tr>
              <a:tr h="205832">
                <a:tc>
                  <a:txBody>
                    <a:bodyPr/>
                    <a:lstStyle/>
                    <a:p>
                      <a:pPr algn="ctr" fontAlgn="ctr"/>
                      <a:r>
                        <a:rPr lang="ja-JP" altLang="en-US" sz="1200" u="none" strike="noStrike">
                          <a:effectLst/>
                        </a:rPr>
                        <a:t>授乳婦</a:t>
                      </a:r>
                      <a:endParaRPr lang="ja-JP" altLang="en-US" sz="1200" b="0" i="0" u="none" strike="noStrike">
                        <a:solidFill>
                          <a:srgbClr val="000000"/>
                        </a:solidFill>
                        <a:effectLst/>
                        <a:latin typeface="ＭＳ Ｐゴシック"/>
                      </a:endParaRPr>
                    </a:p>
                  </a:txBody>
                  <a:tcPr marL="9525" marR="9525" marT="9525" marB="0" anchor="ctr"/>
                </a:tc>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en-US" altLang="ja-JP" sz="1200" u="none" strike="noStrike" dirty="0">
                          <a:effectLst/>
                        </a:rPr>
                        <a:t>+8</a:t>
                      </a:r>
                      <a:endParaRPr lang="en-US" altLang="ja-JP" sz="12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dirty="0">
                          <a:effectLst/>
                        </a:rPr>
                        <a:t>-</a:t>
                      </a:r>
                      <a:endParaRPr lang="en-US" altLang="ja-JP" sz="1200" b="0" i="0" u="none" strike="noStrike" dirty="0">
                        <a:solidFill>
                          <a:srgbClr val="000000"/>
                        </a:solidFill>
                        <a:effectLst/>
                        <a:latin typeface="ＭＳ Ｐゴシック"/>
                      </a:endParaRPr>
                    </a:p>
                  </a:txBody>
                  <a:tcPr marL="9525" marR="9525" marT="9525" marB="0" anchor="ctr"/>
                </a:tc>
              </a:tr>
            </a:tbl>
          </a:graphicData>
        </a:graphic>
      </p:graphicFrame>
    </p:spTree>
    <p:extLst>
      <p:ext uri="{BB962C8B-B14F-4D97-AF65-F5344CB8AC3E}">
        <p14:creationId xmlns:p14="http://schemas.microsoft.com/office/powerpoint/2010/main" val="6824028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538"/>
            <a:ext cx="8229600" cy="857250"/>
          </a:xfrm>
        </p:spPr>
        <p:txBody>
          <a:bodyPr>
            <a:normAutofit/>
          </a:bodyPr>
          <a:lstStyle/>
          <a:p>
            <a:pPr algn="l"/>
            <a:r>
              <a:rPr kumimoji="1" lang="ja-JP" altLang="en-US" sz="3600" dirty="0" smtClean="0"/>
              <a:t>日本人の食事摂取</a:t>
            </a:r>
            <a:r>
              <a:rPr kumimoji="1" lang="ja-JP" altLang="en-US" sz="3600" dirty="0" smtClean="0"/>
              <a:t>基準</a:t>
            </a:r>
            <a:endParaRPr kumimoji="1" lang="ja-JP" altLang="en-US" sz="3600" dirty="0"/>
          </a:p>
        </p:txBody>
      </p:sp>
      <p:sp>
        <p:nvSpPr>
          <p:cNvPr id="7" name="コンテンツ プレースホルダー 6"/>
          <p:cNvSpPr>
            <a:spLocks noGrp="1"/>
          </p:cNvSpPr>
          <p:nvPr>
            <p:ph idx="1"/>
          </p:nvPr>
        </p:nvSpPr>
        <p:spPr>
          <a:xfrm>
            <a:off x="107504" y="708834"/>
            <a:ext cx="1368152" cy="422756"/>
          </a:xfrm>
        </p:spPr>
        <p:style>
          <a:lnRef idx="1">
            <a:schemeClr val="accent3"/>
          </a:lnRef>
          <a:fillRef idx="2">
            <a:schemeClr val="accent3"/>
          </a:fillRef>
          <a:effectRef idx="1">
            <a:schemeClr val="accent3"/>
          </a:effectRef>
          <a:fontRef idx="minor">
            <a:schemeClr val="dk1"/>
          </a:fontRef>
        </p:style>
        <p:txBody>
          <a:bodyPr>
            <a:noAutofit/>
          </a:bodyPr>
          <a:lstStyle/>
          <a:p>
            <a:pPr marL="0" indent="0">
              <a:buNone/>
            </a:pPr>
            <a:r>
              <a:rPr kumimoji="1" lang="ja-JP" altLang="en-US" sz="2400" dirty="0" smtClean="0"/>
              <a:t>ビタミン</a:t>
            </a:r>
            <a:r>
              <a:rPr kumimoji="1" lang="en-US" altLang="ja-JP" sz="2400" dirty="0" smtClean="0"/>
              <a:t>E</a:t>
            </a:r>
            <a:endParaRPr kumimoji="1" lang="ja-JP" altLang="en-US" sz="1800" dirty="0"/>
          </a:p>
        </p:txBody>
      </p:sp>
      <p:sp>
        <p:nvSpPr>
          <p:cNvPr id="3" name="テキスト ボックス 2"/>
          <p:cNvSpPr txBox="1"/>
          <p:nvPr/>
        </p:nvSpPr>
        <p:spPr>
          <a:xfrm>
            <a:off x="5508104" y="339502"/>
            <a:ext cx="3485249" cy="369332"/>
          </a:xfrm>
          <a:prstGeom prst="rect">
            <a:avLst/>
          </a:prstGeom>
          <a:noFill/>
        </p:spPr>
        <p:txBody>
          <a:bodyPr wrap="none" rtlCol="0">
            <a:spAutoFit/>
          </a:bodyPr>
          <a:lstStyle/>
          <a:p>
            <a:r>
              <a:rPr kumimoji="1" lang="ja-JP" altLang="en-US" dirty="0" smtClean="0"/>
              <a:t>（厚生労働省　</a:t>
            </a:r>
            <a:r>
              <a:rPr kumimoji="1" lang="en-US" altLang="ja-JP" dirty="0" smtClean="0"/>
              <a:t>2015</a:t>
            </a:r>
            <a:r>
              <a:rPr kumimoji="1" lang="ja-JP" altLang="en-US" dirty="0" smtClean="0"/>
              <a:t>年版より</a:t>
            </a:r>
            <a:r>
              <a:rPr kumimoji="1" lang="ja-JP" altLang="en-US" dirty="0" smtClean="0"/>
              <a:t>抜粋）</a:t>
            </a:r>
            <a:endParaRPr kumimoji="1" lang="ja-JP" altLang="en-US" dirty="0"/>
          </a:p>
        </p:txBody>
      </p:sp>
      <p:graphicFrame>
        <p:nvGraphicFramePr>
          <p:cNvPr id="6" name="表 5"/>
          <p:cNvGraphicFramePr>
            <a:graphicFrameLocks noGrp="1"/>
          </p:cNvGraphicFramePr>
          <p:nvPr>
            <p:extLst>
              <p:ext uri="{D42A27DB-BD31-4B8C-83A1-F6EECF244321}">
                <p14:modId xmlns:p14="http://schemas.microsoft.com/office/powerpoint/2010/main" val="2773059705"/>
              </p:ext>
            </p:extLst>
          </p:nvPr>
        </p:nvGraphicFramePr>
        <p:xfrm>
          <a:off x="1619672" y="915566"/>
          <a:ext cx="4752528" cy="4104458"/>
        </p:xfrm>
        <a:graphic>
          <a:graphicData uri="http://schemas.openxmlformats.org/drawingml/2006/table">
            <a:tbl>
              <a:tblPr firstRow="1">
                <a:tableStyleId>{8799B23B-EC83-4686-B30A-512413B5E67A}</a:tableStyleId>
              </a:tblPr>
              <a:tblGrid>
                <a:gridCol w="1356180"/>
                <a:gridCol w="849087"/>
                <a:gridCol w="849087"/>
                <a:gridCol w="849087"/>
                <a:gridCol w="849087"/>
              </a:tblGrid>
              <a:tr h="242821">
                <a:tc rowSpan="2">
                  <a:txBody>
                    <a:bodyPr/>
                    <a:lstStyle/>
                    <a:p>
                      <a:pPr algn="ctr" fontAlgn="ctr"/>
                      <a:r>
                        <a:rPr lang="ja-JP" altLang="en-US" sz="1400" u="none" strike="noStrike" dirty="0">
                          <a:effectLst/>
                        </a:rPr>
                        <a:t>　</a:t>
                      </a:r>
                      <a:endParaRPr lang="ja-JP" altLang="en-US" sz="1400" b="0" i="0" u="none" strike="noStrike" dirty="0">
                        <a:solidFill>
                          <a:srgbClr val="000000"/>
                        </a:solidFill>
                        <a:effectLst/>
                        <a:latin typeface="ＭＳ Ｐゴシック"/>
                      </a:endParaRPr>
                    </a:p>
                  </a:txBody>
                  <a:tcPr marL="9525" marR="9525" marT="9525" marB="0" anchor="ctr"/>
                </a:tc>
                <a:tc gridSpan="2">
                  <a:txBody>
                    <a:bodyPr/>
                    <a:lstStyle/>
                    <a:p>
                      <a:pPr algn="ctr" fontAlgn="ctr"/>
                      <a:r>
                        <a:rPr lang="ja-JP" altLang="en-US" sz="1400" u="none" strike="noStrike">
                          <a:effectLst/>
                        </a:rPr>
                        <a:t>男性</a:t>
                      </a:r>
                      <a:endParaRPr lang="ja-JP" altLang="en-US" sz="1400" b="0" i="0" u="none" strike="noStrike">
                        <a:solidFill>
                          <a:srgbClr val="000000"/>
                        </a:solidFill>
                        <a:effectLst/>
                        <a:latin typeface="ＭＳ Ｐゴシック"/>
                      </a:endParaRPr>
                    </a:p>
                  </a:txBody>
                  <a:tcPr marL="9525" marR="9525" marT="9525" marB="0" anchor="ctr"/>
                </a:tc>
                <a:tc hMerge="1">
                  <a:txBody>
                    <a:bodyPr/>
                    <a:lstStyle/>
                    <a:p>
                      <a:endParaRPr kumimoji="1" lang="ja-JP" altLang="en-US"/>
                    </a:p>
                  </a:txBody>
                  <a:tcPr/>
                </a:tc>
                <a:tc gridSpan="2">
                  <a:txBody>
                    <a:bodyPr/>
                    <a:lstStyle/>
                    <a:p>
                      <a:pPr algn="ctr" fontAlgn="ctr"/>
                      <a:r>
                        <a:rPr lang="ja-JP" altLang="en-US" sz="1400" u="none" strike="noStrike">
                          <a:effectLst/>
                        </a:rPr>
                        <a:t>女性</a:t>
                      </a:r>
                      <a:endParaRPr lang="ja-JP" altLang="en-US" sz="1400" b="0" i="0" u="none" strike="noStrike">
                        <a:solidFill>
                          <a:srgbClr val="000000"/>
                        </a:solidFill>
                        <a:effectLst/>
                        <a:latin typeface="ＭＳ Ｐゴシック"/>
                      </a:endParaRPr>
                    </a:p>
                  </a:txBody>
                  <a:tcPr marL="9525" marR="9525" marT="9525" marB="0" anchor="ctr"/>
                </a:tc>
                <a:tc hMerge="1">
                  <a:txBody>
                    <a:bodyPr/>
                    <a:lstStyle/>
                    <a:p>
                      <a:endParaRPr kumimoji="1" lang="ja-JP" altLang="en-US"/>
                    </a:p>
                  </a:txBody>
                  <a:tcPr/>
                </a:tc>
              </a:tr>
              <a:tr h="704964">
                <a:tc vMerge="1">
                  <a:txBody>
                    <a:bodyPr/>
                    <a:lstStyle/>
                    <a:p>
                      <a:endParaRPr kumimoji="1" lang="ja-JP" altLang="en-US"/>
                    </a:p>
                  </a:txBody>
                  <a:tcPr/>
                </a:tc>
                <a:tc>
                  <a:txBody>
                    <a:bodyPr/>
                    <a:lstStyle/>
                    <a:p>
                      <a:pPr algn="ctr" fontAlgn="ctr"/>
                      <a:r>
                        <a:rPr lang="ja-JP" altLang="en-US" sz="1400" u="none" strike="noStrike" dirty="0">
                          <a:effectLst/>
                        </a:rPr>
                        <a:t>目安量</a:t>
                      </a:r>
                      <a:r>
                        <a:rPr lang="en-US" altLang="ja-JP" sz="1400" u="none" strike="noStrike" dirty="0">
                          <a:effectLst/>
                        </a:rPr>
                        <a:t>(</a:t>
                      </a:r>
                      <a:r>
                        <a:rPr lang="en-US" sz="1400" u="none" strike="noStrike" dirty="0">
                          <a:effectLst/>
                        </a:rPr>
                        <a:t>mg/</a:t>
                      </a:r>
                      <a:r>
                        <a:rPr lang="ja-JP" altLang="en-US" sz="1400" u="none" strike="noStrike" dirty="0">
                          <a:effectLst/>
                        </a:rPr>
                        <a:t>日</a:t>
                      </a:r>
                      <a:r>
                        <a:rPr lang="en-US" altLang="ja-JP" sz="1400" u="none" strike="noStrike" dirty="0">
                          <a:effectLst/>
                        </a:rPr>
                        <a:t>)</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ja-JP" altLang="en-US" sz="1400" u="none" strike="noStrike">
                          <a:effectLst/>
                        </a:rPr>
                        <a:t>耐容上限量</a:t>
                      </a:r>
                      <a:r>
                        <a:rPr lang="en-US" altLang="ja-JP" sz="1400" u="none" strike="noStrike">
                          <a:effectLst/>
                        </a:rPr>
                        <a:t>(</a:t>
                      </a:r>
                      <a:r>
                        <a:rPr lang="en-US" sz="1400" u="none" strike="noStrike">
                          <a:effectLst/>
                        </a:rPr>
                        <a:t>mg/</a:t>
                      </a:r>
                      <a:r>
                        <a:rPr lang="ja-JP" altLang="en-US" sz="1400" u="none" strike="noStrike">
                          <a:effectLst/>
                        </a:rPr>
                        <a:t>日</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ja-JP" altLang="en-US" sz="1400" u="none" strike="noStrike">
                          <a:effectLst/>
                        </a:rPr>
                        <a:t>目安量</a:t>
                      </a:r>
                      <a:r>
                        <a:rPr lang="en-US" altLang="ja-JP" sz="1400" u="none" strike="noStrike">
                          <a:effectLst/>
                        </a:rPr>
                        <a:t>(</a:t>
                      </a:r>
                      <a:r>
                        <a:rPr lang="en-US" sz="1400" u="none" strike="noStrike">
                          <a:effectLst/>
                        </a:rPr>
                        <a:t>mg/</a:t>
                      </a:r>
                      <a:r>
                        <a:rPr lang="ja-JP" altLang="en-US" sz="1400" u="none" strike="noStrike">
                          <a:effectLst/>
                        </a:rPr>
                        <a:t>日</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ja-JP" altLang="en-US" sz="1400" u="none" strike="noStrike">
                          <a:effectLst/>
                        </a:rPr>
                        <a:t>耐容上限量</a:t>
                      </a:r>
                      <a:r>
                        <a:rPr lang="en-US" altLang="ja-JP" sz="1400" u="none" strike="noStrike">
                          <a:effectLst/>
                        </a:rPr>
                        <a:t>(</a:t>
                      </a:r>
                      <a:r>
                        <a:rPr lang="en-US" sz="1400" u="none" strike="noStrike">
                          <a:effectLst/>
                        </a:rPr>
                        <a:t>mg/</a:t>
                      </a:r>
                      <a:r>
                        <a:rPr lang="ja-JP" altLang="en-US" sz="1400" u="none" strike="noStrike">
                          <a:effectLst/>
                        </a:rPr>
                        <a:t>日</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r>
              <a:tr h="242821">
                <a:tc>
                  <a:txBody>
                    <a:bodyPr/>
                    <a:lstStyle/>
                    <a:p>
                      <a:pPr algn="ctr" fontAlgn="ctr"/>
                      <a:r>
                        <a:rPr lang="en-US" altLang="ja-JP" sz="1400" u="none" strike="noStrike">
                          <a:effectLst/>
                        </a:rPr>
                        <a:t>1</a:t>
                      </a:r>
                      <a:r>
                        <a:rPr lang="ja-JP" altLang="en-US" sz="1400" u="none" strike="noStrike">
                          <a:effectLst/>
                        </a:rPr>
                        <a:t>～</a:t>
                      </a:r>
                      <a:r>
                        <a:rPr lang="en-US" altLang="ja-JP" sz="1400" u="none" strike="noStrike">
                          <a:effectLst/>
                        </a:rPr>
                        <a:t>2(</a:t>
                      </a:r>
                      <a:r>
                        <a:rPr lang="ja-JP" altLang="en-US" sz="1400" u="none" strike="noStrike">
                          <a:effectLst/>
                        </a:rPr>
                        <a:t>歳</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3.5</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150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3.5</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150</a:t>
                      </a:r>
                      <a:endParaRPr lang="en-US" altLang="ja-JP" sz="1400" b="0" i="0" u="none" strike="noStrike">
                        <a:solidFill>
                          <a:srgbClr val="000000"/>
                        </a:solidFill>
                        <a:effectLst/>
                        <a:latin typeface="ＭＳ Ｐゴシック"/>
                      </a:endParaRPr>
                    </a:p>
                  </a:txBody>
                  <a:tcPr marL="9525" marR="9525" marT="9525" marB="0" anchor="ctr"/>
                </a:tc>
              </a:tr>
              <a:tr h="242821">
                <a:tc>
                  <a:txBody>
                    <a:bodyPr/>
                    <a:lstStyle/>
                    <a:p>
                      <a:pPr algn="ctr" fontAlgn="ctr"/>
                      <a:r>
                        <a:rPr lang="en-US" altLang="ja-JP" sz="1400" u="none" strike="noStrike">
                          <a:effectLst/>
                        </a:rPr>
                        <a:t>3</a:t>
                      </a:r>
                      <a:r>
                        <a:rPr lang="ja-JP" altLang="en-US" sz="1400" u="none" strike="noStrike">
                          <a:effectLst/>
                        </a:rPr>
                        <a:t>～</a:t>
                      </a:r>
                      <a:r>
                        <a:rPr lang="en-US" altLang="ja-JP" sz="1400" u="none" strike="noStrike">
                          <a:effectLst/>
                        </a:rPr>
                        <a:t>5(</a:t>
                      </a:r>
                      <a:r>
                        <a:rPr lang="ja-JP" altLang="en-US" sz="1400" u="none" strike="noStrike">
                          <a:effectLst/>
                        </a:rPr>
                        <a:t>歳</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4.5</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200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4.5</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200</a:t>
                      </a:r>
                      <a:endParaRPr lang="en-US" altLang="ja-JP" sz="1400" b="0" i="0" u="none" strike="noStrike">
                        <a:solidFill>
                          <a:srgbClr val="000000"/>
                        </a:solidFill>
                        <a:effectLst/>
                        <a:latin typeface="ＭＳ Ｐゴシック"/>
                      </a:endParaRPr>
                    </a:p>
                  </a:txBody>
                  <a:tcPr marL="9525" marR="9525" marT="9525" marB="0" anchor="ctr"/>
                </a:tc>
              </a:tr>
              <a:tr h="242821">
                <a:tc>
                  <a:txBody>
                    <a:bodyPr/>
                    <a:lstStyle/>
                    <a:p>
                      <a:pPr algn="ctr" fontAlgn="ctr"/>
                      <a:r>
                        <a:rPr lang="en-US" altLang="ja-JP" sz="1400" u="none" strike="noStrike">
                          <a:effectLst/>
                        </a:rPr>
                        <a:t>6</a:t>
                      </a:r>
                      <a:r>
                        <a:rPr lang="ja-JP" altLang="en-US" sz="1400" u="none" strike="noStrike">
                          <a:effectLst/>
                        </a:rPr>
                        <a:t>～</a:t>
                      </a:r>
                      <a:r>
                        <a:rPr lang="en-US" altLang="ja-JP" sz="1400" u="none" strike="noStrike">
                          <a:effectLst/>
                        </a:rPr>
                        <a:t>7(</a:t>
                      </a:r>
                      <a:r>
                        <a:rPr lang="ja-JP" altLang="en-US" sz="1400" u="none" strike="noStrike">
                          <a:effectLst/>
                        </a:rPr>
                        <a:t>歳</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5</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300</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5</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300</a:t>
                      </a:r>
                      <a:endParaRPr lang="en-US" altLang="ja-JP" sz="1400" b="0" i="0" u="none" strike="noStrike">
                        <a:solidFill>
                          <a:srgbClr val="000000"/>
                        </a:solidFill>
                        <a:effectLst/>
                        <a:latin typeface="ＭＳ Ｐゴシック"/>
                      </a:endParaRPr>
                    </a:p>
                  </a:txBody>
                  <a:tcPr marL="9525" marR="9525" marT="9525" marB="0" anchor="ctr"/>
                </a:tc>
              </a:tr>
              <a:tr h="242821">
                <a:tc>
                  <a:txBody>
                    <a:bodyPr/>
                    <a:lstStyle/>
                    <a:p>
                      <a:pPr algn="ctr" fontAlgn="ctr"/>
                      <a:r>
                        <a:rPr lang="en-US" altLang="ja-JP" sz="1400" u="none" strike="noStrike">
                          <a:effectLst/>
                        </a:rPr>
                        <a:t>8</a:t>
                      </a:r>
                      <a:r>
                        <a:rPr lang="ja-JP" altLang="en-US" sz="1400" u="none" strike="noStrike">
                          <a:effectLst/>
                        </a:rPr>
                        <a:t>～</a:t>
                      </a:r>
                      <a:r>
                        <a:rPr lang="en-US" altLang="ja-JP" sz="1400" u="none" strike="noStrike">
                          <a:effectLst/>
                        </a:rPr>
                        <a:t>9(</a:t>
                      </a:r>
                      <a:r>
                        <a:rPr lang="ja-JP" altLang="en-US" sz="1400" u="none" strike="noStrike">
                          <a:effectLst/>
                        </a:rPr>
                        <a:t>歳</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5.5</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350</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5.5</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350</a:t>
                      </a:r>
                      <a:endParaRPr lang="en-US" altLang="ja-JP" sz="1400" b="0" i="0" u="none" strike="noStrike">
                        <a:solidFill>
                          <a:srgbClr val="000000"/>
                        </a:solidFill>
                        <a:effectLst/>
                        <a:latin typeface="ＭＳ Ｐゴシック"/>
                      </a:endParaRPr>
                    </a:p>
                  </a:txBody>
                  <a:tcPr marL="9525" marR="9525" marT="9525" marB="0" anchor="ctr"/>
                </a:tc>
              </a:tr>
              <a:tr h="242821">
                <a:tc>
                  <a:txBody>
                    <a:bodyPr/>
                    <a:lstStyle/>
                    <a:p>
                      <a:pPr algn="ctr" fontAlgn="ctr"/>
                      <a:r>
                        <a:rPr lang="en-US" altLang="ja-JP" sz="1400" u="none" strike="noStrike">
                          <a:effectLst/>
                        </a:rPr>
                        <a:t>10</a:t>
                      </a:r>
                      <a:r>
                        <a:rPr lang="ja-JP" altLang="en-US" sz="1400" u="none" strike="noStrike">
                          <a:effectLst/>
                        </a:rPr>
                        <a:t>～</a:t>
                      </a:r>
                      <a:r>
                        <a:rPr lang="en-US" altLang="ja-JP" sz="1400" u="none" strike="noStrike">
                          <a:effectLst/>
                        </a:rPr>
                        <a:t>11(</a:t>
                      </a:r>
                      <a:r>
                        <a:rPr lang="ja-JP" altLang="en-US" sz="1400" u="none" strike="noStrike">
                          <a:effectLst/>
                        </a:rPr>
                        <a:t>歳</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5.5</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450</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5.5</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450</a:t>
                      </a:r>
                      <a:endParaRPr lang="en-US" altLang="ja-JP" sz="1400" b="0" i="0" u="none" strike="noStrike">
                        <a:solidFill>
                          <a:srgbClr val="000000"/>
                        </a:solidFill>
                        <a:effectLst/>
                        <a:latin typeface="ＭＳ Ｐゴシック"/>
                      </a:endParaRPr>
                    </a:p>
                  </a:txBody>
                  <a:tcPr marL="9525" marR="9525" marT="9525" marB="0" anchor="ctr"/>
                </a:tc>
              </a:tr>
              <a:tr h="242821">
                <a:tc>
                  <a:txBody>
                    <a:bodyPr/>
                    <a:lstStyle/>
                    <a:p>
                      <a:pPr algn="ctr" fontAlgn="ctr"/>
                      <a:r>
                        <a:rPr lang="en-US" altLang="ja-JP" sz="1400" u="none" strike="noStrike">
                          <a:effectLst/>
                        </a:rPr>
                        <a:t>12</a:t>
                      </a:r>
                      <a:r>
                        <a:rPr lang="ja-JP" altLang="en-US" sz="1400" u="none" strike="noStrike">
                          <a:effectLst/>
                        </a:rPr>
                        <a:t>～</a:t>
                      </a:r>
                      <a:r>
                        <a:rPr lang="en-US" altLang="ja-JP" sz="1400" u="none" strike="noStrike">
                          <a:effectLst/>
                        </a:rPr>
                        <a:t>14(</a:t>
                      </a:r>
                      <a:r>
                        <a:rPr lang="ja-JP" altLang="en-US" sz="1400" u="none" strike="noStrike">
                          <a:effectLst/>
                        </a:rPr>
                        <a:t>歳</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7.5</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650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6</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600</a:t>
                      </a:r>
                      <a:endParaRPr lang="en-US" altLang="ja-JP" sz="1400" b="0" i="0" u="none" strike="noStrike">
                        <a:solidFill>
                          <a:srgbClr val="000000"/>
                        </a:solidFill>
                        <a:effectLst/>
                        <a:latin typeface="ＭＳ Ｐゴシック"/>
                      </a:endParaRPr>
                    </a:p>
                  </a:txBody>
                  <a:tcPr marL="9525" marR="9525" marT="9525" marB="0" anchor="ctr"/>
                </a:tc>
              </a:tr>
              <a:tr h="242821">
                <a:tc>
                  <a:txBody>
                    <a:bodyPr/>
                    <a:lstStyle/>
                    <a:p>
                      <a:pPr algn="ctr" fontAlgn="ctr"/>
                      <a:r>
                        <a:rPr lang="en-US" altLang="ja-JP" sz="1400" u="none" strike="noStrike">
                          <a:effectLst/>
                        </a:rPr>
                        <a:t>15</a:t>
                      </a:r>
                      <a:r>
                        <a:rPr lang="ja-JP" altLang="en-US" sz="1400" u="none" strike="noStrike">
                          <a:effectLst/>
                        </a:rPr>
                        <a:t>～</a:t>
                      </a:r>
                      <a:r>
                        <a:rPr lang="en-US" altLang="ja-JP" sz="1400" u="none" strike="noStrike">
                          <a:effectLst/>
                        </a:rPr>
                        <a:t>17(</a:t>
                      </a:r>
                      <a:r>
                        <a:rPr lang="ja-JP" altLang="en-US" sz="1400" u="none" strike="noStrike">
                          <a:effectLst/>
                        </a:rPr>
                        <a:t>歳</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7.5</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750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6</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650</a:t>
                      </a:r>
                      <a:endParaRPr lang="en-US" altLang="ja-JP" sz="1400" b="0" i="0" u="none" strike="noStrike">
                        <a:solidFill>
                          <a:srgbClr val="000000"/>
                        </a:solidFill>
                        <a:effectLst/>
                        <a:latin typeface="ＭＳ Ｐゴシック"/>
                      </a:endParaRPr>
                    </a:p>
                  </a:txBody>
                  <a:tcPr marL="9525" marR="9525" marT="9525" marB="0" anchor="ctr"/>
                </a:tc>
              </a:tr>
              <a:tr h="242821">
                <a:tc>
                  <a:txBody>
                    <a:bodyPr/>
                    <a:lstStyle/>
                    <a:p>
                      <a:pPr algn="ctr" fontAlgn="ctr"/>
                      <a:r>
                        <a:rPr lang="en-US" altLang="ja-JP" sz="1400" u="none" strike="noStrike">
                          <a:effectLst/>
                        </a:rPr>
                        <a:t>18</a:t>
                      </a:r>
                      <a:r>
                        <a:rPr lang="ja-JP" altLang="en-US" sz="1400" u="none" strike="noStrike">
                          <a:effectLst/>
                        </a:rPr>
                        <a:t>～</a:t>
                      </a:r>
                      <a:r>
                        <a:rPr lang="en-US" altLang="ja-JP" sz="1400" u="none" strike="noStrike">
                          <a:effectLst/>
                        </a:rPr>
                        <a:t>29(</a:t>
                      </a:r>
                      <a:r>
                        <a:rPr lang="ja-JP" altLang="en-US" sz="1400" u="none" strike="noStrike">
                          <a:effectLst/>
                        </a:rPr>
                        <a:t>歳</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6.5</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800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6</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650</a:t>
                      </a:r>
                      <a:endParaRPr lang="en-US" altLang="ja-JP" sz="1400" b="0" i="0" u="none" strike="noStrike">
                        <a:solidFill>
                          <a:srgbClr val="000000"/>
                        </a:solidFill>
                        <a:effectLst/>
                        <a:latin typeface="ＭＳ Ｐゴシック"/>
                      </a:endParaRPr>
                    </a:p>
                  </a:txBody>
                  <a:tcPr marL="9525" marR="9525" marT="9525" marB="0" anchor="ctr"/>
                </a:tc>
              </a:tr>
              <a:tr h="242821">
                <a:tc>
                  <a:txBody>
                    <a:bodyPr/>
                    <a:lstStyle/>
                    <a:p>
                      <a:pPr algn="ctr" fontAlgn="ctr"/>
                      <a:r>
                        <a:rPr lang="en-US" altLang="ja-JP" sz="1400" u="none" strike="noStrike">
                          <a:effectLst/>
                        </a:rPr>
                        <a:t>30</a:t>
                      </a:r>
                      <a:r>
                        <a:rPr lang="ja-JP" altLang="en-US" sz="1400" u="none" strike="noStrike">
                          <a:effectLst/>
                        </a:rPr>
                        <a:t>～</a:t>
                      </a:r>
                      <a:r>
                        <a:rPr lang="en-US" altLang="ja-JP" sz="1400" u="none" strike="noStrike">
                          <a:effectLst/>
                        </a:rPr>
                        <a:t>49(</a:t>
                      </a:r>
                      <a:r>
                        <a:rPr lang="ja-JP" altLang="en-US" sz="1400" u="none" strike="noStrike">
                          <a:effectLst/>
                        </a:rPr>
                        <a:t>歳</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6.5</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900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6</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700</a:t>
                      </a:r>
                      <a:endParaRPr lang="en-US" altLang="ja-JP" sz="1400" b="0" i="0" u="none" strike="noStrike">
                        <a:solidFill>
                          <a:srgbClr val="000000"/>
                        </a:solidFill>
                        <a:effectLst/>
                        <a:latin typeface="ＭＳ Ｐゴシック"/>
                      </a:endParaRPr>
                    </a:p>
                  </a:txBody>
                  <a:tcPr marL="9525" marR="9525" marT="9525" marB="0" anchor="ctr"/>
                </a:tc>
              </a:tr>
              <a:tr h="242821">
                <a:tc>
                  <a:txBody>
                    <a:bodyPr/>
                    <a:lstStyle/>
                    <a:p>
                      <a:pPr algn="ctr" fontAlgn="ctr"/>
                      <a:r>
                        <a:rPr lang="en-US" altLang="ja-JP" sz="1400" u="none" strike="noStrike">
                          <a:effectLst/>
                        </a:rPr>
                        <a:t>50</a:t>
                      </a:r>
                      <a:r>
                        <a:rPr lang="ja-JP" altLang="en-US" sz="1400" u="none" strike="noStrike">
                          <a:effectLst/>
                        </a:rPr>
                        <a:t>～</a:t>
                      </a:r>
                      <a:r>
                        <a:rPr lang="en-US" altLang="ja-JP" sz="1400" u="none" strike="noStrike">
                          <a:effectLst/>
                        </a:rPr>
                        <a:t>69(</a:t>
                      </a:r>
                      <a:r>
                        <a:rPr lang="ja-JP" altLang="en-US" sz="1400" u="none" strike="noStrike">
                          <a:effectLst/>
                        </a:rPr>
                        <a:t>歳</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6.5</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850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6</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700</a:t>
                      </a:r>
                      <a:endParaRPr lang="en-US" altLang="ja-JP" sz="1400" b="0" i="0" u="none" strike="noStrike">
                        <a:solidFill>
                          <a:srgbClr val="000000"/>
                        </a:solidFill>
                        <a:effectLst/>
                        <a:latin typeface="ＭＳ Ｐゴシック"/>
                      </a:endParaRPr>
                    </a:p>
                  </a:txBody>
                  <a:tcPr marL="9525" marR="9525" marT="9525" marB="0" anchor="ctr"/>
                </a:tc>
              </a:tr>
              <a:tr h="242821">
                <a:tc>
                  <a:txBody>
                    <a:bodyPr/>
                    <a:lstStyle/>
                    <a:p>
                      <a:pPr algn="ctr" fontAlgn="ctr"/>
                      <a:r>
                        <a:rPr lang="en-US" altLang="ja-JP" sz="1400" u="none" strike="noStrike">
                          <a:effectLst/>
                        </a:rPr>
                        <a:t>70</a:t>
                      </a:r>
                      <a:r>
                        <a:rPr lang="ja-JP" altLang="en-US" sz="1400" u="none" strike="noStrike">
                          <a:effectLst/>
                        </a:rPr>
                        <a:t>以上</a:t>
                      </a:r>
                      <a:r>
                        <a:rPr lang="en-US" altLang="ja-JP" sz="1400" u="none" strike="noStrike">
                          <a:effectLst/>
                        </a:rPr>
                        <a:t>(</a:t>
                      </a:r>
                      <a:r>
                        <a:rPr lang="ja-JP" altLang="en-US" sz="1400" u="none" strike="noStrike">
                          <a:effectLst/>
                        </a:rPr>
                        <a:t>歳</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6.5</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750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6</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650</a:t>
                      </a:r>
                      <a:endParaRPr lang="en-US" altLang="ja-JP" sz="1400" b="0" i="0" u="none" strike="noStrike" dirty="0">
                        <a:solidFill>
                          <a:srgbClr val="000000"/>
                        </a:solidFill>
                        <a:effectLst/>
                        <a:latin typeface="ＭＳ Ｐゴシック"/>
                      </a:endParaRPr>
                    </a:p>
                  </a:txBody>
                  <a:tcPr marL="9525" marR="9525" marT="9525" marB="0" anchor="ctr"/>
                </a:tc>
              </a:tr>
              <a:tr h="242821">
                <a:tc>
                  <a:txBody>
                    <a:bodyPr/>
                    <a:lstStyle/>
                    <a:p>
                      <a:pPr algn="ctr" fontAlgn="ctr"/>
                      <a:r>
                        <a:rPr lang="ja-JP" altLang="en-US" sz="1400" u="none" strike="noStrike">
                          <a:effectLst/>
                        </a:rPr>
                        <a:t>妊婦</a:t>
                      </a:r>
                      <a:endParaRPr lang="ja-JP" altLang="en-US" sz="1400" b="0" i="0" u="none" strike="noStrike">
                        <a:solidFill>
                          <a:srgbClr val="000000"/>
                        </a:solidFill>
                        <a:effectLst/>
                        <a:latin typeface="ＭＳ Ｐゴシック"/>
                      </a:endParaRPr>
                    </a:p>
                  </a:txBody>
                  <a:tcPr marL="9525" marR="9525" marT="9525" marB="0" anchor="ctr"/>
                </a:tc>
                <a:tc rowSpan="2" gridSpan="2">
                  <a:txBody>
                    <a:bodyPr/>
                    <a:lstStyle/>
                    <a:p>
                      <a:pPr algn="ctr" fontAlgn="ctr"/>
                      <a:r>
                        <a:rPr lang="ja-JP" altLang="en-US" sz="1400" u="none" strike="noStrike">
                          <a:effectLst/>
                        </a:rPr>
                        <a:t>　</a:t>
                      </a:r>
                      <a:endParaRPr lang="ja-JP" altLang="en-US" sz="1400" b="0" i="0" u="none" strike="noStrike">
                        <a:solidFill>
                          <a:srgbClr val="000000"/>
                        </a:solidFill>
                        <a:effectLst/>
                        <a:latin typeface="ＭＳ Ｐゴシック"/>
                      </a:endParaRPr>
                    </a:p>
                  </a:txBody>
                  <a:tcPr marL="9525" marR="9525" marT="9525" marB="0" anchor="ctr"/>
                </a:tc>
                <a:tc rowSpan="2" hMerge="1">
                  <a:txBody>
                    <a:bodyPr/>
                    <a:lstStyle/>
                    <a:p>
                      <a:endParaRPr kumimoji="1" lang="ja-JP" altLang="en-US"/>
                    </a:p>
                  </a:txBody>
                  <a:tcPr/>
                </a:tc>
                <a:tc>
                  <a:txBody>
                    <a:bodyPr/>
                    <a:lstStyle/>
                    <a:p>
                      <a:pPr algn="ctr" fontAlgn="ctr"/>
                      <a:r>
                        <a:rPr lang="en-US" altLang="ja-JP" sz="1400" u="none" strike="noStrike">
                          <a:effectLst/>
                        </a:rPr>
                        <a:t>+6.5</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a:t>
                      </a:r>
                      <a:endParaRPr lang="en-US" altLang="ja-JP" sz="1400" b="0" i="0" u="none" strike="noStrike" dirty="0">
                        <a:solidFill>
                          <a:srgbClr val="000000"/>
                        </a:solidFill>
                        <a:effectLst/>
                        <a:latin typeface="ＭＳ Ｐゴシック"/>
                      </a:endParaRPr>
                    </a:p>
                  </a:txBody>
                  <a:tcPr marL="9525" marR="9525" marT="9525" marB="0" anchor="ctr"/>
                </a:tc>
              </a:tr>
              <a:tr h="242821">
                <a:tc>
                  <a:txBody>
                    <a:bodyPr/>
                    <a:lstStyle/>
                    <a:p>
                      <a:pPr algn="ctr" fontAlgn="ctr"/>
                      <a:r>
                        <a:rPr lang="ja-JP" altLang="en-US" sz="1400" u="none" strike="noStrike">
                          <a:effectLst/>
                        </a:rPr>
                        <a:t>授乳婦</a:t>
                      </a:r>
                      <a:endParaRPr lang="ja-JP" altLang="en-US" sz="1400" b="0" i="0" u="none" strike="noStrike">
                        <a:solidFill>
                          <a:srgbClr val="000000"/>
                        </a:solidFill>
                        <a:effectLst/>
                        <a:latin typeface="ＭＳ Ｐゴシック"/>
                      </a:endParaRPr>
                    </a:p>
                  </a:txBody>
                  <a:tcPr marL="9525" marR="9525" marT="9525" marB="0" anchor="ctr"/>
                </a:tc>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en-US" altLang="ja-JP" sz="1400" u="none" strike="noStrike">
                          <a:effectLst/>
                        </a:rPr>
                        <a:t>+7</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a:t>
                      </a:r>
                      <a:endParaRPr lang="en-US" altLang="ja-JP" sz="1400" b="0" i="0" u="none" strike="noStrike" dirty="0">
                        <a:solidFill>
                          <a:srgbClr val="000000"/>
                        </a:solidFill>
                        <a:effectLst/>
                        <a:latin typeface="ＭＳ Ｐゴシック"/>
                      </a:endParaRPr>
                    </a:p>
                  </a:txBody>
                  <a:tcPr marL="9525" marR="9525" marT="9525" marB="0" anchor="ctr"/>
                </a:tc>
              </a:tr>
            </a:tbl>
          </a:graphicData>
        </a:graphic>
      </p:graphicFrame>
    </p:spTree>
    <p:extLst>
      <p:ext uri="{BB962C8B-B14F-4D97-AF65-F5344CB8AC3E}">
        <p14:creationId xmlns:p14="http://schemas.microsoft.com/office/powerpoint/2010/main" val="31430773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538"/>
            <a:ext cx="8229600" cy="857250"/>
          </a:xfrm>
        </p:spPr>
        <p:txBody>
          <a:bodyPr>
            <a:normAutofit/>
          </a:bodyPr>
          <a:lstStyle/>
          <a:p>
            <a:pPr algn="l"/>
            <a:r>
              <a:rPr kumimoji="1" lang="ja-JP" altLang="en-US" sz="3600" dirty="0" smtClean="0"/>
              <a:t>日本人の食事摂取</a:t>
            </a:r>
            <a:r>
              <a:rPr kumimoji="1" lang="ja-JP" altLang="en-US" sz="3600" dirty="0" smtClean="0"/>
              <a:t>基準</a:t>
            </a:r>
            <a:endParaRPr kumimoji="1" lang="ja-JP" altLang="en-US" sz="3600" dirty="0"/>
          </a:p>
        </p:txBody>
      </p:sp>
      <p:sp>
        <p:nvSpPr>
          <p:cNvPr id="7" name="コンテンツ プレースホルダー 6"/>
          <p:cNvSpPr>
            <a:spLocks noGrp="1"/>
          </p:cNvSpPr>
          <p:nvPr>
            <p:ph idx="1"/>
          </p:nvPr>
        </p:nvSpPr>
        <p:spPr>
          <a:xfrm>
            <a:off x="107504" y="708834"/>
            <a:ext cx="1512168" cy="494764"/>
          </a:xfrm>
        </p:spPr>
        <p:style>
          <a:lnRef idx="1">
            <a:schemeClr val="accent3"/>
          </a:lnRef>
          <a:fillRef idx="2">
            <a:schemeClr val="accent3"/>
          </a:fillRef>
          <a:effectRef idx="1">
            <a:schemeClr val="accent3"/>
          </a:effectRef>
          <a:fontRef idx="minor">
            <a:schemeClr val="dk1"/>
          </a:fontRef>
        </p:style>
        <p:txBody>
          <a:bodyPr>
            <a:noAutofit/>
          </a:bodyPr>
          <a:lstStyle/>
          <a:p>
            <a:pPr marL="0" indent="0">
              <a:buNone/>
            </a:pPr>
            <a:r>
              <a:rPr kumimoji="1" lang="ja-JP" altLang="en-US" sz="2400" dirty="0" smtClean="0"/>
              <a:t>ビタミン</a:t>
            </a:r>
            <a:r>
              <a:rPr kumimoji="1" lang="en-US" altLang="ja-JP" sz="2400" dirty="0" smtClean="0"/>
              <a:t>B</a:t>
            </a:r>
            <a:r>
              <a:rPr kumimoji="1" lang="en-US" altLang="ja-JP" sz="1800" dirty="0" smtClean="0"/>
              <a:t>1</a:t>
            </a:r>
            <a:endParaRPr kumimoji="1" lang="ja-JP" altLang="en-US" sz="1800" dirty="0"/>
          </a:p>
        </p:txBody>
      </p:sp>
      <p:sp>
        <p:nvSpPr>
          <p:cNvPr id="3" name="テキスト ボックス 2"/>
          <p:cNvSpPr txBox="1"/>
          <p:nvPr/>
        </p:nvSpPr>
        <p:spPr>
          <a:xfrm>
            <a:off x="5508104" y="339502"/>
            <a:ext cx="3485249" cy="369332"/>
          </a:xfrm>
          <a:prstGeom prst="rect">
            <a:avLst/>
          </a:prstGeom>
          <a:noFill/>
        </p:spPr>
        <p:txBody>
          <a:bodyPr wrap="none" rtlCol="0">
            <a:spAutoFit/>
          </a:bodyPr>
          <a:lstStyle/>
          <a:p>
            <a:r>
              <a:rPr kumimoji="1" lang="ja-JP" altLang="en-US" dirty="0" smtClean="0"/>
              <a:t>（厚生労働省　</a:t>
            </a:r>
            <a:r>
              <a:rPr kumimoji="1" lang="en-US" altLang="ja-JP" dirty="0" smtClean="0"/>
              <a:t>2015</a:t>
            </a:r>
            <a:r>
              <a:rPr kumimoji="1" lang="ja-JP" altLang="en-US" dirty="0" smtClean="0"/>
              <a:t>年版より</a:t>
            </a:r>
            <a:r>
              <a:rPr kumimoji="1" lang="ja-JP" altLang="en-US" dirty="0" smtClean="0"/>
              <a:t>抜粋）</a:t>
            </a:r>
            <a:endParaRPr kumimoji="1" lang="ja-JP" altLang="en-US" dirty="0"/>
          </a:p>
        </p:txBody>
      </p:sp>
      <p:sp>
        <p:nvSpPr>
          <p:cNvPr id="8" name="コンテンツ プレースホルダー 6"/>
          <p:cNvSpPr txBox="1">
            <a:spLocks/>
          </p:cNvSpPr>
          <p:nvPr/>
        </p:nvSpPr>
        <p:spPr>
          <a:xfrm>
            <a:off x="4557322" y="711045"/>
            <a:ext cx="1512168" cy="494764"/>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pPr marL="0" indent="0">
              <a:buFont typeface="Arial" panose="020B0604020202020204" pitchFamily="34" charset="0"/>
              <a:buNone/>
            </a:pPr>
            <a:r>
              <a:rPr lang="ja-JP" altLang="en-US" sz="2400" dirty="0" smtClean="0"/>
              <a:t>ビタミン</a:t>
            </a:r>
            <a:r>
              <a:rPr lang="en-US" altLang="ja-JP" sz="2400" dirty="0" smtClean="0"/>
              <a:t>B</a:t>
            </a:r>
            <a:r>
              <a:rPr lang="en-US" altLang="ja-JP" sz="1800" dirty="0" smtClean="0"/>
              <a:t>2</a:t>
            </a:r>
            <a:endParaRPr lang="ja-JP" altLang="en-US" sz="1800" dirty="0"/>
          </a:p>
        </p:txBody>
      </p:sp>
      <p:graphicFrame>
        <p:nvGraphicFramePr>
          <p:cNvPr id="9" name="表 8"/>
          <p:cNvGraphicFramePr>
            <a:graphicFrameLocks noGrp="1"/>
          </p:cNvGraphicFramePr>
          <p:nvPr>
            <p:extLst>
              <p:ext uri="{D42A27DB-BD31-4B8C-83A1-F6EECF244321}">
                <p14:modId xmlns:p14="http://schemas.microsoft.com/office/powerpoint/2010/main" val="664927096"/>
              </p:ext>
            </p:extLst>
          </p:nvPr>
        </p:nvGraphicFramePr>
        <p:xfrm>
          <a:off x="6228184" y="843558"/>
          <a:ext cx="2463799" cy="4032450"/>
        </p:xfrm>
        <a:graphic>
          <a:graphicData uri="http://schemas.openxmlformats.org/drawingml/2006/table">
            <a:tbl>
              <a:tblPr firstRow="1">
                <a:tableStyleId>{8799B23B-EC83-4686-B30A-512413B5E67A}</a:tableStyleId>
              </a:tblPr>
              <a:tblGrid>
                <a:gridCol w="1093965"/>
                <a:gridCol w="684917"/>
                <a:gridCol w="684917"/>
              </a:tblGrid>
              <a:tr h="238561">
                <a:tc rowSpan="2">
                  <a:txBody>
                    <a:bodyPr/>
                    <a:lstStyle/>
                    <a:p>
                      <a:pPr algn="ctr" fontAlgn="ctr"/>
                      <a:r>
                        <a:rPr lang="ja-JP" altLang="en-US" sz="1400" u="none" strike="noStrike" dirty="0">
                          <a:effectLst/>
                        </a:rPr>
                        <a:t>　</a:t>
                      </a:r>
                      <a:endParaRPr lang="ja-JP" altLang="en-US" sz="1400" b="0" i="0" u="none" strike="noStrike" dirty="0">
                        <a:solidFill>
                          <a:srgbClr val="000000"/>
                        </a:solidFill>
                        <a:effectLst/>
                        <a:latin typeface="ＭＳ Ｐゴシック"/>
                      </a:endParaRPr>
                    </a:p>
                    <a:p>
                      <a:pPr algn="l" fontAlgn="ctr"/>
                      <a:r>
                        <a:rPr lang="ja-JP" altLang="en-US" sz="1400" u="none" strike="noStrike" dirty="0">
                          <a:effectLst/>
                        </a:rPr>
                        <a:t>　</a:t>
                      </a:r>
                      <a:endParaRPr lang="ja-JP" altLang="en-US" sz="1400" b="0" i="0" u="none" strike="noStrike" dirty="0">
                        <a:solidFill>
                          <a:srgbClr val="000000"/>
                        </a:solidFill>
                        <a:effectLst/>
                        <a:latin typeface="ＭＳ Ｐゴシック"/>
                      </a:endParaRPr>
                    </a:p>
                  </a:txBody>
                  <a:tcPr marL="9525" marR="9525" marT="9525" marB="0" anchor="ctr"/>
                </a:tc>
                <a:tc>
                  <a:txBody>
                    <a:bodyPr/>
                    <a:lstStyle/>
                    <a:p>
                      <a:pPr algn="ctr" fontAlgn="ctr"/>
                      <a:r>
                        <a:rPr lang="ja-JP" altLang="en-US" sz="1400" u="none" strike="noStrike">
                          <a:effectLst/>
                        </a:rPr>
                        <a:t>男性</a:t>
                      </a:r>
                      <a:endParaRPr lang="ja-JP" altLang="en-US" sz="1400" b="0" i="0" u="none" strike="noStrike">
                        <a:solidFill>
                          <a:srgbClr val="000000"/>
                        </a:solidFill>
                        <a:effectLst/>
                        <a:latin typeface="ＭＳ Ｐゴシック"/>
                      </a:endParaRPr>
                    </a:p>
                  </a:txBody>
                  <a:tcPr marL="9525" marR="9525" marT="9525" marB="0" anchor="ctr"/>
                </a:tc>
                <a:tc>
                  <a:txBody>
                    <a:bodyPr/>
                    <a:lstStyle/>
                    <a:p>
                      <a:pPr algn="ctr" fontAlgn="ctr"/>
                      <a:r>
                        <a:rPr lang="ja-JP" altLang="en-US" sz="1400" u="none" strike="noStrike">
                          <a:effectLst/>
                        </a:rPr>
                        <a:t>女性</a:t>
                      </a:r>
                      <a:endParaRPr lang="ja-JP" altLang="en-US" sz="1400" b="0" i="0" u="none" strike="noStrike">
                        <a:solidFill>
                          <a:srgbClr val="000000"/>
                        </a:solidFill>
                        <a:effectLst/>
                        <a:latin typeface="ＭＳ Ｐゴシック"/>
                      </a:endParaRPr>
                    </a:p>
                  </a:txBody>
                  <a:tcPr marL="9525" marR="9525" marT="9525" marB="0" anchor="ctr"/>
                </a:tc>
              </a:tr>
              <a:tr h="692596">
                <a:tc vMerge="1">
                  <a:txBody>
                    <a:bodyPr/>
                    <a:lstStyle/>
                    <a:p>
                      <a:pPr algn="l" fontAlgn="ctr"/>
                      <a:endParaRPr lang="ja-JP" altLang="en-US" sz="1400" b="0" i="0" u="none" strike="noStrike" dirty="0">
                        <a:solidFill>
                          <a:srgbClr val="000000"/>
                        </a:solidFill>
                        <a:effectLst/>
                        <a:latin typeface="ＭＳ Ｐゴシック"/>
                      </a:endParaRPr>
                    </a:p>
                  </a:txBody>
                  <a:tcPr marL="9525" marR="9525" marT="9525" marB="0" anchor="ctr"/>
                </a:tc>
                <a:tc>
                  <a:txBody>
                    <a:bodyPr/>
                    <a:lstStyle/>
                    <a:p>
                      <a:pPr algn="ctr" fontAlgn="ctr"/>
                      <a:r>
                        <a:rPr lang="ja-JP" altLang="en-US" sz="1400" u="none" strike="noStrike">
                          <a:effectLst/>
                        </a:rPr>
                        <a:t>推奨量</a:t>
                      </a:r>
                      <a:r>
                        <a:rPr lang="en-US" altLang="ja-JP" sz="1400" u="none" strike="noStrike">
                          <a:effectLst/>
                        </a:rPr>
                        <a:t>(</a:t>
                      </a:r>
                      <a:r>
                        <a:rPr lang="en-US" sz="1400" u="none" strike="noStrike">
                          <a:effectLst/>
                        </a:rPr>
                        <a:t>mg/</a:t>
                      </a:r>
                      <a:r>
                        <a:rPr lang="ja-JP" altLang="en-US" sz="1400" u="none" strike="noStrike">
                          <a:effectLst/>
                        </a:rPr>
                        <a:t>日</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ja-JP" altLang="en-US" sz="1400" u="none" strike="noStrike">
                          <a:effectLst/>
                        </a:rPr>
                        <a:t>推奨量</a:t>
                      </a:r>
                      <a:r>
                        <a:rPr lang="en-US" altLang="ja-JP" sz="1400" u="none" strike="noStrike">
                          <a:effectLst/>
                        </a:rPr>
                        <a:t>(</a:t>
                      </a:r>
                      <a:r>
                        <a:rPr lang="en-US" sz="1400" u="none" strike="noStrike">
                          <a:effectLst/>
                        </a:rPr>
                        <a:t>mg/</a:t>
                      </a:r>
                      <a:r>
                        <a:rPr lang="ja-JP" altLang="en-US" sz="1400" u="none" strike="noStrike">
                          <a:effectLst/>
                        </a:rPr>
                        <a:t>日</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r>
              <a:tr h="238561">
                <a:tc>
                  <a:txBody>
                    <a:bodyPr/>
                    <a:lstStyle/>
                    <a:p>
                      <a:pPr algn="ctr" fontAlgn="ctr"/>
                      <a:r>
                        <a:rPr lang="en-US" altLang="ja-JP" sz="1400" u="none" strike="noStrike">
                          <a:effectLst/>
                        </a:rPr>
                        <a:t>1</a:t>
                      </a:r>
                      <a:r>
                        <a:rPr lang="ja-JP" altLang="en-US" sz="1400" u="none" strike="noStrike">
                          <a:effectLst/>
                        </a:rPr>
                        <a:t>～</a:t>
                      </a:r>
                      <a:r>
                        <a:rPr lang="en-US" altLang="ja-JP" sz="1400" u="none" strike="noStrike">
                          <a:effectLst/>
                        </a:rPr>
                        <a:t>2(</a:t>
                      </a:r>
                      <a:r>
                        <a:rPr lang="ja-JP" altLang="en-US" sz="1400" u="none" strike="noStrike">
                          <a:effectLst/>
                        </a:rPr>
                        <a:t>歳</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0.6</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0.5</a:t>
                      </a:r>
                      <a:endParaRPr lang="en-US" altLang="ja-JP" sz="1400" b="0" i="0" u="none" strike="noStrike">
                        <a:solidFill>
                          <a:srgbClr val="000000"/>
                        </a:solidFill>
                        <a:effectLst/>
                        <a:latin typeface="ＭＳ Ｐゴシック"/>
                      </a:endParaRPr>
                    </a:p>
                  </a:txBody>
                  <a:tcPr marL="9525" marR="9525" marT="9525" marB="0" anchor="ctr"/>
                </a:tc>
              </a:tr>
              <a:tr h="238561">
                <a:tc>
                  <a:txBody>
                    <a:bodyPr/>
                    <a:lstStyle/>
                    <a:p>
                      <a:pPr algn="ctr" fontAlgn="ctr"/>
                      <a:r>
                        <a:rPr lang="en-US" altLang="ja-JP" sz="1400" u="none" strike="noStrike">
                          <a:effectLst/>
                        </a:rPr>
                        <a:t>3</a:t>
                      </a:r>
                      <a:r>
                        <a:rPr lang="ja-JP" altLang="en-US" sz="1400" u="none" strike="noStrike">
                          <a:effectLst/>
                        </a:rPr>
                        <a:t>～</a:t>
                      </a:r>
                      <a:r>
                        <a:rPr lang="en-US" altLang="ja-JP" sz="1400" u="none" strike="noStrike">
                          <a:effectLst/>
                        </a:rPr>
                        <a:t>5(</a:t>
                      </a:r>
                      <a:r>
                        <a:rPr lang="ja-JP" altLang="en-US" sz="1400" u="none" strike="noStrike">
                          <a:effectLst/>
                        </a:rPr>
                        <a:t>歳</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0.8</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0.8</a:t>
                      </a:r>
                      <a:endParaRPr lang="en-US" altLang="ja-JP" sz="1400" b="0" i="0" u="none" strike="noStrike">
                        <a:solidFill>
                          <a:srgbClr val="000000"/>
                        </a:solidFill>
                        <a:effectLst/>
                        <a:latin typeface="ＭＳ Ｐゴシック"/>
                      </a:endParaRPr>
                    </a:p>
                  </a:txBody>
                  <a:tcPr marL="9525" marR="9525" marT="9525" marB="0" anchor="ctr"/>
                </a:tc>
              </a:tr>
              <a:tr h="238561">
                <a:tc>
                  <a:txBody>
                    <a:bodyPr/>
                    <a:lstStyle/>
                    <a:p>
                      <a:pPr algn="ctr" fontAlgn="ctr"/>
                      <a:r>
                        <a:rPr lang="en-US" altLang="ja-JP" sz="1400" u="none" strike="noStrike">
                          <a:effectLst/>
                        </a:rPr>
                        <a:t>6</a:t>
                      </a:r>
                      <a:r>
                        <a:rPr lang="ja-JP" altLang="en-US" sz="1400" u="none" strike="noStrike">
                          <a:effectLst/>
                        </a:rPr>
                        <a:t>～</a:t>
                      </a:r>
                      <a:r>
                        <a:rPr lang="en-US" altLang="ja-JP" sz="1400" u="none" strike="noStrike">
                          <a:effectLst/>
                        </a:rPr>
                        <a:t>7(</a:t>
                      </a:r>
                      <a:r>
                        <a:rPr lang="ja-JP" altLang="en-US" sz="1400" u="none" strike="noStrike">
                          <a:effectLst/>
                        </a:rPr>
                        <a:t>歳</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0.9</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0.9</a:t>
                      </a:r>
                      <a:endParaRPr lang="en-US" altLang="ja-JP" sz="1400" b="0" i="0" u="none" strike="noStrike">
                        <a:solidFill>
                          <a:srgbClr val="000000"/>
                        </a:solidFill>
                        <a:effectLst/>
                        <a:latin typeface="ＭＳ Ｐゴシック"/>
                      </a:endParaRPr>
                    </a:p>
                  </a:txBody>
                  <a:tcPr marL="9525" marR="9525" marT="9525" marB="0" anchor="ctr"/>
                </a:tc>
              </a:tr>
              <a:tr h="238561">
                <a:tc>
                  <a:txBody>
                    <a:bodyPr/>
                    <a:lstStyle/>
                    <a:p>
                      <a:pPr algn="ctr" fontAlgn="ctr"/>
                      <a:r>
                        <a:rPr lang="en-US" altLang="ja-JP" sz="1400" u="none" strike="noStrike">
                          <a:effectLst/>
                        </a:rPr>
                        <a:t>8</a:t>
                      </a:r>
                      <a:r>
                        <a:rPr lang="ja-JP" altLang="en-US" sz="1400" u="none" strike="noStrike">
                          <a:effectLst/>
                        </a:rPr>
                        <a:t>～</a:t>
                      </a:r>
                      <a:r>
                        <a:rPr lang="en-US" altLang="ja-JP" sz="1400" u="none" strike="noStrike">
                          <a:effectLst/>
                        </a:rPr>
                        <a:t>9(</a:t>
                      </a:r>
                      <a:r>
                        <a:rPr lang="ja-JP" altLang="en-US" sz="1400" u="none" strike="noStrike">
                          <a:effectLst/>
                        </a:rPr>
                        <a:t>歳</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1.1</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1</a:t>
                      </a:r>
                      <a:endParaRPr lang="en-US" altLang="ja-JP" sz="1400" b="0" i="0" u="none" strike="noStrike">
                        <a:solidFill>
                          <a:srgbClr val="000000"/>
                        </a:solidFill>
                        <a:effectLst/>
                        <a:latin typeface="ＭＳ Ｐゴシック"/>
                      </a:endParaRPr>
                    </a:p>
                  </a:txBody>
                  <a:tcPr marL="9525" marR="9525" marT="9525" marB="0" anchor="ctr"/>
                </a:tc>
              </a:tr>
              <a:tr h="238561">
                <a:tc>
                  <a:txBody>
                    <a:bodyPr/>
                    <a:lstStyle/>
                    <a:p>
                      <a:pPr algn="ctr" fontAlgn="ctr"/>
                      <a:r>
                        <a:rPr lang="en-US" altLang="ja-JP" sz="1400" u="none" strike="noStrike">
                          <a:effectLst/>
                        </a:rPr>
                        <a:t>10</a:t>
                      </a:r>
                      <a:r>
                        <a:rPr lang="ja-JP" altLang="en-US" sz="1400" u="none" strike="noStrike">
                          <a:effectLst/>
                        </a:rPr>
                        <a:t>～</a:t>
                      </a:r>
                      <a:r>
                        <a:rPr lang="en-US" altLang="ja-JP" sz="1400" u="none" strike="noStrike">
                          <a:effectLst/>
                        </a:rPr>
                        <a:t>11(</a:t>
                      </a:r>
                      <a:r>
                        <a:rPr lang="ja-JP" altLang="en-US" sz="1400" u="none" strike="noStrike">
                          <a:effectLst/>
                        </a:rPr>
                        <a:t>歳</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1.4</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1.3</a:t>
                      </a:r>
                      <a:endParaRPr lang="en-US" altLang="ja-JP" sz="1400" b="0" i="0" u="none" strike="noStrike" dirty="0">
                        <a:solidFill>
                          <a:srgbClr val="000000"/>
                        </a:solidFill>
                        <a:effectLst/>
                        <a:latin typeface="ＭＳ Ｐゴシック"/>
                      </a:endParaRPr>
                    </a:p>
                  </a:txBody>
                  <a:tcPr marL="9525" marR="9525" marT="9525" marB="0" anchor="ctr"/>
                </a:tc>
              </a:tr>
              <a:tr h="238561">
                <a:tc>
                  <a:txBody>
                    <a:bodyPr/>
                    <a:lstStyle/>
                    <a:p>
                      <a:pPr algn="ctr" fontAlgn="ctr"/>
                      <a:r>
                        <a:rPr lang="en-US" altLang="ja-JP" sz="1400" u="none" strike="noStrike">
                          <a:effectLst/>
                        </a:rPr>
                        <a:t>12</a:t>
                      </a:r>
                      <a:r>
                        <a:rPr lang="ja-JP" altLang="en-US" sz="1400" u="none" strike="noStrike">
                          <a:effectLst/>
                        </a:rPr>
                        <a:t>～</a:t>
                      </a:r>
                      <a:r>
                        <a:rPr lang="en-US" altLang="ja-JP" sz="1400" u="none" strike="noStrike">
                          <a:effectLst/>
                        </a:rPr>
                        <a:t>14(</a:t>
                      </a:r>
                      <a:r>
                        <a:rPr lang="ja-JP" altLang="en-US" sz="1400" u="none" strike="noStrike">
                          <a:effectLst/>
                        </a:rPr>
                        <a:t>歳</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1.6</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1.4</a:t>
                      </a:r>
                      <a:endParaRPr lang="en-US" altLang="ja-JP" sz="1400" b="0" i="0" u="none" strike="noStrike" dirty="0">
                        <a:solidFill>
                          <a:srgbClr val="000000"/>
                        </a:solidFill>
                        <a:effectLst/>
                        <a:latin typeface="ＭＳ Ｐゴシック"/>
                      </a:endParaRPr>
                    </a:p>
                  </a:txBody>
                  <a:tcPr marL="9525" marR="9525" marT="9525" marB="0" anchor="ctr"/>
                </a:tc>
              </a:tr>
              <a:tr h="238561">
                <a:tc>
                  <a:txBody>
                    <a:bodyPr/>
                    <a:lstStyle/>
                    <a:p>
                      <a:pPr algn="ctr" fontAlgn="ctr"/>
                      <a:r>
                        <a:rPr lang="en-US" altLang="ja-JP" sz="1400" u="none" strike="noStrike">
                          <a:effectLst/>
                        </a:rPr>
                        <a:t>15</a:t>
                      </a:r>
                      <a:r>
                        <a:rPr lang="ja-JP" altLang="en-US" sz="1400" u="none" strike="noStrike">
                          <a:effectLst/>
                        </a:rPr>
                        <a:t>～</a:t>
                      </a:r>
                      <a:r>
                        <a:rPr lang="en-US" altLang="ja-JP" sz="1400" u="none" strike="noStrike">
                          <a:effectLst/>
                        </a:rPr>
                        <a:t>17(</a:t>
                      </a:r>
                      <a:r>
                        <a:rPr lang="ja-JP" altLang="en-US" sz="1400" u="none" strike="noStrike">
                          <a:effectLst/>
                        </a:rPr>
                        <a:t>歳</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1.7</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1.4</a:t>
                      </a:r>
                      <a:endParaRPr lang="en-US" altLang="ja-JP" sz="1400" b="0" i="0" u="none" strike="noStrike" dirty="0">
                        <a:solidFill>
                          <a:srgbClr val="000000"/>
                        </a:solidFill>
                        <a:effectLst/>
                        <a:latin typeface="ＭＳ Ｐゴシック"/>
                      </a:endParaRPr>
                    </a:p>
                  </a:txBody>
                  <a:tcPr marL="9525" marR="9525" marT="9525" marB="0" anchor="ctr"/>
                </a:tc>
              </a:tr>
              <a:tr h="238561">
                <a:tc>
                  <a:txBody>
                    <a:bodyPr/>
                    <a:lstStyle/>
                    <a:p>
                      <a:pPr algn="ctr" fontAlgn="ctr"/>
                      <a:r>
                        <a:rPr lang="en-US" altLang="ja-JP" sz="1400" u="none" strike="noStrike">
                          <a:effectLst/>
                        </a:rPr>
                        <a:t>18</a:t>
                      </a:r>
                      <a:r>
                        <a:rPr lang="ja-JP" altLang="en-US" sz="1400" u="none" strike="noStrike">
                          <a:effectLst/>
                        </a:rPr>
                        <a:t>～</a:t>
                      </a:r>
                      <a:r>
                        <a:rPr lang="en-US" altLang="ja-JP" sz="1400" u="none" strike="noStrike">
                          <a:effectLst/>
                        </a:rPr>
                        <a:t>29(</a:t>
                      </a:r>
                      <a:r>
                        <a:rPr lang="ja-JP" altLang="en-US" sz="1400" u="none" strike="noStrike">
                          <a:effectLst/>
                        </a:rPr>
                        <a:t>歳</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1.6</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1.2</a:t>
                      </a:r>
                      <a:endParaRPr lang="en-US" altLang="ja-JP" sz="1400" b="0" i="0" u="none" strike="noStrike">
                        <a:solidFill>
                          <a:srgbClr val="000000"/>
                        </a:solidFill>
                        <a:effectLst/>
                        <a:latin typeface="ＭＳ Ｐゴシック"/>
                      </a:endParaRPr>
                    </a:p>
                  </a:txBody>
                  <a:tcPr marL="9525" marR="9525" marT="9525" marB="0" anchor="ctr"/>
                </a:tc>
              </a:tr>
              <a:tr h="238561">
                <a:tc>
                  <a:txBody>
                    <a:bodyPr/>
                    <a:lstStyle/>
                    <a:p>
                      <a:pPr algn="ctr" fontAlgn="ctr"/>
                      <a:r>
                        <a:rPr lang="en-US" altLang="ja-JP" sz="1400" u="none" strike="noStrike">
                          <a:effectLst/>
                        </a:rPr>
                        <a:t>30</a:t>
                      </a:r>
                      <a:r>
                        <a:rPr lang="ja-JP" altLang="en-US" sz="1400" u="none" strike="noStrike">
                          <a:effectLst/>
                        </a:rPr>
                        <a:t>～</a:t>
                      </a:r>
                      <a:r>
                        <a:rPr lang="en-US" altLang="ja-JP" sz="1400" u="none" strike="noStrike">
                          <a:effectLst/>
                        </a:rPr>
                        <a:t>49(</a:t>
                      </a:r>
                      <a:r>
                        <a:rPr lang="ja-JP" altLang="en-US" sz="1400" u="none" strike="noStrike">
                          <a:effectLst/>
                        </a:rPr>
                        <a:t>歳</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1.6</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1.2</a:t>
                      </a:r>
                      <a:endParaRPr lang="en-US" altLang="ja-JP" sz="1400" b="0" i="0" u="none" strike="noStrike" dirty="0">
                        <a:solidFill>
                          <a:srgbClr val="000000"/>
                        </a:solidFill>
                        <a:effectLst/>
                        <a:latin typeface="ＭＳ Ｐゴシック"/>
                      </a:endParaRPr>
                    </a:p>
                  </a:txBody>
                  <a:tcPr marL="9525" marR="9525" marT="9525" marB="0" anchor="ctr"/>
                </a:tc>
              </a:tr>
              <a:tr h="238561">
                <a:tc>
                  <a:txBody>
                    <a:bodyPr/>
                    <a:lstStyle/>
                    <a:p>
                      <a:pPr algn="ctr" fontAlgn="ctr"/>
                      <a:r>
                        <a:rPr lang="en-US" altLang="ja-JP" sz="1400" u="none" strike="noStrike">
                          <a:effectLst/>
                        </a:rPr>
                        <a:t>50</a:t>
                      </a:r>
                      <a:r>
                        <a:rPr lang="ja-JP" altLang="en-US" sz="1400" u="none" strike="noStrike">
                          <a:effectLst/>
                        </a:rPr>
                        <a:t>～</a:t>
                      </a:r>
                      <a:r>
                        <a:rPr lang="en-US" altLang="ja-JP" sz="1400" u="none" strike="noStrike">
                          <a:effectLst/>
                        </a:rPr>
                        <a:t>69(</a:t>
                      </a:r>
                      <a:r>
                        <a:rPr lang="ja-JP" altLang="en-US" sz="1400" u="none" strike="noStrike">
                          <a:effectLst/>
                        </a:rPr>
                        <a:t>歳</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1.5</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1.1</a:t>
                      </a:r>
                      <a:endParaRPr lang="en-US" altLang="ja-JP" sz="1400" b="0" i="0" u="none" strike="noStrike" dirty="0">
                        <a:solidFill>
                          <a:srgbClr val="000000"/>
                        </a:solidFill>
                        <a:effectLst/>
                        <a:latin typeface="ＭＳ Ｐゴシック"/>
                      </a:endParaRPr>
                    </a:p>
                  </a:txBody>
                  <a:tcPr marL="9525" marR="9525" marT="9525" marB="0" anchor="ctr"/>
                </a:tc>
              </a:tr>
              <a:tr h="238561">
                <a:tc>
                  <a:txBody>
                    <a:bodyPr/>
                    <a:lstStyle/>
                    <a:p>
                      <a:pPr algn="ctr" fontAlgn="ctr"/>
                      <a:r>
                        <a:rPr lang="en-US" altLang="ja-JP" sz="1400" u="none" strike="noStrike">
                          <a:effectLst/>
                        </a:rPr>
                        <a:t>70</a:t>
                      </a:r>
                      <a:r>
                        <a:rPr lang="ja-JP" altLang="en-US" sz="1400" u="none" strike="noStrike">
                          <a:effectLst/>
                        </a:rPr>
                        <a:t>以上</a:t>
                      </a:r>
                      <a:r>
                        <a:rPr lang="en-US" altLang="ja-JP" sz="1400" u="none" strike="noStrike">
                          <a:effectLst/>
                        </a:rPr>
                        <a:t>(</a:t>
                      </a:r>
                      <a:r>
                        <a:rPr lang="ja-JP" altLang="en-US" sz="1400" u="none" strike="noStrike">
                          <a:effectLst/>
                        </a:rPr>
                        <a:t>歳</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1.3</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1.1</a:t>
                      </a:r>
                      <a:endParaRPr lang="en-US" altLang="ja-JP" sz="1400" b="0" i="0" u="none" strike="noStrike" dirty="0">
                        <a:solidFill>
                          <a:srgbClr val="000000"/>
                        </a:solidFill>
                        <a:effectLst/>
                        <a:latin typeface="ＭＳ Ｐゴシック"/>
                      </a:endParaRPr>
                    </a:p>
                  </a:txBody>
                  <a:tcPr marL="9525" marR="9525" marT="9525" marB="0" anchor="ctr"/>
                </a:tc>
              </a:tr>
              <a:tr h="238561">
                <a:tc>
                  <a:txBody>
                    <a:bodyPr/>
                    <a:lstStyle/>
                    <a:p>
                      <a:pPr algn="ctr" fontAlgn="ctr"/>
                      <a:r>
                        <a:rPr lang="ja-JP" altLang="en-US" sz="1400" u="none" strike="noStrike">
                          <a:effectLst/>
                        </a:rPr>
                        <a:t>妊婦</a:t>
                      </a:r>
                      <a:endParaRPr lang="ja-JP" altLang="en-US" sz="1400" b="0" i="0" u="none" strike="noStrike">
                        <a:solidFill>
                          <a:srgbClr val="000000"/>
                        </a:solidFill>
                        <a:effectLst/>
                        <a:latin typeface="ＭＳ Ｐゴシック"/>
                      </a:endParaRPr>
                    </a:p>
                  </a:txBody>
                  <a:tcPr marL="9525" marR="9525" marT="9525" marB="0" anchor="ctr"/>
                </a:tc>
                <a:tc rowSpan="2">
                  <a:txBody>
                    <a:bodyPr/>
                    <a:lstStyle/>
                    <a:p>
                      <a:pPr algn="ctr" fontAlgn="ctr"/>
                      <a:r>
                        <a:rPr lang="ja-JP" altLang="en-US" sz="1400" u="none" strike="noStrike">
                          <a:effectLst/>
                        </a:rPr>
                        <a:t>　</a:t>
                      </a:r>
                      <a:endParaRPr lang="ja-JP" altLang="en-US"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+0.3</a:t>
                      </a:r>
                      <a:endParaRPr lang="en-US" altLang="ja-JP" sz="1400" b="0" i="0" u="none" strike="noStrike" dirty="0">
                        <a:solidFill>
                          <a:srgbClr val="000000"/>
                        </a:solidFill>
                        <a:effectLst/>
                        <a:latin typeface="ＭＳ Ｐゴシック"/>
                      </a:endParaRPr>
                    </a:p>
                  </a:txBody>
                  <a:tcPr marL="9525" marR="9525" marT="9525" marB="0" anchor="ctr"/>
                </a:tc>
              </a:tr>
              <a:tr h="238561">
                <a:tc>
                  <a:txBody>
                    <a:bodyPr/>
                    <a:lstStyle/>
                    <a:p>
                      <a:pPr algn="ctr" fontAlgn="ctr"/>
                      <a:r>
                        <a:rPr lang="ja-JP" altLang="en-US" sz="1400" u="none" strike="noStrike">
                          <a:effectLst/>
                        </a:rPr>
                        <a:t>授乳婦</a:t>
                      </a:r>
                      <a:endParaRPr lang="ja-JP" altLang="en-US" sz="1400" b="0" i="0" u="none" strike="noStrike">
                        <a:solidFill>
                          <a:srgbClr val="000000"/>
                        </a:solidFill>
                        <a:effectLst/>
                        <a:latin typeface="ＭＳ Ｐゴシック"/>
                      </a:endParaRPr>
                    </a:p>
                  </a:txBody>
                  <a:tcPr marL="9525" marR="9525" marT="9525" marB="0" anchor="ctr"/>
                </a:tc>
                <a:tc vMerge="1">
                  <a:txBody>
                    <a:bodyPr/>
                    <a:lstStyle/>
                    <a:p>
                      <a:endParaRPr kumimoji="1" lang="ja-JP" altLang="en-US"/>
                    </a:p>
                  </a:txBody>
                  <a:tcPr/>
                </a:tc>
                <a:tc>
                  <a:txBody>
                    <a:bodyPr/>
                    <a:lstStyle/>
                    <a:p>
                      <a:pPr algn="ctr" fontAlgn="ctr"/>
                      <a:r>
                        <a:rPr lang="en-US" altLang="ja-JP" sz="1400" u="none" strike="noStrike" dirty="0">
                          <a:effectLst/>
                        </a:rPr>
                        <a:t>+0.6</a:t>
                      </a:r>
                      <a:endParaRPr lang="en-US" altLang="ja-JP" sz="1400" b="0" i="0" u="none" strike="noStrike" dirty="0">
                        <a:solidFill>
                          <a:srgbClr val="000000"/>
                        </a:solidFill>
                        <a:effectLst/>
                        <a:latin typeface="ＭＳ Ｐゴシック"/>
                      </a:endParaRPr>
                    </a:p>
                  </a:txBody>
                  <a:tcPr marL="9525" marR="9525" marT="9525" marB="0" anchor="ctr"/>
                </a:tc>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1064717460"/>
              </p:ext>
            </p:extLst>
          </p:nvPr>
        </p:nvGraphicFramePr>
        <p:xfrm>
          <a:off x="1763688" y="843558"/>
          <a:ext cx="2616200" cy="4032450"/>
        </p:xfrm>
        <a:graphic>
          <a:graphicData uri="http://schemas.openxmlformats.org/drawingml/2006/table">
            <a:tbl>
              <a:tblPr firstRow="1">
                <a:tableStyleId>{8799B23B-EC83-4686-B30A-512413B5E67A}</a:tableStyleId>
              </a:tblPr>
              <a:tblGrid>
                <a:gridCol w="1244600"/>
                <a:gridCol w="685800"/>
                <a:gridCol w="685800"/>
              </a:tblGrid>
              <a:tr h="238561">
                <a:tc rowSpan="2">
                  <a:txBody>
                    <a:bodyPr/>
                    <a:lstStyle/>
                    <a:p>
                      <a:pPr algn="ctr" fontAlgn="ctr"/>
                      <a:r>
                        <a:rPr lang="ja-JP" altLang="en-US" sz="1400" u="none" strike="noStrike" dirty="0">
                          <a:effectLst/>
                        </a:rPr>
                        <a:t>　</a:t>
                      </a:r>
                      <a:endParaRPr lang="ja-JP" altLang="en-US" sz="1400" b="0" i="0" u="none" strike="noStrike" dirty="0">
                        <a:solidFill>
                          <a:srgbClr val="000000"/>
                        </a:solidFill>
                        <a:effectLst/>
                        <a:latin typeface="ＭＳ Ｐゴシック"/>
                      </a:endParaRPr>
                    </a:p>
                    <a:p>
                      <a:pPr algn="l" fontAlgn="ctr"/>
                      <a:r>
                        <a:rPr lang="ja-JP" altLang="en-US" sz="1400" u="none" strike="noStrike" dirty="0">
                          <a:effectLst/>
                        </a:rPr>
                        <a:t>　</a:t>
                      </a:r>
                      <a:endParaRPr lang="ja-JP" altLang="en-US" sz="1400" b="0" i="0" u="none" strike="noStrike" dirty="0">
                        <a:solidFill>
                          <a:srgbClr val="000000"/>
                        </a:solidFill>
                        <a:effectLst/>
                        <a:latin typeface="ＭＳ Ｐゴシック"/>
                      </a:endParaRPr>
                    </a:p>
                  </a:txBody>
                  <a:tcPr marL="9525" marR="9525" marT="9525" marB="0" anchor="ctr"/>
                </a:tc>
                <a:tc>
                  <a:txBody>
                    <a:bodyPr/>
                    <a:lstStyle/>
                    <a:p>
                      <a:pPr algn="ctr" fontAlgn="ctr"/>
                      <a:r>
                        <a:rPr lang="ja-JP" altLang="en-US" sz="1400" u="none" strike="noStrike" dirty="0">
                          <a:effectLst/>
                        </a:rPr>
                        <a:t>男性</a:t>
                      </a:r>
                      <a:endParaRPr lang="ja-JP" altLang="en-US" sz="1400" b="0" i="0" u="none" strike="noStrike" dirty="0">
                        <a:solidFill>
                          <a:srgbClr val="000000"/>
                        </a:solidFill>
                        <a:effectLst/>
                        <a:latin typeface="ＭＳ Ｐゴシック"/>
                      </a:endParaRPr>
                    </a:p>
                  </a:txBody>
                  <a:tcPr marL="9525" marR="9525" marT="9525" marB="0" anchor="ctr"/>
                </a:tc>
                <a:tc>
                  <a:txBody>
                    <a:bodyPr/>
                    <a:lstStyle/>
                    <a:p>
                      <a:pPr algn="ctr" fontAlgn="ctr"/>
                      <a:r>
                        <a:rPr lang="ja-JP" altLang="en-US" sz="1400" u="none" strike="noStrike">
                          <a:effectLst/>
                        </a:rPr>
                        <a:t>女性</a:t>
                      </a:r>
                      <a:endParaRPr lang="ja-JP" altLang="en-US" sz="1400" b="0" i="0" u="none" strike="noStrike">
                        <a:solidFill>
                          <a:srgbClr val="000000"/>
                        </a:solidFill>
                        <a:effectLst/>
                        <a:latin typeface="ＭＳ Ｐゴシック"/>
                      </a:endParaRPr>
                    </a:p>
                  </a:txBody>
                  <a:tcPr marL="9525" marR="9525" marT="9525" marB="0" anchor="ctr"/>
                </a:tc>
              </a:tr>
              <a:tr h="692596">
                <a:tc vMerge="1">
                  <a:txBody>
                    <a:bodyPr/>
                    <a:lstStyle/>
                    <a:p>
                      <a:pPr algn="l" fontAlgn="ctr"/>
                      <a:endParaRPr lang="ja-JP" altLang="en-US" sz="1100" b="0" i="0" u="none" strike="noStrike" dirty="0">
                        <a:solidFill>
                          <a:srgbClr val="000000"/>
                        </a:solidFill>
                        <a:effectLst/>
                        <a:latin typeface="ＭＳ Ｐゴシック"/>
                      </a:endParaRPr>
                    </a:p>
                  </a:txBody>
                  <a:tcPr marL="9525" marR="9525" marT="9525" marB="0" anchor="ctr"/>
                </a:tc>
                <a:tc>
                  <a:txBody>
                    <a:bodyPr/>
                    <a:lstStyle/>
                    <a:p>
                      <a:pPr algn="ctr" fontAlgn="ctr"/>
                      <a:r>
                        <a:rPr lang="ja-JP" altLang="en-US" sz="1400" u="none" strike="noStrike" dirty="0">
                          <a:effectLst/>
                        </a:rPr>
                        <a:t>推奨量</a:t>
                      </a:r>
                      <a:r>
                        <a:rPr lang="en-US" altLang="ja-JP" sz="1400" u="none" strike="noStrike" dirty="0">
                          <a:effectLst/>
                        </a:rPr>
                        <a:t>(</a:t>
                      </a:r>
                      <a:r>
                        <a:rPr lang="en-US" sz="1400" u="none" strike="noStrike" dirty="0">
                          <a:effectLst/>
                        </a:rPr>
                        <a:t>mg/</a:t>
                      </a:r>
                      <a:r>
                        <a:rPr lang="ja-JP" altLang="en-US" sz="1400" u="none" strike="noStrike" dirty="0">
                          <a:effectLst/>
                        </a:rPr>
                        <a:t>日</a:t>
                      </a:r>
                      <a:r>
                        <a:rPr lang="en-US" altLang="ja-JP" sz="1400" u="none" strike="noStrike" dirty="0">
                          <a:effectLst/>
                        </a:rPr>
                        <a:t>)</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ja-JP" altLang="en-US" sz="1400" u="none" strike="noStrike">
                          <a:effectLst/>
                        </a:rPr>
                        <a:t>推奨量</a:t>
                      </a:r>
                      <a:r>
                        <a:rPr lang="en-US" altLang="ja-JP" sz="1400" u="none" strike="noStrike">
                          <a:effectLst/>
                        </a:rPr>
                        <a:t>(</a:t>
                      </a:r>
                      <a:r>
                        <a:rPr lang="en-US" sz="1400" u="none" strike="noStrike">
                          <a:effectLst/>
                        </a:rPr>
                        <a:t>mg/</a:t>
                      </a:r>
                      <a:r>
                        <a:rPr lang="ja-JP" altLang="en-US" sz="1400" u="none" strike="noStrike">
                          <a:effectLst/>
                        </a:rPr>
                        <a:t>日</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r>
              <a:tr h="238561">
                <a:tc>
                  <a:txBody>
                    <a:bodyPr/>
                    <a:lstStyle/>
                    <a:p>
                      <a:pPr algn="ctr" fontAlgn="ctr"/>
                      <a:r>
                        <a:rPr lang="en-US" altLang="ja-JP" sz="1400" u="none" strike="noStrike" dirty="0">
                          <a:effectLst/>
                        </a:rPr>
                        <a:t>1</a:t>
                      </a:r>
                      <a:r>
                        <a:rPr lang="ja-JP" altLang="en-US" sz="1400" u="none" strike="noStrike" dirty="0">
                          <a:effectLst/>
                        </a:rPr>
                        <a:t>～</a:t>
                      </a:r>
                      <a:r>
                        <a:rPr lang="en-US" altLang="ja-JP" sz="1400" u="none" strike="noStrike" dirty="0">
                          <a:effectLst/>
                        </a:rPr>
                        <a:t>2(</a:t>
                      </a:r>
                      <a:r>
                        <a:rPr lang="ja-JP" altLang="en-US" sz="1400" u="none" strike="noStrike" dirty="0">
                          <a:effectLst/>
                        </a:rPr>
                        <a:t>歳</a:t>
                      </a:r>
                      <a:r>
                        <a:rPr lang="en-US" altLang="ja-JP" sz="1400" u="none" strike="noStrike" dirty="0">
                          <a:effectLst/>
                        </a:rPr>
                        <a:t>)</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0.5</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0.5</a:t>
                      </a:r>
                      <a:endParaRPr lang="en-US" altLang="ja-JP" sz="1400" b="0" i="0" u="none" strike="noStrike">
                        <a:solidFill>
                          <a:srgbClr val="000000"/>
                        </a:solidFill>
                        <a:effectLst/>
                        <a:latin typeface="ＭＳ Ｐゴシック"/>
                      </a:endParaRPr>
                    </a:p>
                  </a:txBody>
                  <a:tcPr marL="9525" marR="9525" marT="9525" marB="0" anchor="ctr"/>
                </a:tc>
              </a:tr>
              <a:tr h="238561">
                <a:tc>
                  <a:txBody>
                    <a:bodyPr/>
                    <a:lstStyle/>
                    <a:p>
                      <a:pPr algn="ctr" fontAlgn="ctr"/>
                      <a:r>
                        <a:rPr lang="en-US" altLang="ja-JP" sz="1400" u="none" strike="noStrike">
                          <a:effectLst/>
                        </a:rPr>
                        <a:t>3</a:t>
                      </a:r>
                      <a:r>
                        <a:rPr lang="ja-JP" altLang="en-US" sz="1400" u="none" strike="noStrike">
                          <a:effectLst/>
                        </a:rPr>
                        <a:t>～</a:t>
                      </a:r>
                      <a:r>
                        <a:rPr lang="en-US" altLang="ja-JP" sz="1400" u="none" strike="noStrike">
                          <a:effectLst/>
                        </a:rPr>
                        <a:t>5(</a:t>
                      </a:r>
                      <a:r>
                        <a:rPr lang="ja-JP" altLang="en-US" sz="1400" u="none" strike="noStrike">
                          <a:effectLst/>
                        </a:rPr>
                        <a:t>歳</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0.7</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0.7</a:t>
                      </a:r>
                      <a:endParaRPr lang="en-US" altLang="ja-JP" sz="1400" b="0" i="0" u="none" strike="noStrike">
                        <a:solidFill>
                          <a:srgbClr val="000000"/>
                        </a:solidFill>
                        <a:effectLst/>
                        <a:latin typeface="ＭＳ Ｐゴシック"/>
                      </a:endParaRPr>
                    </a:p>
                  </a:txBody>
                  <a:tcPr marL="9525" marR="9525" marT="9525" marB="0" anchor="ctr"/>
                </a:tc>
              </a:tr>
              <a:tr h="238561">
                <a:tc>
                  <a:txBody>
                    <a:bodyPr/>
                    <a:lstStyle/>
                    <a:p>
                      <a:pPr algn="ctr" fontAlgn="ctr"/>
                      <a:r>
                        <a:rPr lang="en-US" altLang="ja-JP" sz="1400" u="none" strike="noStrike">
                          <a:effectLst/>
                        </a:rPr>
                        <a:t>6</a:t>
                      </a:r>
                      <a:r>
                        <a:rPr lang="ja-JP" altLang="en-US" sz="1400" u="none" strike="noStrike">
                          <a:effectLst/>
                        </a:rPr>
                        <a:t>～</a:t>
                      </a:r>
                      <a:r>
                        <a:rPr lang="en-US" altLang="ja-JP" sz="1400" u="none" strike="noStrike">
                          <a:effectLst/>
                        </a:rPr>
                        <a:t>7(</a:t>
                      </a:r>
                      <a:r>
                        <a:rPr lang="ja-JP" altLang="en-US" sz="1400" u="none" strike="noStrike">
                          <a:effectLst/>
                        </a:rPr>
                        <a:t>歳</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0.8</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0.8</a:t>
                      </a:r>
                      <a:endParaRPr lang="en-US" altLang="ja-JP" sz="1400" b="0" i="0" u="none" strike="noStrike">
                        <a:solidFill>
                          <a:srgbClr val="000000"/>
                        </a:solidFill>
                        <a:effectLst/>
                        <a:latin typeface="ＭＳ Ｐゴシック"/>
                      </a:endParaRPr>
                    </a:p>
                  </a:txBody>
                  <a:tcPr marL="9525" marR="9525" marT="9525" marB="0" anchor="ctr"/>
                </a:tc>
              </a:tr>
              <a:tr h="238561">
                <a:tc>
                  <a:txBody>
                    <a:bodyPr/>
                    <a:lstStyle/>
                    <a:p>
                      <a:pPr algn="ctr" fontAlgn="ctr"/>
                      <a:r>
                        <a:rPr lang="en-US" altLang="ja-JP" sz="1400" u="none" strike="noStrike">
                          <a:effectLst/>
                        </a:rPr>
                        <a:t>8</a:t>
                      </a:r>
                      <a:r>
                        <a:rPr lang="ja-JP" altLang="en-US" sz="1400" u="none" strike="noStrike">
                          <a:effectLst/>
                        </a:rPr>
                        <a:t>～</a:t>
                      </a:r>
                      <a:r>
                        <a:rPr lang="en-US" altLang="ja-JP" sz="1400" u="none" strike="noStrike">
                          <a:effectLst/>
                        </a:rPr>
                        <a:t>9(</a:t>
                      </a:r>
                      <a:r>
                        <a:rPr lang="ja-JP" altLang="en-US" sz="1400" u="none" strike="noStrike">
                          <a:effectLst/>
                        </a:rPr>
                        <a:t>歳</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1</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0.9</a:t>
                      </a:r>
                      <a:endParaRPr lang="en-US" altLang="ja-JP" sz="1400" b="0" i="0" u="none" strike="noStrike">
                        <a:solidFill>
                          <a:srgbClr val="000000"/>
                        </a:solidFill>
                        <a:effectLst/>
                        <a:latin typeface="ＭＳ Ｐゴシック"/>
                      </a:endParaRPr>
                    </a:p>
                  </a:txBody>
                  <a:tcPr marL="9525" marR="9525" marT="9525" marB="0" anchor="ctr"/>
                </a:tc>
              </a:tr>
              <a:tr h="238561">
                <a:tc>
                  <a:txBody>
                    <a:bodyPr/>
                    <a:lstStyle/>
                    <a:p>
                      <a:pPr algn="ctr" fontAlgn="ctr"/>
                      <a:r>
                        <a:rPr lang="en-US" altLang="ja-JP" sz="1400" u="none" strike="noStrike">
                          <a:effectLst/>
                        </a:rPr>
                        <a:t>10</a:t>
                      </a:r>
                      <a:r>
                        <a:rPr lang="ja-JP" altLang="en-US" sz="1400" u="none" strike="noStrike">
                          <a:effectLst/>
                        </a:rPr>
                        <a:t>～</a:t>
                      </a:r>
                      <a:r>
                        <a:rPr lang="en-US" altLang="ja-JP" sz="1400" u="none" strike="noStrike">
                          <a:effectLst/>
                        </a:rPr>
                        <a:t>11(</a:t>
                      </a:r>
                      <a:r>
                        <a:rPr lang="ja-JP" altLang="en-US" sz="1400" u="none" strike="noStrike">
                          <a:effectLst/>
                        </a:rPr>
                        <a:t>歳</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1.2</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1.1</a:t>
                      </a:r>
                      <a:endParaRPr lang="en-US" altLang="ja-JP" sz="1400" b="0" i="0" u="none" strike="noStrike" dirty="0">
                        <a:solidFill>
                          <a:srgbClr val="000000"/>
                        </a:solidFill>
                        <a:effectLst/>
                        <a:latin typeface="ＭＳ Ｐゴシック"/>
                      </a:endParaRPr>
                    </a:p>
                  </a:txBody>
                  <a:tcPr marL="9525" marR="9525" marT="9525" marB="0" anchor="ctr"/>
                </a:tc>
              </a:tr>
              <a:tr h="238561">
                <a:tc>
                  <a:txBody>
                    <a:bodyPr/>
                    <a:lstStyle/>
                    <a:p>
                      <a:pPr algn="ctr" fontAlgn="ctr"/>
                      <a:r>
                        <a:rPr lang="en-US" altLang="ja-JP" sz="1400" u="none" strike="noStrike">
                          <a:effectLst/>
                        </a:rPr>
                        <a:t>12</a:t>
                      </a:r>
                      <a:r>
                        <a:rPr lang="ja-JP" altLang="en-US" sz="1400" u="none" strike="noStrike">
                          <a:effectLst/>
                        </a:rPr>
                        <a:t>～</a:t>
                      </a:r>
                      <a:r>
                        <a:rPr lang="en-US" altLang="ja-JP" sz="1400" u="none" strike="noStrike">
                          <a:effectLst/>
                        </a:rPr>
                        <a:t>14(</a:t>
                      </a:r>
                      <a:r>
                        <a:rPr lang="ja-JP" altLang="en-US" sz="1400" u="none" strike="noStrike">
                          <a:effectLst/>
                        </a:rPr>
                        <a:t>歳</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1.4</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1.3</a:t>
                      </a:r>
                      <a:endParaRPr lang="en-US" altLang="ja-JP" sz="1400" b="0" i="0" u="none" strike="noStrike" dirty="0">
                        <a:solidFill>
                          <a:srgbClr val="000000"/>
                        </a:solidFill>
                        <a:effectLst/>
                        <a:latin typeface="ＭＳ Ｐゴシック"/>
                      </a:endParaRPr>
                    </a:p>
                  </a:txBody>
                  <a:tcPr marL="9525" marR="9525" marT="9525" marB="0" anchor="ctr"/>
                </a:tc>
              </a:tr>
              <a:tr h="238561">
                <a:tc>
                  <a:txBody>
                    <a:bodyPr/>
                    <a:lstStyle/>
                    <a:p>
                      <a:pPr algn="ctr" fontAlgn="ctr"/>
                      <a:r>
                        <a:rPr lang="en-US" altLang="ja-JP" sz="1400" u="none" strike="noStrike">
                          <a:effectLst/>
                        </a:rPr>
                        <a:t>15</a:t>
                      </a:r>
                      <a:r>
                        <a:rPr lang="ja-JP" altLang="en-US" sz="1400" u="none" strike="noStrike">
                          <a:effectLst/>
                        </a:rPr>
                        <a:t>～</a:t>
                      </a:r>
                      <a:r>
                        <a:rPr lang="en-US" altLang="ja-JP" sz="1400" u="none" strike="noStrike">
                          <a:effectLst/>
                        </a:rPr>
                        <a:t>17(</a:t>
                      </a:r>
                      <a:r>
                        <a:rPr lang="ja-JP" altLang="en-US" sz="1400" u="none" strike="noStrike">
                          <a:effectLst/>
                        </a:rPr>
                        <a:t>歳</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1.5</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1.2</a:t>
                      </a:r>
                      <a:endParaRPr lang="en-US" altLang="ja-JP" sz="1400" b="0" i="0" u="none" strike="noStrike" dirty="0">
                        <a:solidFill>
                          <a:srgbClr val="000000"/>
                        </a:solidFill>
                        <a:effectLst/>
                        <a:latin typeface="ＭＳ Ｐゴシック"/>
                      </a:endParaRPr>
                    </a:p>
                  </a:txBody>
                  <a:tcPr marL="9525" marR="9525" marT="9525" marB="0" anchor="ctr"/>
                </a:tc>
              </a:tr>
              <a:tr h="238561">
                <a:tc>
                  <a:txBody>
                    <a:bodyPr/>
                    <a:lstStyle/>
                    <a:p>
                      <a:pPr algn="ctr" fontAlgn="ctr"/>
                      <a:r>
                        <a:rPr lang="en-US" altLang="ja-JP" sz="1400" u="none" strike="noStrike">
                          <a:effectLst/>
                        </a:rPr>
                        <a:t>18</a:t>
                      </a:r>
                      <a:r>
                        <a:rPr lang="ja-JP" altLang="en-US" sz="1400" u="none" strike="noStrike">
                          <a:effectLst/>
                        </a:rPr>
                        <a:t>～</a:t>
                      </a:r>
                      <a:r>
                        <a:rPr lang="en-US" altLang="ja-JP" sz="1400" u="none" strike="noStrike">
                          <a:effectLst/>
                        </a:rPr>
                        <a:t>29(</a:t>
                      </a:r>
                      <a:r>
                        <a:rPr lang="ja-JP" altLang="en-US" sz="1400" u="none" strike="noStrike">
                          <a:effectLst/>
                        </a:rPr>
                        <a:t>歳</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1.4</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1.1</a:t>
                      </a:r>
                      <a:endParaRPr lang="en-US" altLang="ja-JP" sz="1400" b="0" i="0" u="none" strike="noStrike" dirty="0">
                        <a:solidFill>
                          <a:srgbClr val="000000"/>
                        </a:solidFill>
                        <a:effectLst/>
                        <a:latin typeface="ＭＳ Ｐゴシック"/>
                      </a:endParaRPr>
                    </a:p>
                  </a:txBody>
                  <a:tcPr marL="9525" marR="9525" marT="9525" marB="0" anchor="ctr"/>
                </a:tc>
              </a:tr>
              <a:tr h="238561">
                <a:tc>
                  <a:txBody>
                    <a:bodyPr/>
                    <a:lstStyle/>
                    <a:p>
                      <a:pPr algn="ctr" fontAlgn="ctr"/>
                      <a:r>
                        <a:rPr lang="en-US" altLang="ja-JP" sz="1400" u="none" strike="noStrike">
                          <a:effectLst/>
                        </a:rPr>
                        <a:t>30</a:t>
                      </a:r>
                      <a:r>
                        <a:rPr lang="ja-JP" altLang="en-US" sz="1400" u="none" strike="noStrike">
                          <a:effectLst/>
                        </a:rPr>
                        <a:t>～</a:t>
                      </a:r>
                      <a:r>
                        <a:rPr lang="en-US" altLang="ja-JP" sz="1400" u="none" strike="noStrike">
                          <a:effectLst/>
                        </a:rPr>
                        <a:t>49(</a:t>
                      </a:r>
                      <a:r>
                        <a:rPr lang="ja-JP" altLang="en-US" sz="1400" u="none" strike="noStrike">
                          <a:effectLst/>
                        </a:rPr>
                        <a:t>歳</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1.4</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1.1</a:t>
                      </a:r>
                      <a:endParaRPr lang="en-US" altLang="ja-JP" sz="1400" b="0" i="0" u="none" strike="noStrike" dirty="0">
                        <a:solidFill>
                          <a:srgbClr val="000000"/>
                        </a:solidFill>
                        <a:effectLst/>
                        <a:latin typeface="ＭＳ Ｐゴシック"/>
                      </a:endParaRPr>
                    </a:p>
                  </a:txBody>
                  <a:tcPr marL="9525" marR="9525" marT="9525" marB="0" anchor="ctr"/>
                </a:tc>
              </a:tr>
              <a:tr h="238561">
                <a:tc>
                  <a:txBody>
                    <a:bodyPr/>
                    <a:lstStyle/>
                    <a:p>
                      <a:pPr algn="ctr" fontAlgn="ctr"/>
                      <a:r>
                        <a:rPr lang="en-US" altLang="ja-JP" sz="1400" u="none" strike="noStrike">
                          <a:effectLst/>
                        </a:rPr>
                        <a:t>50</a:t>
                      </a:r>
                      <a:r>
                        <a:rPr lang="ja-JP" altLang="en-US" sz="1400" u="none" strike="noStrike">
                          <a:effectLst/>
                        </a:rPr>
                        <a:t>～</a:t>
                      </a:r>
                      <a:r>
                        <a:rPr lang="en-US" altLang="ja-JP" sz="1400" u="none" strike="noStrike">
                          <a:effectLst/>
                        </a:rPr>
                        <a:t>69(</a:t>
                      </a:r>
                      <a:r>
                        <a:rPr lang="ja-JP" altLang="en-US" sz="1400" u="none" strike="noStrike">
                          <a:effectLst/>
                        </a:rPr>
                        <a:t>歳</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1.3</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1</a:t>
                      </a:r>
                      <a:endParaRPr lang="en-US" altLang="ja-JP" sz="1400" b="0" i="0" u="none" strike="noStrike" dirty="0">
                        <a:solidFill>
                          <a:srgbClr val="000000"/>
                        </a:solidFill>
                        <a:effectLst/>
                        <a:latin typeface="ＭＳ Ｐゴシック"/>
                      </a:endParaRPr>
                    </a:p>
                  </a:txBody>
                  <a:tcPr marL="9525" marR="9525" marT="9525" marB="0" anchor="ctr"/>
                </a:tc>
              </a:tr>
              <a:tr h="238561">
                <a:tc>
                  <a:txBody>
                    <a:bodyPr/>
                    <a:lstStyle/>
                    <a:p>
                      <a:pPr algn="ctr" fontAlgn="ctr"/>
                      <a:r>
                        <a:rPr lang="en-US" altLang="ja-JP" sz="1400" u="none" strike="noStrike">
                          <a:effectLst/>
                        </a:rPr>
                        <a:t>70</a:t>
                      </a:r>
                      <a:r>
                        <a:rPr lang="ja-JP" altLang="en-US" sz="1400" u="none" strike="noStrike">
                          <a:effectLst/>
                        </a:rPr>
                        <a:t>以上</a:t>
                      </a:r>
                      <a:r>
                        <a:rPr lang="en-US" altLang="ja-JP" sz="1400" u="none" strike="noStrike">
                          <a:effectLst/>
                        </a:rPr>
                        <a:t>(</a:t>
                      </a:r>
                      <a:r>
                        <a:rPr lang="ja-JP" altLang="en-US" sz="1400" u="none" strike="noStrike">
                          <a:effectLst/>
                        </a:rPr>
                        <a:t>歳</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1.2</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0.9</a:t>
                      </a:r>
                      <a:endParaRPr lang="en-US" altLang="ja-JP" sz="1400" b="0" i="0" u="none" strike="noStrike" dirty="0">
                        <a:solidFill>
                          <a:srgbClr val="000000"/>
                        </a:solidFill>
                        <a:effectLst/>
                        <a:latin typeface="ＭＳ Ｐゴシック"/>
                      </a:endParaRPr>
                    </a:p>
                  </a:txBody>
                  <a:tcPr marL="9525" marR="9525" marT="9525" marB="0" anchor="ctr"/>
                </a:tc>
              </a:tr>
              <a:tr h="238561">
                <a:tc>
                  <a:txBody>
                    <a:bodyPr/>
                    <a:lstStyle/>
                    <a:p>
                      <a:pPr algn="ctr" fontAlgn="ctr"/>
                      <a:r>
                        <a:rPr lang="ja-JP" altLang="en-US" sz="1400" u="none" strike="noStrike">
                          <a:effectLst/>
                        </a:rPr>
                        <a:t>妊婦</a:t>
                      </a:r>
                      <a:endParaRPr lang="ja-JP" altLang="en-US" sz="1400" b="0" i="0" u="none" strike="noStrike">
                        <a:solidFill>
                          <a:srgbClr val="000000"/>
                        </a:solidFill>
                        <a:effectLst/>
                        <a:latin typeface="ＭＳ Ｐゴシック"/>
                      </a:endParaRPr>
                    </a:p>
                  </a:txBody>
                  <a:tcPr marL="9525" marR="9525" marT="9525" marB="0" anchor="ctr"/>
                </a:tc>
                <a:tc rowSpan="2">
                  <a:txBody>
                    <a:bodyPr/>
                    <a:lstStyle/>
                    <a:p>
                      <a:pPr algn="ctr" fontAlgn="ctr"/>
                      <a:r>
                        <a:rPr lang="ja-JP" altLang="en-US" sz="1400" u="none" strike="noStrike" dirty="0">
                          <a:effectLst/>
                        </a:rPr>
                        <a:t>　</a:t>
                      </a:r>
                      <a:endParaRPr lang="ja-JP" altLang="en-US"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+0.2</a:t>
                      </a:r>
                      <a:endParaRPr lang="en-US" altLang="ja-JP" sz="1400" b="0" i="0" u="none" strike="noStrike" dirty="0">
                        <a:solidFill>
                          <a:srgbClr val="000000"/>
                        </a:solidFill>
                        <a:effectLst/>
                        <a:latin typeface="ＭＳ Ｐゴシック"/>
                      </a:endParaRPr>
                    </a:p>
                  </a:txBody>
                  <a:tcPr marL="9525" marR="9525" marT="9525" marB="0" anchor="ctr"/>
                </a:tc>
              </a:tr>
              <a:tr h="238561">
                <a:tc>
                  <a:txBody>
                    <a:bodyPr/>
                    <a:lstStyle/>
                    <a:p>
                      <a:pPr algn="ctr" fontAlgn="ctr"/>
                      <a:r>
                        <a:rPr lang="ja-JP" altLang="en-US" sz="1400" u="none" strike="noStrike" dirty="0">
                          <a:effectLst/>
                        </a:rPr>
                        <a:t>授乳婦</a:t>
                      </a:r>
                      <a:endParaRPr lang="ja-JP" altLang="en-US" sz="1400" b="0" i="0" u="none" strike="noStrike" dirty="0">
                        <a:solidFill>
                          <a:srgbClr val="000000"/>
                        </a:solidFill>
                        <a:effectLst/>
                        <a:latin typeface="ＭＳ Ｐゴシック"/>
                      </a:endParaRPr>
                    </a:p>
                  </a:txBody>
                  <a:tcPr marL="9525" marR="9525" marT="9525" marB="0" anchor="ctr"/>
                </a:tc>
                <a:tc vMerge="1">
                  <a:txBody>
                    <a:bodyPr/>
                    <a:lstStyle/>
                    <a:p>
                      <a:endParaRPr kumimoji="1" lang="ja-JP" altLang="en-US"/>
                    </a:p>
                  </a:txBody>
                  <a:tcPr/>
                </a:tc>
                <a:tc>
                  <a:txBody>
                    <a:bodyPr/>
                    <a:lstStyle/>
                    <a:p>
                      <a:pPr algn="ctr" fontAlgn="ctr"/>
                      <a:r>
                        <a:rPr lang="en-US" altLang="ja-JP" sz="1400" u="none" strike="noStrike" dirty="0">
                          <a:effectLst/>
                        </a:rPr>
                        <a:t>+0.2</a:t>
                      </a:r>
                      <a:endParaRPr lang="en-US" altLang="ja-JP" sz="1400" b="0" i="0" u="none" strike="noStrike" dirty="0">
                        <a:solidFill>
                          <a:srgbClr val="000000"/>
                        </a:solidFill>
                        <a:effectLst/>
                        <a:latin typeface="ＭＳ Ｐゴシック"/>
                      </a:endParaRPr>
                    </a:p>
                  </a:txBody>
                  <a:tcPr marL="9525" marR="9525" marT="9525" marB="0" anchor="ctr"/>
                </a:tc>
              </a:tr>
            </a:tbl>
          </a:graphicData>
        </a:graphic>
      </p:graphicFrame>
    </p:spTree>
    <p:extLst>
      <p:ext uri="{BB962C8B-B14F-4D97-AF65-F5344CB8AC3E}">
        <p14:creationId xmlns:p14="http://schemas.microsoft.com/office/powerpoint/2010/main" val="21805357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538"/>
            <a:ext cx="8229600" cy="857250"/>
          </a:xfrm>
        </p:spPr>
        <p:txBody>
          <a:bodyPr>
            <a:normAutofit/>
          </a:bodyPr>
          <a:lstStyle/>
          <a:p>
            <a:pPr algn="l"/>
            <a:r>
              <a:rPr kumimoji="1" lang="ja-JP" altLang="en-US" sz="3600" dirty="0" smtClean="0"/>
              <a:t>日本人の食事摂取</a:t>
            </a:r>
            <a:r>
              <a:rPr kumimoji="1" lang="ja-JP" altLang="en-US" sz="3600" dirty="0" smtClean="0"/>
              <a:t>基準</a:t>
            </a:r>
            <a:endParaRPr kumimoji="1" lang="ja-JP" altLang="en-US" sz="3600" dirty="0"/>
          </a:p>
        </p:txBody>
      </p:sp>
      <p:sp>
        <p:nvSpPr>
          <p:cNvPr id="7" name="コンテンツ プレースホルダー 6"/>
          <p:cNvSpPr>
            <a:spLocks noGrp="1"/>
          </p:cNvSpPr>
          <p:nvPr>
            <p:ph idx="1"/>
          </p:nvPr>
        </p:nvSpPr>
        <p:spPr>
          <a:xfrm>
            <a:off x="82996" y="708834"/>
            <a:ext cx="1536676" cy="422756"/>
          </a:xfrm>
        </p:spPr>
        <p:style>
          <a:lnRef idx="1">
            <a:schemeClr val="accent3"/>
          </a:lnRef>
          <a:fillRef idx="2">
            <a:schemeClr val="accent3"/>
          </a:fillRef>
          <a:effectRef idx="1">
            <a:schemeClr val="accent3"/>
          </a:effectRef>
          <a:fontRef idx="minor">
            <a:schemeClr val="dk1"/>
          </a:fontRef>
        </p:style>
        <p:txBody>
          <a:bodyPr>
            <a:noAutofit/>
          </a:bodyPr>
          <a:lstStyle/>
          <a:p>
            <a:pPr marL="0" indent="0">
              <a:buNone/>
            </a:pPr>
            <a:r>
              <a:rPr kumimoji="1" lang="ja-JP" altLang="en-US" sz="2400" dirty="0" smtClean="0"/>
              <a:t>ナイアシン</a:t>
            </a:r>
            <a:endParaRPr kumimoji="1" lang="en-US" altLang="ja-JP" sz="2400" dirty="0" smtClean="0"/>
          </a:p>
        </p:txBody>
      </p:sp>
      <p:sp>
        <p:nvSpPr>
          <p:cNvPr id="3" name="テキスト ボックス 2"/>
          <p:cNvSpPr txBox="1"/>
          <p:nvPr/>
        </p:nvSpPr>
        <p:spPr>
          <a:xfrm>
            <a:off x="5508104" y="339502"/>
            <a:ext cx="3485249" cy="369332"/>
          </a:xfrm>
          <a:prstGeom prst="rect">
            <a:avLst/>
          </a:prstGeom>
          <a:noFill/>
        </p:spPr>
        <p:txBody>
          <a:bodyPr wrap="none" rtlCol="0">
            <a:spAutoFit/>
          </a:bodyPr>
          <a:lstStyle/>
          <a:p>
            <a:r>
              <a:rPr kumimoji="1" lang="ja-JP" altLang="en-US" dirty="0" smtClean="0"/>
              <a:t>（厚生労働省　</a:t>
            </a:r>
            <a:r>
              <a:rPr kumimoji="1" lang="en-US" altLang="ja-JP" dirty="0" smtClean="0"/>
              <a:t>2015</a:t>
            </a:r>
            <a:r>
              <a:rPr kumimoji="1" lang="ja-JP" altLang="en-US" dirty="0" smtClean="0"/>
              <a:t>年版より</a:t>
            </a:r>
            <a:r>
              <a:rPr kumimoji="1" lang="ja-JP" altLang="en-US" dirty="0" smtClean="0"/>
              <a:t>抜粋）</a:t>
            </a:r>
            <a:endParaRPr kumimoji="1" lang="ja-JP" altLang="en-US" dirty="0"/>
          </a:p>
        </p:txBody>
      </p:sp>
      <p:sp>
        <p:nvSpPr>
          <p:cNvPr id="8" name="コンテンツ プレースホルダー 6"/>
          <p:cNvSpPr txBox="1">
            <a:spLocks/>
          </p:cNvSpPr>
          <p:nvPr/>
        </p:nvSpPr>
        <p:spPr>
          <a:xfrm>
            <a:off x="5147306" y="711045"/>
            <a:ext cx="1368910" cy="420545"/>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pPr marL="0" indent="0">
              <a:buFont typeface="Arial" panose="020B0604020202020204" pitchFamily="34" charset="0"/>
              <a:buNone/>
            </a:pPr>
            <a:r>
              <a:rPr lang="ja-JP" altLang="en-US" sz="2400" dirty="0" smtClean="0"/>
              <a:t>ビタミン</a:t>
            </a:r>
            <a:r>
              <a:rPr lang="en-US" altLang="ja-JP" sz="2400" dirty="0" smtClean="0"/>
              <a:t>C</a:t>
            </a:r>
            <a:endParaRPr lang="ja-JP" altLang="en-US" sz="1800" dirty="0"/>
          </a:p>
        </p:txBody>
      </p:sp>
      <p:graphicFrame>
        <p:nvGraphicFramePr>
          <p:cNvPr id="5" name="表 4"/>
          <p:cNvGraphicFramePr>
            <a:graphicFrameLocks noGrp="1"/>
          </p:cNvGraphicFramePr>
          <p:nvPr>
            <p:extLst>
              <p:ext uri="{D42A27DB-BD31-4B8C-83A1-F6EECF244321}">
                <p14:modId xmlns:p14="http://schemas.microsoft.com/office/powerpoint/2010/main" val="2911827109"/>
              </p:ext>
            </p:extLst>
          </p:nvPr>
        </p:nvGraphicFramePr>
        <p:xfrm>
          <a:off x="6026592" y="1244714"/>
          <a:ext cx="2448272" cy="3811417"/>
        </p:xfrm>
        <a:graphic>
          <a:graphicData uri="http://schemas.openxmlformats.org/drawingml/2006/table">
            <a:tbl>
              <a:tblPr firstRow="1">
                <a:tableStyleId>{8799B23B-EC83-4686-B30A-512413B5E67A}</a:tableStyleId>
              </a:tblPr>
              <a:tblGrid>
                <a:gridCol w="1076672"/>
                <a:gridCol w="685800"/>
                <a:gridCol w="685800"/>
              </a:tblGrid>
              <a:tr h="231765">
                <a:tc rowSpan="2">
                  <a:txBody>
                    <a:bodyPr/>
                    <a:lstStyle/>
                    <a:p>
                      <a:pPr algn="ctr" fontAlgn="ctr"/>
                      <a:r>
                        <a:rPr lang="ja-JP" altLang="en-US" sz="1400" u="none" strike="noStrike" dirty="0">
                          <a:effectLst/>
                        </a:rPr>
                        <a:t>　</a:t>
                      </a:r>
                      <a:endParaRPr lang="ja-JP" altLang="en-US" sz="1400" b="0" i="0" u="none" strike="noStrike" dirty="0">
                        <a:solidFill>
                          <a:srgbClr val="000000"/>
                        </a:solidFill>
                        <a:effectLst/>
                        <a:latin typeface="ＭＳ Ｐゴシック"/>
                      </a:endParaRPr>
                    </a:p>
                    <a:p>
                      <a:pPr algn="ctr" fontAlgn="ctr"/>
                      <a:r>
                        <a:rPr lang="ja-JP" altLang="en-US" sz="1400" u="none" strike="noStrike" dirty="0">
                          <a:effectLst/>
                        </a:rPr>
                        <a:t>　</a:t>
                      </a:r>
                      <a:endParaRPr lang="ja-JP" altLang="en-US" sz="1400" b="0" i="0" u="none" strike="noStrike" dirty="0">
                        <a:solidFill>
                          <a:srgbClr val="000000"/>
                        </a:solidFill>
                        <a:effectLst/>
                        <a:latin typeface="ＭＳ Ｐゴシック"/>
                      </a:endParaRPr>
                    </a:p>
                  </a:txBody>
                  <a:tcPr marL="9525" marR="9525" marT="9525" marB="0" anchor="ctr"/>
                </a:tc>
                <a:tc>
                  <a:txBody>
                    <a:bodyPr/>
                    <a:lstStyle/>
                    <a:p>
                      <a:pPr algn="ctr" fontAlgn="ctr"/>
                      <a:r>
                        <a:rPr lang="ja-JP" altLang="en-US" sz="1400" u="none" strike="noStrike">
                          <a:effectLst/>
                        </a:rPr>
                        <a:t>男性</a:t>
                      </a:r>
                      <a:endParaRPr lang="ja-JP" altLang="en-US" sz="1400" b="0" i="0" u="none" strike="noStrike">
                        <a:solidFill>
                          <a:srgbClr val="000000"/>
                        </a:solidFill>
                        <a:effectLst/>
                        <a:latin typeface="ＭＳ Ｐゴシック"/>
                      </a:endParaRPr>
                    </a:p>
                  </a:txBody>
                  <a:tcPr marL="9525" marR="9525" marT="9525" marB="0" anchor="ctr"/>
                </a:tc>
                <a:tc>
                  <a:txBody>
                    <a:bodyPr/>
                    <a:lstStyle/>
                    <a:p>
                      <a:pPr algn="ctr" fontAlgn="ctr"/>
                      <a:r>
                        <a:rPr lang="ja-JP" altLang="en-US" sz="1400" u="none" strike="noStrike">
                          <a:effectLst/>
                        </a:rPr>
                        <a:t>女性</a:t>
                      </a:r>
                      <a:endParaRPr lang="ja-JP" altLang="en-US" sz="1400" b="0" i="0" u="none" strike="noStrike">
                        <a:solidFill>
                          <a:srgbClr val="000000"/>
                        </a:solidFill>
                        <a:effectLst/>
                        <a:latin typeface="ＭＳ Ｐゴシック"/>
                      </a:endParaRPr>
                    </a:p>
                  </a:txBody>
                  <a:tcPr marL="9525" marR="9525" marT="9525" marB="0" anchor="ctr"/>
                </a:tc>
              </a:tr>
              <a:tr h="566707">
                <a:tc vMerge="1">
                  <a:txBody>
                    <a:bodyPr/>
                    <a:lstStyle/>
                    <a:p>
                      <a:pPr algn="ctr" fontAlgn="ctr"/>
                      <a:endParaRPr lang="ja-JP" altLang="en-US" sz="1400" b="0" i="0" u="none" strike="noStrike" dirty="0">
                        <a:solidFill>
                          <a:srgbClr val="000000"/>
                        </a:solidFill>
                        <a:effectLst/>
                        <a:latin typeface="ＭＳ Ｐゴシック"/>
                      </a:endParaRPr>
                    </a:p>
                  </a:txBody>
                  <a:tcPr marL="9525" marR="9525" marT="9525" marB="0" anchor="ctr"/>
                </a:tc>
                <a:tc>
                  <a:txBody>
                    <a:bodyPr/>
                    <a:lstStyle/>
                    <a:p>
                      <a:pPr algn="ctr" fontAlgn="ctr"/>
                      <a:r>
                        <a:rPr lang="ja-JP" altLang="en-US" sz="1400" u="none" strike="noStrike">
                          <a:effectLst/>
                        </a:rPr>
                        <a:t>推奨量</a:t>
                      </a:r>
                      <a:r>
                        <a:rPr lang="en-US" altLang="ja-JP" sz="1400" u="none" strike="noStrike">
                          <a:effectLst/>
                        </a:rPr>
                        <a:t>(</a:t>
                      </a:r>
                      <a:r>
                        <a:rPr lang="en-US" sz="1400" u="none" strike="noStrike">
                          <a:effectLst/>
                        </a:rPr>
                        <a:t>mg/</a:t>
                      </a:r>
                      <a:r>
                        <a:rPr lang="ja-JP" altLang="en-US" sz="1400" u="none" strike="noStrike">
                          <a:effectLst/>
                        </a:rPr>
                        <a:t>日</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ja-JP" altLang="en-US" sz="1400" u="none" strike="noStrike">
                          <a:effectLst/>
                        </a:rPr>
                        <a:t>推奨量</a:t>
                      </a:r>
                      <a:r>
                        <a:rPr lang="en-US" altLang="ja-JP" sz="1400" u="none" strike="noStrike">
                          <a:effectLst/>
                        </a:rPr>
                        <a:t>(</a:t>
                      </a:r>
                      <a:r>
                        <a:rPr lang="en-US" sz="1400" u="none" strike="noStrike">
                          <a:effectLst/>
                        </a:rPr>
                        <a:t>mg/</a:t>
                      </a:r>
                      <a:r>
                        <a:rPr lang="ja-JP" altLang="en-US" sz="1400" u="none" strike="noStrike">
                          <a:effectLst/>
                        </a:rPr>
                        <a:t>日</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r>
              <a:tr h="231765">
                <a:tc>
                  <a:txBody>
                    <a:bodyPr/>
                    <a:lstStyle/>
                    <a:p>
                      <a:pPr algn="ctr" fontAlgn="ctr"/>
                      <a:r>
                        <a:rPr lang="en-US" altLang="ja-JP" sz="1400" u="none" strike="noStrike" dirty="0">
                          <a:effectLst/>
                        </a:rPr>
                        <a:t>1</a:t>
                      </a:r>
                      <a:r>
                        <a:rPr lang="ja-JP" altLang="en-US" sz="1400" u="none" strike="noStrike" dirty="0">
                          <a:effectLst/>
                        </a:rPr>
                        <a:t>～</a:t>
                      </a:r>
                      <a:r>
                        <a:rPr lang="en-US" altLang="ja-JP" sz="1400" u="none" strike="noStrike" dirty="0">
                          <a:effectLst/>
                        </a:rPr>
                        <a:t>2(</a:t>
                      </a:r>
                      <a:r>
                        <a:rPr lang="ja-JP" altLang="en-US" sz="1400" u="none" strike="noStrike" dirty="0">
                          <a:effectLst/>
                        </a:rPr>
                        <a:t>歳</a:t>
                      </a:r>
                      <a:r>
                        <a:rPr lang="en-US" altLang="ja-JP" sz="1400" u="none" strike="noStrike" dirty="0">
                          <a:effectLst/>
                        </a:rPr>
                        <a:t>)</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35</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35</a:t>
                      </a:r>
                      <a:endParaRPr lang="en-US" altLang="ja-JP" sz="1400" b="0" i="0" u="none" strike="noStrike">
                        <a:solidFill>
                          <a:srgbClr val="000000"/>
                        </a:solidFill>
                        <a:effectLst/>
                        <a:latin typeface="ＭＳ Ｐゴシック"/>
                      </a:endParaRPr>
                    </a:p>
                  </a:txBody>
                  <a:tcPr marL="9525" marR="9525" marT="9525" marB="0" anchor="ctr"/>
                </a:tc>
              </a:tr>
              <a:tr h="231765">
                <a:tc>
                  <a:txBody>
                    <a:bodyPr/>
                    <a:lstStyle/>
                    <a:p>
                      <a:pPr algn="ctr" fontAlgn="ctr"/>
                      <a:r>
                        <a:rPr lang="en-US" altLang="ja-JP" sz="1400" u="none" strike="noStrike" dirty="0">
                          <a:effectLst/>
                        </a:rPr>
                        <a:t>3</a:t>
                      </a:r>
                      <a:r>
                        <a:rPr lang="ja-JP" altLang="en-US" sz="1400" u="none" strike="noStrike" dirty="0">
                          <a:effectLst/>
                        </a:rPr>
                        <a:t>～</a:t>
                      </a:r>
                      <a:r>
                        <a:rPr lang="en-US" altLang="ja-JP" sz="1400" u="none" strike="noStrike" dirty="0">
                          <a:effectLst/>
                        </a:rPr>
                        <a:t>5(</a:t>
                      </a:r>
                      <a:r>
                        <a:rPr lang="ja-JP" altLang="en-US" sz="1400" u="none" strike="noStrike" dirty="0">
                          <a:effectLst/>
                        </a:rPr>
                        <a:t>歳</a:t>
                      </a:r>
                      <a:r>
                        <a:rPr lang="en-US" altLang="ja-JP" sz="1400" u="none" strike="noStrike" dirty="0">
                          <a:effectLst/>
                        </a:rPr>
                        <a:t>)</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40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40</a:t>
                      </a:r>
                      <a:endParaRPr lang="en-US" altLang="ja-JP" sz="1400" b="0" i="0" u="none" strike="noStrike">
                        <a:solidFill>
                          <a:srgbClr val="000000"/>
                        </a:solidFill>
                        <a:effectLst/>
                        <a:latin typeface="ＭＳ Ｐゴシック"/>
                      </a:endParaRPr>
                    </a:p>
                  </a:txBody>
                  <a:tcPr marL="9525" marR="9525" marT="9525" marB="0" anchor="ctr"/>
                </a:tc>
              </a:tr>
              <a:tr h="231765">
                <a:tc>
                  <a:txBody>
                    <a:bodyPr/>
                    <a:lstStyle/>
                    <a:p>
                      <a:pPr algn="ctr" fontAlgn="ctr"/>
                      <a:r>
                        <a:rPr lang="en-US" altLang="ja-JP" sz="1400" u="none" strike="noStrike" dirty="0">
                          <a:effectLst/>
                        </a:rPr>
                        <a:t>6</a:t>
                      </a:r>
                      <a:r>
                        <a:rPr lang="ja-JP" altLang="en-US" sz="1400" u="none" strike="noStrike" dirty="0">
                          <a:effectLst/>
                        </a:rPr>
                        <a:t>～</a:t>
                      </a:r>
                      <a:r>
                        <a:rPr lang="en-US" altLang="ja-JP" sz="1400" u="none" strike="noStrike" dirty="0">
                          <a:effectLst/>
                        </a:rPr>
                        <a:t>7(</a:t>
                      </a:r>
                      <a:r>
                        <a:rPr lang="ja-JP" altLang="en-US" sz="1400" u="none" strike="noStrike" dirty="0">
                          <a:effectLst/>
                        </a:rPr>
                        <a:t>歳</a:t>
                      </a:r>
                      <a:r>
                        <a:rPr lang="en-US" altLang="ja-JP" sz="1400" u="none" strike="noStrike" dirty="0">
                          <a:effectLst/>
                        </a:rPr>
                        <a:t>)</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55</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55</a:t>
                      </a:r>
                      <a:endParaRPr lang="en-US" altLang="ja-JP" sz="1400" b="0" i="0" u="none" strike="noStrike">
                        <a:solidFill>
                          <a:srgbClr val="000000"/>
                        </a:solidFill>
                        <a:effectLst/>
                        <a:latin typeface="ＭＳ Ｐゴシック"/>
                      </a:endParaRPr>
                    </a:p>
                  </a:txBody>
                  <a:tcPr marL="9525" marR="9525" marT="9525" marB="0" anchor="ctr"/>
                </a:tc>
              </a:tr>
              <a:tr h="231765">
                <a:tc>
                  <a:txBody>
                    <a:bodyPr/>
                    <a:lstStyle/>
                    <a:p>
                      <a:pPr algn="ctr" fontAlgn="ctr"/>
                      <a:r>
                        <a:rPr lang="en-US" altLang="ja-JP" sz="1400" u="none" strike="noStrike">
                          <a:effectLst/>
                        </a:rPr>
                        <a:t>8</a:t>
                      </a:r>
                      <a:r>
                        <a:rPr lang="ja-JP" altLang="en-US" sz="1400" u="none" strike="noStrike">
                          <a:effectLst/>
                        </a:rPr>
                        <a:t>～</a:t>
                      </a:r>
                      <a:r>
                        <a:rPr lang="en-US" altLang="ja-JP" sz="1400" u="none" strike="noStrike">
                          <a:effectLst/>
                        </a:rPr>
                        <a:t>9(</a:t>
                      </a:r>
                      <a:r>
                        <a:rPr lang="ja-JP" altLang="en-US" sz="1400" u="none" strike="noStrike">
                          <a:effectLst/>
                        </a:rPr>
                        <a:t>歳</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60</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60</a:t>
                      </a:r>
                      <a:endParaRPr lang="en-US" altLang="ja-JP" sz="1400" b="0" i="0" u="none" strike="noStrike">
                        <a:solidFill>
                          <a:srgbClr val="000000"/>
                        </a:solidFill>
                        <a:effectLst/>
                        <a:latin typeface="ＭＳ Ｐゴシック"/>
                      </a:endParaRPr>
                    </a:p>
                  </a:txBody>
                  <a:tcPr marL="9525" marR="9525" marT="9525" marB="0" anchor="ctr"/>
                </a:tc>
              </a:tr>
              <a:tr h="231765">
                <a:tc>
                  <a:txBody>
                    <a:bodyPr/>
                    <a:lstStyle/>
                    <a:p>
                      <a:pPr algn="ctr" fontAlgn="ctr"/>
                      <a:r>
                        <a:rPr lang="en-US" altLang="ja-JP" sz="1400" u="none" strike="noStrike">
                          <a:effectLst/>
                        </a:rPr>
                        <a:t>10</a:t>
                      </a:r>
                      <a:r>
                        <a:rPr lang="ja-JP" altLang="en-US" sz="1400" u="none" strike="noStrike">
                          <a:effectLst/>
                        </a:rPr>
                        <a:t>～</a:t>
                      </a:r>
                      <a:r>
                        <a:rPr lang="en-US" altLang="ja-JP" sz="1400" u="none" strike="noStrike">
                          <a:effectLst/>
                        </a:rPr>
                        <a:t>11(</a:t>
                      </a:r>
                      <a:r>
                        <a:rPr lang="ja-JP" altLang="en-US" sz="1400" u="none" strike="noStrike">
                          <a:effectLst/>
                        </a:rPr>
                        <a:t>歳</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75</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75</a:t>
                      </a:r>
                      <a:endParaRPr lang="en-US" altLang="ja-JP" sz="1400" b="0" i="0" u="none" strike="noStrike">
                        <a:solidFill>
                          <a:srgbClr val="000000"/>
                        </a:solidFill>
                        <a:effectLst/>
                        <a:latin typeface="ＭＳ Ｐゴシック"/>
                      </a:endParaRPr>
                    </a:p>
                  </a:txBody>
                  <a:tcPr marL="9525" marR="9525" marT="9525" marB="0" anchor="ctr"/>
                </a:tc>
              </a:tr>
              <a:tr h="231765">
                <a:tc>
                  <a:txBody>
                    <a:bodyPr/>
                    <a:lstStyle/>
                    <a:p>
                      <a:pPr algn="ctr" fontAlgn="ctr"/>
                      <a:r>
                        <a:rPr lang="en-US" altLang="ja-JP" sz="1400" u="none" strike="noStrike">
                          <a:effectLst/>
                        </a:rPr>
                        <a:t>12</a:t>
                      </a:r>
                      <a:r>
                        <a:rPr lang="ja-JP" altLang="en-US" sz="1400" u="none" strike="noStrike">
                          <a:effectLst/>
                        </a:rPr>
                        <a:t>～</a:t>
                      </a:r>
                      <a:r>
                        <a:rPr lang="en-US" altLang="ja-JP" sz="1400" u="none" strike="noStrike">
                          <a:effectLst/>
                        </a:rPr>
                        <a:t>14(</a:t>
                      </a:r>
                      <a:r>
                        <a:rPr lang="ja-JP" altLang="en-US" sz="1400" u="none" strike="noStrike">
                          <a:effectLst/>
                        </a:rPr>
                        <a:t>歳</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95</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95</a:t>
                      </a:r>
                      <a:endParaRPr lang="en-US" altLang="ja-JP" sz="1400" b="0" i="0" u="none" strike="noStrike">
                        <a:solidFill>
                          <a:srgbClr val="000000"/>
                        </a:solidFill>
                        <a:effectLst/>
                        <a:latin typeface="ＭＳ Ｐゴシック"/>
                      </a:endParaRPr>
                    </a:p>
                  </a:txBody>
                  <a:tcPr marL="9525" marR="9525" marT="9525" marB="0" anchor="ctr"/>
                </a:tc>
              </a:tr>
              <a:tr h="231765">
                <a:tc>
                  <a:txBody>
                    <a:bodyPr/>
                    <a:lstStyle/>
                    <a:p>
                      <a:pPr algn="ctr" fontAlgn="ctr"/>
                      <a:r>
                        <a:rPr lang="en-US" altLang="ja-JP" sz="1400" u="none" strike="noStrike">
                          <a:effectLst/>
                        </a:rPr>
                        <a:t>15</a:t>
                      </a:r>
                      <a:r>
                        <a:rPr lang="ja-JP" altLang="en-US" sz="1400" u="none" strike="noStrike">
                          <a:effectLst/>
                        </a:rPr>
                        <a:t>～</a:t>
                      </a:r>
                      <a:r>
                        <a:rPr lang="en-US" altLang="ja-JP" sz="1400" u="none" strike="noStrike">
                          <a:effectLst/>
                        </a:rPr>
                        <a:t>17(</a:t>
                      </a:r>
                      <a:r>
                        <a:rPr lang="ja-JP" altLang="en-US" sz="1400" u="none" strike="noStrike">
                          <a:effectLst/>
                        </a:rPr>
                        <a:t>歳</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100</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100</a:t>
                      </a:r>
                      <a:endParaRPr lang="en-US" altLang="ja-JP" sz="1400" b="0" i="0" u="none" strike="noStrike">
                        <a:solidFill>
                          <a:srgbClr val="000000"/>
                        </a:solidFill>
                        <a:effectLst/>
                        <a:latin typeface="ＭＳ Ｐゴシック"/>
                      </a:endParaRPr>
                    </a:p>
                  </a:txBody>
                  <a:tcPr marL="9525" marR="9525" marT="9525" marB="0" anchor="ctr"/>
                </a:tc>
              </a:tr>
              <a:tr h="231765">
                <a:tc>
                  <a:txBody>
                    <a:bodyPr/>
                    <a:lstStyle/>
                    <a:p>
                      <a:pPr algn="ctr" fontAlgn="ctr"/>
                      <a:r>
                        <a:rPr lang="en-US" altLang="ja-JP" sz="1400" u="none" strike="noStrike">
                          <a:effectLst/>
                        </a:rPr>
                        <a:t>18</a:t>
                      </a:r>
                      <a:r>
                        <a:rPr lang="ja-JP" altLang="en-US" sz="1400" u="none" strike="noStrike">
                          <a:effectLst/>
                        </a:rPr>
                        <a:t>～</a:t>
                      </a:r>
                      <a:r>
                        <a:rPr lang="en-US" altLang="ja-JP" sz="1400" u="none" strike="noStrike">
                          <a:effectLst/>
                        </a:rPr>
                        <a:t>29(</a:t>
                      </a:r>
                      <a:r>
                        <a:rPr lang="ja-JP" altLang="en-US" sz="1400" u="none" strike="noStrike">
                          <a:effectLst/>
                        </a:rPr>
                        <a:t>歳</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100</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100</a:t>
                      </a:r>
                      <a:endParaRPr lang="en-US" altLang="ja-JP" sz="1400" b="0" i="0" u="none" strike="noStrike">
                        <a:solidFill>
                          <a:srgbClr val="000000"/>
                        </a:solidFill>
                        <a:effectLst/>
                        <a:latin typeface="ＭＳ Ｐゴシック"/>
                      </a:endParaRPr>
                    </a:p>
                  </a:txBody>
                  <a:tcPr marL="9525" marR="9525" marT="9525" marB="0" anchor="ctr"/>
                </a:tc>
              </a:tr>
              <a:tr h="231765">
                <a:tc>
                  <a:txBody>
                    <a:bodyPr/>
                    <a:lstStyle/>
                    <a:p>
                      <a:pPr algn="ctr" fontAlgn="ctr"/>
                      <a:r>
                        <a:rPr lang="en-US" altLang="ja-JP" sz="1400" u="none" strike="noStrike">
                          <a:effectLst/>
                        </a:rPr>
                        <a:t>30</a:t>
                      </a:r>
                      <a:r>
                        <a:rPr lang="ja-JP" altLang="en-US" sz="1400" u="none" strike="noStrike">
                          <a:effectLst/>
                        </a:rPr>
                        <a:t>～</a:t>
                      </a:r>
                      <a:r>
                        <a:rPr lang="en-US" altLang="ja-JP" sz="1400" u="none" strike="noStrike">
                          <a:effectLst/>
                        </a:rPr>
                        <a:t>49(</a:t>
                      </a:r>
                      <a:r>
                        <a:rPr lang="ja-JP" altLang="en-US" sz="1400" u="none" strike="noStrike">
                          <a:effectLst/>
                        </a:rPr>
                        <a:t>歳</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100</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100</a:t>
                      </a:r>
                      <a:endParaRPr lang="en-US" altLang="ja-JP" sz="1400" b="0" i="0" u="none" strike="noStrike">
                        <a:solidFill>
                          <a:srgbClr val="000000"/>
                        </a:solidFill>
                        <a:effectLst/>
                        <a:latin typeface="ＭＳ Ｐゴシック"/>
                      </a:endParaRPr>
                    </a:p>
                  </a:txBody>
                  <a:tcPr marL="9525" marR="9525" marT="9525" marB="0" anchor="ctr"/>
                </a:tc>
              </a:tr>
              <a:tr h="231765">
                <a:tc>
                  <a:txBody>
                    <a:bodyPr/>
                    <a:lstStyle/>
                    <a:p>
                      <a:pPr algn="ctr" fontAlgn="ctr"/>
                      <a:r>
                        <a:rPr lang="en-US" altLang="ja-JP" sz="1400" u="none" strike="noStrike">
                          <a:effectLst/>
                        </a:rPr>
                        <a:t>50</a:t>
                      </a:r>
                      <a:r>
                        <a:rPr lang="ja-JP" altLang="en-US" sz="1400" u="none" strike="noStrike">
                          <a:effectLst/>
                        </a:rPr>
                        <a:t>～</a:t>
                      </a:r>
                      <a:r>
                        <a:rPr lang="en-US" altLang="ja-JP" sz="1400" u="none" strike="noStrike">
                          <a:effectLst/>
                        </a:rPr>
                        <a:t>69(</a:t>
                      </a:r>
                      <a:r>
                        <a:rPr lang="ja-JP" altLang="en-US" sz="1400" u="none" strike="noStrike">
                          <a:effectLst/>
                        </a:rPr>
                        <a:t>歳</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100</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100</a:t>
                      </a:r>
                      <a:endParaRPr lang="en-US" altLang="ja-JP" sz="1400" b="0" i="0" u="none" strike="noStrike">
                        <a:solidFill>
                          <a:srgbClr val="000000"/>
                        </a:solidFill>
                        <a:effectLst/>
                        <a:latin typeface="ＭＳ Ｐゴシック"/>
                      </a:endParaRPr>
                    </a:p>
                  </a:txBody>
                  <a:tcPr marL="9525" marR="9525" marT="9525" marB="0" anchor="ctr"/>
                </a:tc>
              </a:tr>
              <a:tr h="231765">
                <a:tc>
                  <a:txBody>
                    <a:bodyPr/>
                    <a:lstStyle/>
                    <a:p>
                      <a:pPr algn="ctr" fontAlgn="ctr"/>
                      <a:r>
                        <a:rPr lang="en-US" altLang="ja-JP" sz="1400" u="none" strike="noStrike">
                          <a:effectLst/>
                        </a:rPr>
                        <a:t>70</a:t>
                      </a:r>
                      <a:r>
                        <a:rPr lang="ja-JP" altLang="en-US" sz="1400" u="none" strike="noStrike">
                          <a:effectLst/>
                        </a:rPr>
                        <a:t>以上</a:t>
                      </a:r>
                      <a:r>
                        <a:rPr lang="en-US" altLang="ja-JP" sz="1400" u="none" strike="noStrike">
                          <a:effectLst/>
                        </a:rPr>
                        <a:t>(</a:t>
                      </a:r>
                      <a:r>
                        <a:rPr lang="ja-JP" altLang="en-US" sz="1400" u="none" strike="noStrike">
                          <a:effectLst/>
                        </a:rPr>
                        <a:t>歳</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100</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100</a:t>
                      </a:r>
                      <a:endParaRPr lang="en-US" altLang="ja-JP" sz="1400" b="0" i="0" u="none" strike="noStrike">
                        <a:solidFill>
                          <a:srgbClr val="000000"/>
                        </a:solidFill>
                        <a:effectLst/>
                        <a:latin typeface="ＭＳ Ｐゴシック"/>
                      </a:endParaRPr>
                    </a:p>
                  </a:txBody>
                  <a:tcPr marL="9525" marR="9525" marT="9525" marB="0" anchor="ctr"/>
                </a:tc>
              </a:tr>
              <a:tr h="231765">
                <a:tc>
                  <a:txBody>
                    <a:bodyPr/>
                    <a:lstStyle/>
                    <a:p>
                      <a:pPr algn="ctr" fontAlgn="ctr"/>
                      <a:r>
                        <a:rPr lang="ja-JP" altLang="en-US" sz="1400" u="none" strike="noStrike">
                          <a:effectLst/>
                        </a:rPr>
                        <a:t>妊婦</a:t>
                      </a:r>
                      <a:endParaRPr lang="ja-JP" altLang="en-US" sz="1400" b="0" i="0" u="none" strike="noStrike">
                        <a:solidFill>
                          <a:srgbClr val="000000"/>
                        </a:solidFill>
                        <a:effectLst/>
                        <a:latin typeface="ＭＳ Ｐゴシック"/>
                      </a:endParaRPr>
                    </a:p>
                  </a:txBody>
                  <a:tcPr marL="9525" marR="9525" marT="9525" marB="0" anchor="ctr"/>
                </a:tc>
                <a:tc rowSpan="2">
                  <a:txBody>
                    <a:bodyPr/>
                    <a:lstStyle/>
                    <a:p>
                      <a:pPr algn="ctr" fontAlgn="ctr"/>
                      <a:r>
                        <a:rPr lang="ja-JP" altLang="en-US" sz="1400" u="none" strike="noStrike">
                          <a:effectLst/>
                        </a:rPr>
                        <a:t>　</a:t>
                      </a:r>
                      <a:endParaRPr lang="ja-JP" altLang="en-US"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+10</a:t>
                      </a:r>
                      <a:endParaRPr lang="en-US" altLang="ja-JP" sz="1400" b="0" i="0" u="none" strike="noStrike" dirty="0">
                        <a:solidFill>
                          <a:srgbClr val="000000"/>
                        </a:solidFill>
                        <a:effectLst/>
                        <a:latin typeface="ＭＳ Ｐゴシック"/>
                      </a:endParaRPr>
                    </a:p>
                  </a:txBody>
                  <a:tcPr marL="9525" marR="9525" marT="9525" marB="0" anchor="ctr"/>
                </a:tc>
              </a:tr>
              <a:tr h="231765">
                <a:tc>
                  <a:txBody>
                    <a:bodyPr/>
                    <a:lstStyle/>
                    <a:p>
                      <a:pPr algn="ctr" fontAlgn="ctr"/>
                      <a:r>
                        <a:rPr lang="ja-JP" altLang="en-US" sz="1400" u="none" strike="noStrike" dirty="0">
                          <a:effectLst/>
                        </a:rPr>
                        <a:t>授乳婦</a:t>
                      </a:r>
                      <a:endParaRPr lang="ja-JP" altLang="en-US" sz="1400" b="0" i="0" u="none" strike="noStrike" dirty="0">
                        <a:solidFill>
                          <a:srgbClr val="000000"/>
                        </a:solidFill>
                        <a:effectLst/>
                        <a:latin typeface="ＭＳ Ｐゴシック"/>
                      </a:endParaRPr>
                    </a:p>
                  </a:txBody>
                  <a:tcPr marL="9525" marR="9525" marT="9525" marB="0" anchor="ctr"/>
                </a:tc>
                <a:tc vMerge="1">
                  <a:txBody>
                    <a:bodyPr/>
                    <a:lstStyle/>
                    <a:p>
                      <a:endParaRPr kumimoji="1" lang="ja-JP" altLang="en-US"/>
                    </a:p>
                  </a:txBody>
                  <a:tcPr/>
                </a:tc>
                <a:tc>
                  <a:txBody>
                    <a:bodyPr/>
                    <a:lstStyle/>
                    <a:p>
                      <a:pPr algn="ctr" fontAlgn="ctr"/>
                      <a:r>
                        <a:rPr lang="en-US" altLang="ja-JP" sz="1400" u="none" strike="noStrike" dirty="0">
                          <a:effectLst/>
                        </a:rPr>
                        <a:t>+45</a:t>
                      </a:r>
                      <a:endParaRPr lang="en-US" altLang="ja-JP" sz="1400" b="0" i="0" u="none" strike="noStrike" dirty="0">
                        <a:solidFill>
                          <a:srgbClr val="000000"/>
                        </a:solidFill>
                        <a:effectLst/>
                        <a:latin typeface="ＭＳ Ｐゴシック"/>
                      </a:endParaRPr>
                    </a:p>
                  </a:txBody>
                  <a:tcPr marL="9525" marR="9525" marT="9525" marB="0" anchor="ctr"/>
                </a:tc>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3022265351"/>
              </p:ext>
            </p:extLst>
          </p:nvPr>
        </p:nvGraphicFramePr>
        <p:xfrm>
          <a:off x="179512" y="1251856"/>
          <a:ext cx="4967795" cy="3816424"/>
        </p:xfrm>
        <a:graphic>
          <a:graphicData uri="http://schemas.openxmlformats.org/drawingml/2006/table">
            <a:tbl>
              <a:tblPr firstRow="1">
                <a:tableStyleId>{8799B23B-EC83-4686-B30A-512413B5E67A}</a:tableStyleId>
              </a:tblPr>
              <a:tblGrid>
                <a:gridCol w="1080120"/>
                <a:gridCol w="936104"/>
                <a:gridCol w="1008112"/>
                <a:gridCol w="936104"/>
                <a:gridCol w="1007355"/>
              </a:tblGrid>
              <a:tr h="234026">
                <a:tc rowSpan="2">
                  <a:txBody>
                    <a:bodyPr/>
                    <a:lstStyle/>
                    <a:p>
                      <a:pPr algn="ctr" fontAlgn="ctr"/>
                      <a:r>
                        <a:rPr lang="ja-JP" altLang="en-US" sz="1400" u="none" strike="noStrike" dirty="0">
                          <a:effectLst/>
                        </a:rPr>
                        <a:t>　</a:t>
                      </a:r>
                      <a:endParaRPr lang="ja-JP" altLang="en-US" sz="1400" b="0" i="0" u="none" strike="noStrike" dirty="0">
                        <a:solidFill>
                          <a:srgbClr val="000000"/>
                        </a:solidFill>
                        <a:effectLst/>
                        <a:latin typeface="ＭＳ Ｐゴシック"/>
                      </a:endParaRPr>
                    </a:p>
                  </a:txBody>
                  <a:tcPr marL="9525" marR="9525" marT="9525" marB="0" anchor="ctr"/>
                </a:tc>
                <a:tc gridSpan="2">
                  <a:txBody>
                    <a:bodyPr/>
                    <a:lstStyle/>
                    <a:p>
                      <a:pPr algn="ctr" fontAlgn="ctr"/>
                      <a:r>
                        <a:rPr lang="ja-JP" altLang="en-US" sz="1400" u="none" strike="noStrike">
                          <a:effectLst/>
                        </a:rPr>
                        <a:t>男性</a:t>
                      </a:r>
                      <a:endParaRPr lang="ja-JP" altLang="en-US" sz="1400" b="0" i="0" u="none" strike="noStrike">
                        <a:solidFill>
                          <a:srgbClr val="000000"/>
                        </a:solidFill>
                        <a:effectLst/>
                        <a:latin typeface="ＭＳ Ｐゴシック"/>
                      </a:endParaRPr>
                    </a:p>
                  </a:txBody>
                  <a:tcPr marL="9525" marR="9525" marT="9525" marB="0" anchor="ctr"/>
                </a:tc>
                <a:tc hMerge="1">
                  <a:txBody>
                    <a:bodyPr/>
                    <a:lstStyle/>
                    <a:p>
                      <a:endParaRPr kumimoji="1" lang="ja-JP" altLang="en-US"/>
                    </a:p>
                  </a:txBody>
                  <a:tcPr/>
                </a:tc>
                <a:tc gridSpan="2">
                  <a:txBody>
                    <a:bodyPr/>
                    <a:lstStyle/>
                    <a:p>
                      <a:pPr algn="ctr" fontAlgn="ctr"/>
                      <a:r>
                        <a:rPr lang="ja-JP" altLang="en-US" sz="1400" u="none" strike="noStrike">
                          <a:effectLst/>
                        </a:rPr>
                        <a:t>女性</a:t>
                      </a:r>
                      <a:endParaRPr lang="ja-JP" altLang="en-US" sz="1400" b="0" i="0" u="none" strike="noStrike">
                        <a:solidFill>
                          <a:srgbClr val="000000"/>
                        </a:solidFill>
                        <a:effectLst/>
                        <a:latin typeface="ＭＳ Ｐゴシック"/>
                      </a:endParaRPr>
                    </a:p>
                  </a:txBody>
                  <a:tcPr marL="9525" marR="9525" marT="9525" marB="0" anchor="ctr"/>
                </a:tc>
                <a:tc hMerge="1">
                  <a:txBody>
                    <a:bodyPr/>
                    <a:lstStyle/>
                    <a:p>
                      <a:endParaRPr kumimoji="1" lang="ja-JP" altLang="en-US"/>
                    </a:p>
                  </a:txBody>
                  <a:tcPr/>
                </a:tc>
              </a:tr>
              <a:tr h="540060">
                <a:tc vMerge="1">
                  <a:txBody>
                    <a:bodyPr/>
                    <a:lstStyle/>
                    <a:p>
                      <a:endParaRPr kumimoji="1" lang="ja-JP" altLang="en-US"/>
                    </a:p>
                  </a:txBody>
                  <a:tcPr/>
                </a:tc>
                <a:tc>
                  <a:txBody>
                    <a:bodyPr/>
                    <a:lstStyle/>
                    <a:p>
                      <a:pPr algn="ctr" fontAlgn="ctr"/>
                      <a:r>
                        <a:rPr lang="ja-JP" altLang="en-US" sz="1400" u="none" strike="noStrike" dirty="0">
                          <a:effectLst/>
                        </a:rPr>
                        <a:t>推奨量</a:t>
                      </a:r>
                      <a:r>
                        <a:rPr lang="en-US" altLang="ja-JP" sz="1400" u="none" strike="noStrike" dirty="0">
                          <a:effectLst/>
                        </a:rPr>
                        <a:t>(</a:t>
                      </a:r>
                      <a:r>
                        <a:rPr lang="en-US" sz="1400" u="none" strike="noStrike" dirty="0" err="1">
                          <a:effectLst/>
                        </a:rPr>
                        <a:t>mgNE</a:t>
                      </a:r>
                      <a:r>
                        <a:rPr lang="en-US" sz="1400" u="none" strike="noStrike" dirty="0">
                          <a:effectLst/>
                        </a:rPr>
                        <a:t>/</a:t>
                      </a:r>
                      <a:r>
                        <a:rPr lang="ja-JP" altLang="en-US" sz="1400" u="none" strike="noStrike" dirty="0">
                          <a:effectLst/>
                        </a:rPr>
                        <a:t>日</a:t>
                      </a:r>
                      <a:r>
                        <a:rPr lang="en-US" altLang="ja-JP" sz="1400" u="none" strike="noStrike" dirty="0">
                          <a:effectLst/>
                        </a:rPr>
                        <a:t>)</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ja-JP" altLang="en-US" sz="1400" u="none" strike="noStrike" dirty="0">
                          <a:effectLst/>
                        </a:rPr>
                        <a:t>耐容上限量</a:t>
                      </a:r>
                      <a:r>
                        <a:rPr lang="en-US" altLang="ja-JP" sz="1400" u="none" strike="noStrike" dirty="0">
                          <a:effectLst/>
                        </a:rPr>
                        <a:t>(</a:t>
                      </a:r>
                      <a:r>
                        <a:rPr lang="en-US" sz="1400" u="none" strike="noStrike" dirty="0">
                          <a:effectLst/>
                        </a:rPr>
                        <a:t>mg/</a:t>
                      </a:r>
                      <a:r>
                        <a:rPr lang="ja-JP" altLang="en-US" sz="1400" u="none" strike="noStrike" dirty="0">
                          <a:effectLst/>
                        </a:rPr>
                        <a:t>日</a:t>
                      </a:r>
                      <a:r>
                        <a:rPr lang="en-US" altLang="ja-JP" sz="1400" u="none" strike="noStrike" dirty="0" smtClean="0">
                          <a:effectLst/>
                        </a:rPr>
                        <a:t>)</a:t>
                      </a:r>
                      <a:r>
                        <a:rPr lang="en-US" altLang="ja-JP" sz="1050" u="none" strike="noStrike" dirty="0" smtClean="0">
                          <a:effectLst/>
                        </a:rPr>
                        <a:t>※</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ja-JP" altLang="en-US" sz="1400" u="none" strike="noStrike">
                          <a:effectLst/>
                        </a:rPr>
                        <a:t>推奨量</a:t>
                      </a:r>
                      <a:r>
                        <a:rPr lang="en-US" altLang="ja-JP" sz="1400" u="none" strike="noStrike">
                          <a:effectLst/>
                        </a:rPr>
                        <a:t>(</a:t>
                      </a:r>
                      <a:r>
                        <a:rPr lang="en-US" sz="1400" u="none" strike="noStrike">
                          <a:effectLst/>
                        </a:rPr>
                        <a:t>mgNE/</a:t>
                      </a:r>
                      <a:r>
                        <a:rPr lang="ja-JP" altLang="en-US" sz="1400" u="none" strike="noStrike">
                          <a:effectLst/>
                        </a:rPr>
                        <a:t>日</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ja-JP" altLang="en-US" sz="1400" u="none" strike="noStrike" dirty="0">
                          <a:effectLst/>
                        </a:rPr>
                        <a:t>耐容上限量</a:t>
                      </a:r>
                      <a:r>
                        <a:rPr lang="en-US" altLang="ja-JP" sz="1400" u="none" strike="noStrike" dirty="0">
                          <a:effectLst/>
                        </a:rPr>
                        <a:t>(</a:t>
                      </a:r>
                      <a:r>
                        <a:rPr lang="en-US" sz="1400" u="none" strike="noStrike" dirty="0">
                          <a:effectLst/>
                        </a:rPr>
                        <a:t>mg/</a:t>
                      </a:r>
                      <a:r>
                        <a:rPr lang="ja-JP" altLang="en-US" sz="1400" u="none" strike="noStrike" dirty="0">
                          <a:effectLst/>
                        </a:rPr>
                        <a:t>日</a:t>
                      </a:r>
                      <a:r>
                        <a:rPr lang="en-US" altLang="ja-JP" sz="1400" u="none" strike="noStrike" dirty="0" smtClean="0">
                          <a:effectLst/>
                        </a:rPr>
                        <a:t>)</a:t>
                      </a:r>
                      <a:r>
                        <a:rPr lang="en-US" altLang="ja-JP" sz="1400" u="none" strike="noStrike" dirty="0" smtClean="0">
                          <a:effectLst/>
                        </a:rPr>
                        <a:t> </a:t>
                      </a:r>
                      <a:r>
                        <a:rPr lang="en-US" altLang="ja-JP" sz="1050" u="none" strike="noStrike" dirty="0" smtClean="0">
                          <a:effectLst/>
                        </a:rPr>
                        <a:t>※</a:t>
                      </a:r>
                      <a:endParaRPr lang="en-US" altLang="ja-JP" sz="1050" b="0" i="0" u="none" strike="noStrike" dirty="0">
                        <a:solidFill>
                          <a:srgbClr val="000000"/>
                        </a:solidFill>
                        <a:effectLst/>
                        <a:latin typeface="ＭＳ Ｐゴシック"/>
                      </a:endParaRPr>
                    </a:p>
                  </a:txBody>
                  <a:tcPr marL="9525" marR="9525" marT="9525" marB="0" anchor="ctr"/>
                </a:tc>
              </a:tr>
              <a:tr h="234026">
                <a:tc>
                  <a:txBody>
                    <a:bodyPr/>
                    <a:lstStyle/>
                    <a:p>
                      <a:pPr algn="ctr" fontAlgn="ctr"/>
                      <a:r>
                        <a:rPr lang="en-US" altLang="ja-JP" sz="1400" u="none" strike="noStrike">
                          <a:effectLst/>
                        </a:rPr>
                        <a:t>1</a:t>
                      </a:r>
                      <a:r>
                        <a:rPr lang="ja-JP" altLang="en-US" sz="1400" u="none" strike="noStrike">
                          <a:effectLst/>
                        </a:rPr>
                        <a:t>～</a:t>
                      </a:r>
                      <a:r>
                        <a:rPr lang="en-US" altLang="ja-JP" sz="1400" u="none" strike="noStrike">
                          <a:effectLst/>
                        </a:rPr>
                        <a:t>2(</a:t>
                      </a:r>
                      <a:r>
                        <a:rPr lang="ja-JP" altLang="en-US" sz="1400" u="none" strike="noStrike">
                          <a:effectLst/>
                        </a:rPr>
                        <a:t>歳</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5</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60(15)</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5</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60(15)</a:t>
                      </a:r>
                      <a:endParaRPr lang="en-US" altLang="ja-JP" sz="1400" b="0" i="0" u="none" strike="noStrike">
                        <a:solidFill>
                          <a:srgbClr val="000000"/>
                        </a:solidFill>
                        <a:effectLst/>
                        <a:latin typeface="ＭＳ Ｐゴシック"/>
                      </a:endParaRPr>
                    </a:p>
                  </a:txBody>
                  <a:tcPr marL="9525" marR="9525" marT="9525" marB="0" anchor="ctr"/>
                </a:tc>
              </a:tr>
              <a:tr h="234026">
                <a:tc>
                  <a:txBody>
                    <a:bodyPr/>
                    <a:lstStyle/>
                    <a:p>
                      <a:pPr algn="ctr" fontAlgn="ctr"/>
                      <a:r>
                        <a:rPr lang="en-US" altLang="ja-JP" sz="1400" u="none" strike="noStrike">
                          <a:effectLst/>
                        </a:rPr>
                        <a:t>3</a:t>
                      </a:r>
                      <a:r>
                        <a:rPr lang="ja-JP" altLang="en-US" sz="1400" u="none" strike="noStrike">
                          <a:effectLst/>
                        </a:rPr>
                        <a:t>～</a:t>
                      </a:r>
                      <a:r>
                        <a:rPr lang="en-US" altLang="ja-JP" sz="1400" u="none" strike="noStrike">
                          <a:effectLst/>
                        </a:rPr>
                        <a:t>5(</a:t>
                      </a:r>
                      <a:r>
                        <a:rPr lang="ja-JP" altLang="en-US" sz="1400" u="none" strike="noStrike">
                          <a:effectLst/>
                        </a:rPr>
                        <a:t>歳</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7</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80(20)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7</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80(20)</a:t>
                      </a:r>
                      <a:endParaRPr lang="en-US" altLang="ja-JP" sz="1400" b="0" i="0" u="none" strike="noStrike">
                        <a:solidFill>
                          <a:srgbClr val="000000"/>
                        </a:solidFill>
                        <a:effectLst/>
                        <a:latin typeface="ＭＳ Ｐゴシック"/>
                      </a:endParaRPr>
                    </a:p>
                  </a:txBody>
                  <a:tcPr marL="9525" marR="9525" marT="9525" marB="0" anchor="ctr"/>
                </a:tc>
              </a:tr>
              <a:tr h="234026">
                <a:tc>
                  <a:txBody>
                    <a:bodyPr/>
                    <a:lstStyle/>
                    <a:p>
                      <a:pPr algn="ctr" fontAlgn="ctr"/>
                      <a:r>
                        <a:rPr lang="en-US" altLang="ja-JP" sz="1400" u="none" strike="noStrike">
                          <a:effectLst/>
                        </a:rPr>
                        <a:t>6</a:t>
                      </a:r>
                      <a:r>
                        <a:rPr lang="ja-JP" altLang="en-US" sz="1400" u="none" strike="noStrike">
                          <a:effectLst/>
                        </a:rPr>
                        <a:t>～</a:t>
                      </a:r>
                      <a:r>
                        <a:rPr lang="en-US" altLang="ja-JP" sz="1400" u="none" strike="noStrike">
                          <a:effectLst/>
                        </a:rPr>
                        <a:t>7(</a:t>
                      </a:r>
                      <a:r>
                        <a:rPr lang="ja-JP" altLang="en-US" sz="1400" u="none" strike="noStrike">
                          <a:effectLst/>
                        </a:rPr>
                        <a:t>歳</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9</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100(30)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8</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100(25)</a:t>
                      </a:r>
                      <a:endParaRPr lang="en-US" altLang="ja-JP" sz="1400" b="0" i="0" u="none" strike="noStrike">
                        <a:solidFill>
                          <a:srgbClr val="000000"/>
                        </a:solidFill>
                        <a:effectLst/>
                        <a:latin typeface="ＭＳ Ｐゴシック"/>
                      </a:endParaRPr>
                    </a:p>
                  </a:txBody>
                  <a:tcPr marL="9525" marR="9525" marT="9525" marB="0" anchor="ctr"/>
                </a:tc>
              </a:tr>
              <a:tr h="234026">
                <a:tc>
                  <a:txBody>
                    <a:bodyPr/>
                    <a:lstStyle/>
                    <a:p>
                      <a:pPr algn="ctr" fontAlgn="ctr"/>
                      <a:r>
                        <a:rPr lang="en-US" altLang="ja-JP" sz="1400" u="none" strike="noStrike">
                          <a:effectLst/>
                        </a:rPr>
                        <a:t>8</a:t>
                      </a:r>
                      <a:r>
                        <a:rPr lang="ja-JP" altLang="en-US" sz="1400" u="none" strike="noStrike">
                          <a:effectLst/>
                        </a:rPr>
                        <a:t>～</a:t>
                      </a:r>
                      <a:r>
                        <a:rPr lang="en-US" altLang="ja-JP" sz="1400" u="none" strike="noStrike">
                          <a:effectLst/>
                        </a:rPr>
                        <a:t>9(</a:t>
                      </a:r>
                      <a:r>
                        <a:rPr lang="ja-JP" altLang="en-US" sz="1400" u="none" strike="noStrike">
                          <a:effectLst/>
                        </a:rPr>
                        <a:t>歳</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11</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150(35)</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10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150(35)</a:t>
                      </a:r>
                      <a:endParaRPr lang="en-US" altLang="ja-JP" sz="1400" b="0" i="0" u="none" strike="noStrike">
                        <a:solidFill>
                          <a:srgbClr val="000000"/>
                        </a:solidFill>
                        <a:effectLst/>
                        <a:latin typeface="ＭＳ Ｐゴシック"/>
                      </a:endParaRPr>
                    </a:p>
                  </a:txBody>
                  <a:tcPr marL="9525" marR="9525" marT="9525" marB="0" anchor="ctr"/>
                </a:tc>
              </a:tr>
              <a:tr h="234026">
                <a:tc>
                  <a:txBody>
                    <a:bodyPr/>
                    <a:lstStyle/>
                    <a:p>
                      <a:pPr algn="ctr" fontAlgn="ctr"/>
                      <a:r>
                        <a:rPr lang="en-US" altLang="ja-JP" sz="1400" u="none" strike="noStrike">
                          <a:effectLst/>
                        </a:rPr>
                        <a:t>10</a:t>
                      </a:r>
                      <a:r>
                        <a:rPr lang="ja-JP" altLang="en-US" sz="1400" u="none" strike="noStrike">
                          <a:effectLst/>
                        </a:rPr>
                        <a:t>～</a:t>
                      </a:r>
                      <a:r>
                        <a:rPr lang="en-US" altLang="ja-JP" sz="1400" u="none" strike="noStrike">
                          <a:effectLst/>
                        </a:rPr>
                        <a:t>11(</a:t>
                      </a:r>
                      <a:r>
                        <a:rPr lang="ja-JP" altLang="en-US" sz="1400" u="none" strike="noStrike">
                          <a:effectLst/>
                        </a:rPr>
                        <a:t>歳</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13</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200(45)</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12</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150(45)</a:t>
                      </a:r>
                      <a:endParaRPr lang="en-US" altLang="ja-JP" sz="1400" b="0" i="0" u="none" strike="noStrike">
                        <a:solidFill>
                          <a:srgbClr val="000000"/>
                        </a:solidFill>
                        <a:effectLst/>
                        <a:latin typeface="ＭＳ Ｐゴシック"/>
                      </a:endParaRPr>
                    </a:p>
                  </a:txBody>
                  <a:tcPr marL="9525" marR="9525" marT="9525" marB="0" anchor="ctr"/>
                </a:tc>
              </a:tr>
              <a:tr h="234026">
                <a:tc>
                  <a:txBody>
                    <a:bodyPr/>
                    <a:lstStyle/>
                    <a:p>
                      <a:pPr algn="ctr" fontAlgn="ctr"/>
                      <a:r>
                        <a:rPr lang="en-US" altLang="ja-JP" sz="1400" u="none" strike="noStrike">
                          <a:effectLst/>
                        </a:rPr>
                        <a:t>12</a:t>
                      </a:r>
                      <a:r>
                        <a:rPr lang="ja-JP" altLang="en-US" sz="1400" u="none" strike="noStrike">
                          <a:effectLst/>
                        </a:rPr>
                        <a:t>～</a:t>
                      </a:r>
                      <a:r>
                        <a:rPr lang="en-US" altLang="ja-JP" sz="1400" u="none" strike="noStrike">
                          <a:effectLst/>
                        </a:rPr>
                        <a:t>14(</a:t>
                      </a:r>
                      <a:r>
                        <a:rPr lang="ja-JP" altLang="en-US" sz="1400" u="none" strike="noStrike">
                          <a:effectLst/>
                        </a:rPr>
                        <a:t>歳</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15</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250(60)</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14</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250(60)</a:t>
                      </a:r>
                      <a:endParaRPr lang="en-US" altLang="ja-JP" sz="1400" b="0" i="0" u="none" strike="noStrike">
                        <a:solidFill>
                          <a:srgbClr val="000000"/>
                        </a:solidFill>
                        <a:effectLst/>
                        <a:latin typeface="ＭＳ Ｐゴシック"/>
                      </a:endParaRPr>
                    </a:p>
                  </a:txBody>
                  <a:tcPr marL="9525" marR="9525" marT="9525" marB="0" anchor="ctr"/>
                </a:tc>
              </a:tr>
              <a:tr h="234026">
                <a:tc>
                  <a:txBody>
                    <a:bodyPr/>
                    <a:lstStyle/>
                    <a:p>
                      <a:pPr algn="ctr" fontAlgn="ctr"/>
                      <a:r>
                        <a:rPr lang="en-US" altLang="ja-JP" sz="1400" u="none" strike="noStrike">
                          <a:effectLst/>
                        </a:rPr>
                        <a:t>15</a:t>
                      </a:r>
                      <a:r>
                        <a:rPr lang="ja-JP" altLang="en-US" sz="1400" u="none" strike="noStrike">
                          <a:effectLst/>
                        </a:rPr>
                        <a:t>～</a:t>
                      </a:r>
                      <a:r>
                        <a:rPr lang="en-US" altLang="ja-JP" sz="1400" u="none" strike="noStrike">
                          <a:effectLst/>
                        </a:rPr>
                        <a:t>17(</a:t>
                      </a:r>
                      <a:r>
                        <a:rPr lang="ja-JP" altLang="en-US" sz="1400" u="none" strike="noStrike">
                          <a:effectLst/>
                        </a:rPr>
                        <a:t>歳</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16</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300(75)</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13</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250(65)</a:t>
                      </a:r>
                      <a:endParaRPr lang="en-US" altLang="ja-JP" sz="1400" b="0" i="0" u="none" strike="noStrike">
                        <a:solidFill>
                          <a:srgbClr val="000000"/>
                        </a:solidFill>
                        <a:effectLst/>
                        <a:latin typeface="ＭＳ Ｐゴシック"/>
                      </a:endParaRPr>
                    </a:p>
                  </a:txBody>
                  <a:tcPr marL="9525" marR="9525" marT="9525" marB="0" anchor="ctr"/>
                </a:tc>
              </a:tr>
              <a:tr h="234026">
                <a:tc>
                  <a:txBody>
                    <a:bodyPr/>
                    <a:lstStyle/>
                    <a:p>
                      <a:pPr algn="ctr" fontAlgn="ctr"/>
                      <a:r>
                        <a:rPr lang="en-US" altLang="ja-JP" sz="1400" u="none" strike="noStrike">
                          <a:effectLst/>
                        </a:rPr>
                        <a:t>18</a:t>
                      </a:r>
                      <a:r>
                        <a:rPr lang="ja-JP" altLang="en-US" sz="1400" u="none" strike="noStrike">
                          <a:effectLst/>
                        </a:rPr>
                        <a:t>～</a:t>
                      </a:r>
                      <a:r>
                        <a:rPr lang="en-US" altLang="ja-JP" sz="1400" u="none" strike="noStrike">
                          <a:effectLst/>
                        </a:rPr>
                        <a:t>29(</a:t>
                      </a:r>
                      <a:r>
                        <a:rPr lang="ja-JP" altLang="en-US" sz="1400" u="none" strike="noStrike">
                          <a:effectLst/>
                        </a:rPr>
                        <a:t>歳</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15</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300(80)</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11</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250(65)</a:t>
                      </a:r>
                      <a:endParaRPr lang="en-US" altLang="ja-JP" sz="1400" b="0" i="0" u="none" strike="noStrike">
                        <a:solidFill>
                          <a:srgbClr val="000000"/>
                        </a:solidFill>
                        <a:effectLst/>
                        <a:latin typeface="ＭＳ Ｐゴシック"/>
                      </a:endParaRPr>
                    </a:p>
                  </a:txBody>
                  <a:tcPr marL="9525" marR="9525" marT="9525" marB="0" anchor="ctr"/>
                </a:tc>
              </a:tr>
              <a:tr h="234026">
                <a:tc>
                  <a:txBody>
                    <a:bodyPr/>
                    <a:lstStyle/>
                    <a:p>
                      <a:pPr algn="ctr" fontAlgn="ctr"/>
                      <a:r>
                        <a:rPr lang="en-US" altLang="ja-JP" sz="1400" u="none" strike="noStrike">
                          <a:effectLst/>
                        </a:rPr>
                        <a:t>30</a:t>
                      </a:r>
                      <a:r>
                        <a:rPr lang="ja-JP" altLang="en-US" sz="1400" u="none" strike="noStrike">
                          <a:effectLst/>
                        </a:rPr>
                        <a:t>～</a:t>
                      </a:r>
                      <a:r>
                        <a:rPr lang="en-US" altLang="ja-JP" sz="1400" u="none" strike="noStrike">
                          <a:effectLst/>
                        </a:rPr>
                        <a:t>49(</a:t>
                      </a:r>
                      <a:r>
                        <a:rPr lang="ja-JP" altLang="en-US" sz="1400" u="none" strike="noStrike">
                          <a:effectLst/>
                        </a:rPr>
                        <a:t>歳</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15</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350(85)</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12</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250(65)</a:t>
                      </a:r>
                      <a:endParaRPr lang="en-US" altLang="ja-JP" sz="1400" b="0" i="0" u="none" strike="noStrike">
                        <a:solidFill>
                          <a:srgbClr val="000000"/>
                        </a:solidFill>
                        <a:effectLst/>
                        <a:latin typeface="ＭＳ Ｐゴシック"/>
                      </a:endParaRPr>
                    </a:p>
                  </a:txBody>
                  <a:tcPr marL="9525" marR="9525" marT="9525" marB="0" anchor="ctr"/>
                </a:tc>
              </a:tr>
              <a:tr h="234026">
                <a:tc>
                  <a:txBody>
                    <a:bodyPr/>
                    <a:lstStyle/>
                    <a:p>
                      <a:pPr algn="ctr" fontAlgn="ctr"/>
                      <a:r>
                        <a:rPr lang="en-US" altLang="ja-JP" sz="1400" u="none" strike="noStrike">
                          <a:effectLst/>
                        </a:rPr>
                        <a:t>50</a:t>
                      </a:r>
                      <a:r>
                        <a:rPr lang="ja-JP" altLang="en-US" sz="1400" u="none" strike="noStrike">
                          <a:effectLst/>
                        </a:rPr>
                        <a:t>～</a:t>
                      </a:r>
                      <a:r>
                        <a:rPr lang="en-US" altLang="ja-JP" sz="1400" u="none" strike="noStrike">
                          <a:effectLst/>
                        </a:rPr>
                        <a:t>69(</a:t>
                      </a:r>
                      <a:r>
                        <a:rPr lang="ja-JP" altLang="en-US" sz="1400" u="none" strike="noStrike">
                          <a:effectLst/>
                        </a:rPr>
                        <a:t>歳</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14</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350(80)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11</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250(65)</a:t>
                      </a:r>
                      <a:endParaRPr lang="en-US" altLang="ja-JP" sz="1400" b="0" i="0" u="none" strike="noStrike">
                        <a:solidFill>
                          <a:srgbClr val="000000"/>
                        </a:solidFill>
                        <a:effectLst/>
                        <a:latin typeface="ＭＳ Ｐゴシック"/>
                      </a:endParaRPr>
                    </a:p>
                  </a:txBody>
                  <a:tcPr marL="9525" marR="9525" marT="9525" marB="0" anchor="ctr"/>
                </a:tc>
              </a:tr>
              <a:tr h="234026">
                <a:tc>
                  <a:txBody>
                    <a:bodyPr/>
                    <a:lstStyle/>
                    <a:p>
                      <a:pPr algn="ctr" fontAlgn="ctr"/>
                      <a:r>
                        <a:rPr lang="en-US" altLang="ja-JP" sz="1400" u="none" strike="noStrike">
                          <a:effectLst/>
                        </a:rPr>
                        <a:t>70</a:t>
                      </a:r>
                      <a:r>
                        <a:rPr lang="ja-JP" altLang="en-US" sz="1400" u="none" strike="noStrike">
                          <a:effectLst/>
                        </a:rPr>
                        <a:t>以上</a:t>
                      </a:r>
                      <a:r>
                        <a:rPr lang="en-US" altLang="ja-JP" sz="1400" u="none" strike="noStrike">
                          <a:effectLst/>
                        </a:rPr>
                        <a:t>(</a:t>
                      </a:r>
                      <a:r>
                        <a:rPr lang="ja-JP" altLang="en-US" sz="1400" u="none" strike="noStrike">
                          <a:effectLst/>
                        </a:rPr>
                        <a:t>歳</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13</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300(75)</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10</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250(60)</a:t>
                      </a:r>
                      <a:endParaRPr lang="en-US" altLang="ja-JP" sz="1400" b="0" i="0" u="none" strike="noStrike">
                        <a:solidFill>
                          <a:srgbClr val="000000"/>
                        </a:solidFill>
                        <a:effectLst/>
                        <a:latin typeface="ＭＳ Ｐゴシック"/>
                      </a:endParaRPr>
                    </a:p>
                  </a:txBody>
                  <a:tcPr marL="9525" marR="9525" marT="9525" marB="0" anchor="ctr"/>
                </a:tc>
              </a:tr>
              <a:tr h="234026">
                <a:tc>
                  <a:txBody>
                    <a:bodyPr/>
                    <a:lstStyle/>
                    <a:p>
                      <a:pPr algn="ctr" fontAlgn="ctr"/>
                      <a:r>
                        <a:rPr lang="ja-JP" altLang="en-US" sz="1400" u="none" strike="noStrike">
                          <a:effectLst/>
                        </a:rPr>
                        <a:t>妊婦</a:t>
                      </a:r>
                      <a:endParaRPr lang="ja-JP" altLang="en-US" sz="1400" b="0" i="0" u="none" strike="noStrike">
                        <a:solidFill>
                          <a:srgbClr val="000000"/>
                        </a:solidFill>
                        <a:effectLst/>
                        <a:latin typeface="ＭＳ Ｐゴシック"/>
                      </a:endParaRPr>
                    </a:p>
                  </a:txBody>
                  <a:tcPr marL="9525" marR="9525" marT="9525" marB="0" anchor="ctr"/>
                </a:tc>
                <a:tc rowSpan="2" gridSpan="2">
                  <a:txBody>
                    <a:bodyPr/>
                    <a:lstStyle/>
                    <a:p>
                      <a:pPr algn="ctr" fontAlgn="ctr"/>
                      <a:r>
                        <a:rPr lang="ja-JP" altLang="en-US" sz="1400" u="none" strike="noStrike">
                          <a:effectLst/>
                        </a:rPr>
                        <a:t>　</a:t>
                      </a:r>
                      <a:endParaRPr lang="ja-JP" altLang="en-US" sz="1400" b="0" i="0" u="none" strike="noStrike">
                        <a:solidFill>
                          <a:srgbClr val="000000"/>
                        </a:solidFill>
                        <a:effectLst/>
                        <a:latin typeface="ＭＳ Ｐゴシック"/>
                      </a:endParaRPr>
                    </a:p>
                  </a:txBody>
                  <a:tcPr marL="9525" marR="9525" marT="9525" marB="0" anchor="ctr"/>
                </a:tc>
                <a:tc rowSpan="2" hMerge="1">
                  <a:txBody>
                    <a:bodyPr/>
                    <a:lstStyle/>
                    <a:p>
                      <a:endParaRPr kumimoji="1" lang="ja-JP" altLang="en-US"/>
                    </a:p>
                  </a:txBody>
                  <a:tcPr/>
                </a:tc>
                <a:tc>
                  <a:txBody>
                    <a:bodyPr/>
                    <a:lstStyle/>
                    <a:p>
                      <a:pPr algn="ctr" fontAlgn="ctr"/>
                      <a:r>
                        <a:rPr lang="en-US" altLang="ja-JP" sz="1400" u="none" strike="noStrike" dirty="0">
                          <a:effectLst/>
                        </a:rPr>
                        <a:t>-</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a:t>
                      </a:r>
                      <a:endParaRPr lang="en-US" altLang="ja-JP" sz="1400" b="0" i="0" u="none" strike="noStrike" dirty="0">
                        <a:solidFill>
                          <a:srgbClr val="000000"/>
                        </a:solidFill>
                        <a:effectLst/>
                        <a:latin typeface="ＭＳ Ｐゴシック"/>
                      </a:endParaRPr>
                    </a:p>
                  </a:txBody>
                  <a:tcPr marL="9525" marR="9525" marT="9525" marB="0" anchor="ctr"/>
                </a:tc>
              </a:tr>
              <a:tr h="234026">
                <a:tc>
                  <a:txBody>
                    <a:bodyPr/>
                    <a:lstStyle/>
                    <a:p>
                      <a:pPr algn="ctr" fontAlgn="ctr"/>
                      <a:r>
                        <a:rPr lang="ja-JP" altLang="en-US" sz="1400" u="none" strike="noStrike">
                          <a:effectLst/>
                        </a:rPr>
                        <a:t>授乳婦</a:t>
                      </a:r>
                      <a:endParaRPr lang="ja-JP" altLang="en-US" sz="1400" b="0" i="0" u="none" strike="noStrike">
                        <a:solidFill>
                          <a:srgbClr val="000000"/>
                        </a:solidFill>
                        <a:effectLst/>
                        <a:latin typeface="ＭＳ Ｐゴシック"/>
                      </a:endParaRPr>
                    </a:p>
                  </a:txBody>
                  <a:tcPr marL="9525" marR="9525" marT="9525" marB="0" anchor="ctr"/>
                </a:tc>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en-US" altLang="ja-JP" sz="1400" u="none" strike="noStrike">
                          <a:effectLst/>
                        </a:rPr>
                        <a:t>+3</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a:t>
                      </a:r>
                      <a:endParaRPr lang="en-US" altLang="ja-JP" sz="1400" b="0" i="0" u="none" strike="noStrike" dirty="0">
                        <a:solidFill>
                          <a:srgbClr val="000000"/>
                        </a:solidFill>
                        <a:effectLst/>
                        <a:latin typeface="ＭＳ Ｐゴシック"/>
                      </a:endParaRPr>
                    </a:p>
                  </a:txBody>
                  <a:tcPr marL="9525" marR="9525" marT="9525" marB="0" anchor="ctr"/>
                </a:tc>
              </a:tr>
            </a:tbl>
          </a:graphicData>
        </a:graphic>
      </p:graphicFrame>
      <p:sp>
        <p:nvSpPr>
          <p:cNvPr id="11" name="正方形/長方形 10"/>
          <p:cNvSpPr/>
          <p:nvPr/>
        </p:nvSpPr>
        <p:spPr>
          <a:xfrm>
            <a:off x="1968861" y="1021690"/>
            <a:ext cx="3251211" cy="253916"/>
          </a:xfrm>
          <a:prstGeom prst="rect">
            <a:avLst/>
          </a:prstGeom>
        </p:spPr>
        <p:txBody>
          <a:bodyPr wrap="none">
            <a:spAutoFit/>
          </a:bodyPr>
          <a:lstStyle/>
          <a:p>
            <a:r>
              <a:rPr lang="en-US" altLang="ja-JP" sz="1050" dirty="0" smtClean="0"/>
              <a:t>※</a:t>
            </a:r>
            <a:r>
              <a:rPr lang="ja-JP" altLang="en-US" sz="1050" dirty="0"/>
              <a:t>ニコチンアミドの</a:t>
            </a:r>
            <a:r>
              <a:rPr lang="en-US" altLang="ja-JP" sz="1050" dirty="0"/>
              <a:t>mg </a:t>
            </a:r>
            <a:r>
              <a:rPr lang="ja-JP" altLang="en-US" sz="1050" dirty="0"/>
              <a:t>量、（ ）内はニコチン酸の</a:t>
            </a:r>
            <a:r>
              <a:rPr lang="en-US" altLang="ja-JP" sz="1050" dirty="0"/>
              <a:t>mg </a:t>
            </a:r>
            <a:r>
              <a:rPr lang="ja-JP" altLang="en-US" sz="1050" dirty="0"/>
              <a:t>量。</a:t>
            </a:r>
            <a:endParaRPr lang="ja-JP" altLang="en-US" sz="1050" dirty="0"/>
          </a:p>
        </p:txBody>
      </p:sp>
    </p:spTree>
    <p:extLst>
      <p:ext uri="{BB962C8B-B14F-4D97-AF65-F5344CB8AC3E}">
        <p14:creationId xmlns:p14="http://schemas.microsoft.com/office/powerpoint/2010/main" val="18345696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538"/>
            <a:ext cx="8229600" cy="857250"/>
          </a:xfrm>
        </p:spPr>
        <p:txBody>
          <a:bodyPr>
            <a:normAutofit/>
          </a:bodyPr>
          <a:lstStyle/>
          <a:p>
            <a:pPr algn="l"/>
            <a:r>
              <a:rPr kumimoji="1" lang="ja-JP" altLang="en-US" sz="3600" dirty="0" smtClean="0"/>
              <a:t>日本人の食事摂取</a:t>
            </a:r>
            <a:r>
              <a:rPr kumimoji="1" lang="ja-JP" altLang="en-US" sz="3600" dirty="0" smtClean="0"/>
              <a:t>基準</a:t>
            </a:r>
            <a:endParaRPr kumimoji="1" lang="ja-JP" altLang="en-US" sz="3600" dirty="0"/>
          </a:p>
        </p:txBody>
      </p:sp>
      <p:sp>
        <p:nvSpPr>
          <p:cNvPr id="7" name="コンテンツ プレースホルダー 6"/>
          <p:cNvSpPr>
            <a:spLocks noGrp="1"/>
          </p:cNvSpPr>
          <p:nvPr>
            <p:ph idx="1"/>
          </p:nvPr>
        </p:nvSpPr>
        <p:spPr>
          <a:xfrm>
            <a:off x="107504" y="708834"/>
            <a:ext cx="1728192" cy="422756"/>
          </a:xfrm>
        </p:spPr>
        <p:style>
          <a:lnRef idx="1">
            <a:schemeClr val="accent3"/>
          </a:lnRef>
          <a:fillRef idx="2">
            <a:schemeClr val="accent3"/>
          </a:fillRef>
          <a:effectRef idx="1">
            <a:schemeClr val="accent3"/>
          </a:effectRef>
          <a:fontRef idx="minor">
            <a:schemeClr val="dk1"/>
          </a:fontRef>
        </p:style>
        <p:txBody>
          <a:bodyPr>
            <a:noAutofit/>
          </a:bodyPr>
          <a:lstStyle/>
          <a:p>
            <a:pPr marL="0" indent="0">
              <a:buNone/>
            </a:pPr>
            <a:r>
              <a:rPr kumimoji="1" lang="ja-JP" altLang="en-US" sz="2400" dirty="0" smtClean="0"/>
              <a:t>カルシウム</a:t>
            </a:r>
            <a:endParaRPr kumimoji="1" lang="ja-JP" altLang="en-US" sz="2400" dirty="0"/>
          </a:p>
        </p:txBody>
      </p:sp>
      <p:sp>
        <p:nvSpPr>
          <p:cNvPr id="3" name="テキスト ボックス 2"/>
          <p:cNvSpPr txBox="1"/>
          <p:nvPr/>
        </p:nvSpPr>
        <p:spPr>
          <a:xfrm>
            <a:off x="5508104" y="339502"/>
            <a:ext cx="3485249" cy="369332"/>
          </a:xfrm>
          <a:prstGeom prst="rect">
            <a:avLst/>
          </a:prstGeom>
          <a:noFill/>
        </p:spPr>
        <p:txBody>
          <a:bodyPr wrap="none" rtlCol="0">
            <a:spAutoFit/>
          </a:bodyPr>
          <a:lstStyle/>
          <a:p>
            <a:r>
              <a:rPr kumimoji="1" lang="ja-JP" altLang="en-US" dirty="0" smtClean="0"/>
              <a:t>（厚生労働省　</a:t>
            </a:r>
            <a:r>
              <a:rPr kumimoji="1" lang="en-US" altLang="ja-JP" dirty="0" smtClean="0"/>
              <a:t>2015</a:t>
            </a:r>
            <a:r>
              <a:rPr kumimoji="1" lang="ja-JP" altLang="en-US" dirty="0" smtClean="0"/>
              <a:t>年版より</a:t>
            </a:r>
            <a:r>
              <a:rPr kumimoji="1" lang="ja-JP" altLang="en-US" dirty="0" smtClean="0"/>
              <a:t>抜粋）</a:t>
            </a:r>
            <a:endParaRPr kumimoji="1" lang="ja-JP" altLang="en-US" dirty="0"/>
          </a:p>
        </p:txBody>
      </p:sp>
      <p:sp>
        <p:nvSpPr>
          <p:cNvPr id="8" name="コンテンツ プレースホルダー 6"/>
          <p:cNvSpPr txBox="1">
            <a:spLocks/>
          </p:cNvSpPr>
          <p:nvPr/>
        </p:nvSpPr>
        <p:spPr>
          <a:xfrm>
            <a:off x="4341298" y="711045"/>
            <a:ext cx="518734" cy="420545"/>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pPr marL="0" indent="0">
              <a:buFont typeface="Arial" panose="020B0604020202020204" pitchFamily="34" charset="0"/>
              <a:buNone/>
            </a:pPr>
            <a:r>
              <a:rPr lang="ja-JP" altLang="en-US" sz="2400" dirty="0" smtClean="0"/>
              <a:t>鉄</a:t>
            </a:r>
            <a:endParaRPr lang="ja-JP" altLang="en-US" sz="2400" dirty="0"/>
          </a:p>
        </p:txBody>
      </p:sp>
      <p:graphicFrame>
        <p:nvGraphicFramePr>
          <p:cNvPr id="4" name="表 3"/>
          <p:cNvGraphicFramePr>
            <a:graphicFrameLocks noGrp="1"/>
          </p:cNvGraphicFramePr>
          <p:nvPr>
            <p:extLst>
              <p:ext uri="{D42A27DB-BD31-4B8C-83A1-F6EECF244321}">
                <p14:modId xmlns:p14="http://schemas.microsoft.com/office/powerpoint/2010/main" val="3217346297"/>
              </p:ext>
            </p:extLst>
          </p:nvPr>
        </p:nvGraphicFramePr>
        <p:xfrm>
          <a:off x="179512" y="1194399"/>
          <a:ext cx="3848100" cy="3609602"/>
        </p:xfrm>
        <a:graphic>
          <a:graphicData uri="http://schemas.openxmlformats.org/drawingml/2006/table">
            <a:tbl>
              <a:tblPr firstRow="1">
                <a:tableStyleId>{8799B23B-EC83-4686-B30A-512413B5E67A}</a:tableStyleId>
              </a:tblPr>
              <a:tblGrid>
                <a:gridCol w="1104900"/>
                <a:gridCol w="685800"/>
                <a:gridCol w="685800"/>
                <a:gridCol w="685800"/>
                <a:gridCol w="685800"/>
              </a:tblGrid>
              <a:tr h="219064">
                <a:tc rowSpan="2">
                  <a:txBody>
                    <a:bodyPr/>
                    <a:lstStyle/>
                    <a:p>
                      <a:pPr algn="ctr" fontAlgn="ctr"/>
                      <a:r>
                        <a:rPr lang="ja-JP" altLang="en-US" sz="1200" u="none" strike="noStrike" dirty="0">
                          <a:effectLst/>
                        </a:rPr>
                        <a:t>　</a:t>
                      </a:r>
                      <a:endParaRPr lang="ja-JP" altLang="en-US" sz="1200" b="0" i="0" u="none" strike="noStrike" dirty="0">
                        <a:solidFill>
                          <a:srgbClr val="000000"/>
                        </a:solidFill>
                        <a:effectLst/>
                        <a:latin typeface="ＭＳ Ｐゴシック"/>
                      </a:endParaRPr>
                    </a:p>
                  </a:txBody>
                  <a:tcPr marL="9525" marR="9525" marT="9525" marB="0" anchor="ctr"/>
                </a:tc>
                <a:tc gridSpan="2">
                  <a:txBody>
                    <a:bodyPr/>
                    <a:lstStyle/>
                    <a:p>
                      <a:pPr algn="ctr" fontAlgn="ctr"/>
                      <a:r>
                        <a:rPr lang="ja-JP" altLang="en-US" sz="1200" u="none" strike="noStrike">
                          <a:effectLst/>
                        </a:rPr>
                        <a:t>男性</a:t>
                      </a:r>
                      <a:endParaRPr lang="ja-JP" altLang="en-US" sz="1200" b="0" i="0" u="none" strike="noStrike">
                        <a:solidFill>
                          <a:srgbClr val="000000"/>
                        </a:solidFill>
                        <a:effectLst/>
                        <a:latin typeface="ＭＳ Ｐゴシック"/>
                      </a:endParaRPr>
                    </a:p>
                  </a:txBody>
                  <a:tcPr marL="9525" marR="9525" marT="9525" marB="0" anchor="ctr"/>
                </a:tc>
                <a:tc hMerge="1">
                  <a:txBody>
                    <a:bodyPr/>
                    <a:lstStyle/>
                    <a:p>
                      <a:endParaRPr kumimoji="1" lang="ja-JP" altLang="en-US"/>
                    </a:p>
                  </a:txBody>
                  <a:tcPr/>
                </a:tc>
                <a:tc gridSpan="2">
                  <a:txBody>
                    <a:bodyPr/>
                    <a:lstStyle/>
                    <a:p>
                      <a:pPr algn="ctr" fontAlgn="ctr"/>
                      <a:r>
                        <a:rPr lang="ja-JP" altLang="en-US" sz="1200" u="none" strike="noStrike">
                          <a:effectLst/>
                        </a:rPr>
                        <a:t>女性</a:t>
                      </a:r>
                      <a:endParaRPr lang="ja-JP" altLang="en-US" sz="1200" b="0" i="0" u="none" strike="noStrike">
                        <a:solidFill>
                          <a:srgbClr val="000000"/>
                        </a:solidFill>
                        <a:effectLst/>
                        <a:latin typeface="ＭＳ Ｐゴシック"/>
                      </a:endParaRPr>
                    </a:p>
                  </a:txBody>
                  <a:tcPr marL="9525" marR="9525" marT="9525" marB="0" anchor="ctr"/>
                </a:tc>
                <a:tc hMerge="1">
                  <a:txBody>
                    <a:bodyPr/>
                    <a:lstStyle/>
                    <a:p>
                      <a:endParaRPr kumimoji="1" lang="ja-JP" altLang="en-US"/>
                    </a:p>
                  </a:txBody>
                  <a:tcPr/>
                </a:tc>
              </a:tr>
              <a:tr h="507030">
                <a:tc vMerge="1">
                  <a:txBody>
                    <a:bodyPr/>
                    <a:lstStyle/>
                    <a:p>
                      <a:endParaRPr kumimoji="1" lang="ja-JP" altLang="en-US"/>
                    </a:p>
                  </a:txBody>
                  <a:tcPr/>
                </a:tc>
                <a:tc>
                  <a:txBody>
                    <a:bodyPr/>
                    <a:lstStyle/>
                    <a:p>
                      <a:pPr algn="ctr" fontAlgn="ctr"/>
                      <a:r>
                        <a:rPr lang="ja-JP" altLang="en-US" sz="1200" u="none" strike="noStrike">
                          <a:effectLst/>
                        </a:rPr>
                        <a:t>推奨量</a:t>
                      </a:r>
                      <a:r>
                        <a:rPr lang="en-US" altLang="ja-JP" sz="1200" u="none" strike="noStrike">
                          <a:effectLst/>
                        </a:rPr>
                        <a:t>(</a:t>
                      </a:r>
                      <a:r>
                        <a:rPr lang="en-US" sz="1200" u="none" strike="noStrike">
                          <a:effectLst/>
                        </a:rPr>
                        <a:t>mg/</a:t>
                      </a:r>
                      <a:r>
                        <a:rPr lang="ja-JP" altLang="en-US" sz="1200" u="none" strike="noStrike">
                          <a:effectLst/>
                        </a:rPr>
                        <a:t>日</a:t>
                      </a:r>
                      <a:r>
                        <a:rPr lang="en-US" altLang="ja-JP" sz="1200" u="none" strike="noStrike">
                          <a:effectLst/>
                        </a:rPr>
                        <a:t>)</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ja-JP" altLang="en-US" sz="1200" u="none" strike="noStrike">
                          <a:effectLst/>
                        </a:rPr>
                        <a:t>耐容上限量</a:t>
                      </a:r>
                      <a:r>
                        <a:rPr lang="en-US" altLang="ja-JP" sz="1200" u="none" strike="noStrike">
                          <a:effectLst/>
                        </a:rPr>
                        <a:t>(</a:t>
                      </a:r>
                      <a:r>
                        <a:rPr lang="en-US" sz="1200" u="none" strike="noStrike">
                          <a:effectLst/>
                        </a:rPr>
                        <a:t>mg/</a:t>
                      </a:r>
                      <a:r>
                        <a:rPr lang="ja-JP" altLang="en-US" sz="1200" u="none" strike="noStrike">
                          <a:effectLst/>
                        </a:rPr>
                        <a:t>日</a:t>
                      </a:r>
                      <a:r>
                        <a:rPr lang="en-US" altLang="ja-JP" sz="1200" u="none" strike="noStrike">
                          <a:effectLst/>
                        </a:rPr>
                        <a:t>)</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ja-JP" altLang="en-US" sz="1200" u="none" strike="noStrike">
                          <a:effectLst/>
                        </a:rPr>
                        <a:t>推奨量</a:t>
                      </a:r>
                      <a:r>
                        <a:rPr lang="en-US" altLang="ja-JP" sz="1200" u="none" strike="noStrike">
                          <a:effectLst/>
                        </a:rPr>
                        <a:t>(</a:t>
                      </a:r>
                      <a:r>
                        <a:rPr lang="en-US" sz="1200" u="none" strike="noStrike">
                          <a:effectLst/>
                        </a:rPr>
                        <a:t>mg/</a:t>
                      </a:r>
                      <a:r>
                        <a:rPr lang="ja-JP" altLang="en-US" sz="1200" u="none" strike="noStrike">
                          <a:effectLst/>
                        </a:rPr>
                        <a:t>日</a:t>
                      </a:r>
                      <a:r>
                        <a:rPr lang="en-US" altLang="ja-JP" sz="1200" u="none" strike="noStrike">
                          <a:effectLst/>
                        </a:rPr>
                        <a:t>)</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ja-JP" altLang="en-US" sz="1200" u="none" strike="noStrike">
                          <a:effectLst/>
                        </a:rPr>
                        <a:t>耐容上限量</a:t>
                      </a:r>
                      <a:r>
                        <a:rPr lang="en-US" altLang="ja-JP" sz="1200" u="none" strike="noStrike">
                          <a:effectLst/>
                        </a:rPr>
                        <a:t>(</a:t>
                      </a:r>
                      <a:r>
                        <a:rPr lang="en-US" sz="1200" u="none" strike="noStrike">
                          <a:effectLst/>
                        </a:rPr>
                        <a:t>mg/</a:t>
                      </a:r>
                      <a:r>
                        <a:rPr lang="ja-JP" altLang="en-US" sz="1200" u="none" strike="noStrike">
                          <a:effectLst/>
                        </a:rPr>
                        <a:t>日</a:t>
                      </a:r>
                      <a:r>
                        <a:rPr lang="en-US" altLang="ja-JP" sz="1200" u="none" strike="noStrike">
                          <a:effectLst/>
                        </a:rPr>
                        <a:t>)</a:t>
                      </a:r>
                      <a:endParaRPr lang="en-US" altLang="ja-JP" sz="1200" b="0" i="0" u="none" strike="noStrike">
                        <a:solidFill>
                          <a:srgbClr val="000000"/>
                        </a:solidFill>
                        <a:effectLst/>
                        <a:latin typeface="ＭＳ Ｐゴシック"/>
                      </a:endParaRPr>
                    </a:p>
                  </a:txBody>
                  <a:tcPr marL="9525" marR="9525" marT="9525" marB="0" anchor="ctr"/>
                </a:tc>
              </a:tr>
              <a:tr h="254740">
                <a:tc>
                  <a:txBody>
                    <a:bodyPr/>
                    <a:lstStyle/>
                    <a:p>
                      <a:pPr algn="ctr" fontAlgn="ctr"/>
                      <a:r>
                        <a:rPr lang="en-US" altLang="ja-JP" sz="1200" u="none" strike="noStrike" dirty="0">
                          <a:effectLst/>
                        </a:rPr>
                        <a:t>1</a:t>
                      </a:r>
                      <a:r>
                        <a:rPr lang="ja-JP" altLang="en-US" sz="1200" u="none" strike="noStrike" dirty="0">
                          <a:effectLst/>
                        </a:rPr>
                        <a:t>～</a:t>
                      </a:r>
                      <a:r>
                        <a:rPr lang="en-US" altLang="ja-JP" sz="1200" u="none" strike="noStrike" dirty="0">
                          <a:effectLst/>
                        </a:rPr>
                        <a:t>2(</a:t>
                      </a:r>
                      <a:r>
                        <a:rPr lang="ja-JP" altLang="en-US" sz="1200" u="none" strike="noStrike" dirty="0">
                          <a:effectLst/>
                        </a:rPr>
                        <a:t>歳</a:t>
                      </a:r>
                      <a:r>
                        <a:rPr lang="en-US" altLang="ja-JP" sz="1200" u="none" strike="noStrike" dirty="0">
                          <a:effectLst/>
                        </a:rPr>
                        <a:t>)</a:t>
                      </a:r>
                      <a:endParaRPr lang="en-US" altLang="ja-JP" sz="12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450</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400</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a:t>
                      </a:r>
                      <a:endParaRPr lang="en-US" altLang="ja-JP" sz="1200" b="0" i="0" u="none" strike="noStrike">
                        <a:solidFill>
                          <a:srgbClr val="000000"/>
                        </a:solidFill>
                        <a:effectLst/>
                        <a:latin typeface="ＭＳ Ｐゴシック"/>
                      </a:endParaRPr>
                    </a:p>
                  </a:txBody>
                  <a:tcPr marL="9525" marR="9525" marT="9525" marB="0" anchor="ctr"/>
                </a:tc>
              </a:tr>
              <a:tr h="219064">
                <a:tc>
                  <a:txBody>
                    <a:bodyPr/>
                    <a:lstStyle/>
                    <a:p>
                      <a:pPr algn="ctr" fontAlgn="ctr"/>
                      <a:r>
                        <a:rPr lang="en-US" altLang="ja-JP" sz="1200" u="none" strike="noStrike" dirty="0">
                          <a:effectLst/>
                        </a:rPr>
                        <a:t>3</a:t>
                      </a:r>
                      <a:r>
                        <a:rPr lang="ja-JP" altLang="en-US" sz="1200" u="none" strike="noStrike" dirty="0">
                          <a:effectLst/>
                        </a:rPr>
                        <a:t>～</a:t>
                      </a:r>
                      <a:r>
                        <a:rPr lang="en-US" altLang="ja-JP" sz="1200" u="none" strike="noStrike" dirty="0">
                          <a:effectLst/>
                        </a:rPr>
                        <a:t>5(</a:t>
                      </a:r>
                      <a:r>
                        <a:rPr lang="ja-JP" altLang="en-US" sz="1200" u="none" strike="noStrike" dirty="0">
                          <a:effectLst/>
                        </a:rPr>
                        <a:t>歳</a:t>
                      </a:r>
                      <a:r>
                        <a:rPr lang="en-US" altLang="ja-JP" sz="1200" u="none" strike="noStrike" dirty="0">
                          <a:effectLst/>
                        </a:rPr>
                        <a:t>)</a:t>
                      </a:r>
                      <a:endParaRPr lang="en-US" altLang="ja-JP" sz="12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600</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550</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a:t>
                      </a:r>
                      <a:endParaRPr lang="en-US" altLang="ja-JP" sz="1200" b="0" i="0" u="none" strike="noStrike">
                        <a:solidFill>
                          <a:srgbClr val="000000"/>
                        </a:solidFill>
                        <a:effectLst/>
                        <a:latin typeface="ＭＳ Ｐゴシック"/>
                      </a:endParaRPr>
                    </a:p>
                  </a:txBody>
                  <a:tcPr marL="9525" marR="9525" marT="9525" marB="0" anchor="ctr"/>
                </a:tc>
              </a:tr>
              <a:tr h="219064">
                <a:tc>
                  <a:txBody>
                    <a:bodyPr/>
                    <a:lstStyle/>
                    <a:p>
                      <a:pPr algn="ctr" fontAlgn="ctr"/>
                      <a:r>
                        <a:rPr lang="en-US" altLang="ja-JP" sz="1200" u="none" strike="noStrike" dirty="0">
                          <a:effectLst/>
                        </a:rPr>
                        <a:t>6</a:t>
                      </a:r>
                      <a:r>
                        <a:rPr lang="ja-JP" altLang="en-US" sz="1200" u="none" strike="noStrike" dirty="0">
                          <a:effectLst/>
                        </a:rPr>
                        <a:t>～</a:t>
                      </a:r>
                      <a:r>
                        <a:rPr lang="en-US" altLang="ja-JP" sz="1200" u="none" strike="noStrike" dirty="0">
                          <a:effectLst/>
                        </a:rPr>
                        <a:t>7(</a:t>
                      </a:r>
                      <a:r>
                        <a:rPr lang="ja-JP" altLang="en-US" sz="1200" u="none" strike="noStrike" dirty="0">
                          <a:effectLst/>
                        </a:rPr>
                        <a:t>歳</a:t>
                      </a:r>
                      <a:r>
                        <a:rPr lang="en-US" altLang="ja-JP" sz="1200" u="none" strike="noStrike" dirty="0">
                          <a:effectLst/>
                        </a:rPr>
                        <a:t>)</a:t>
                      </a:r>
                      <a:endParaRPr lang="en-US" altLang="ja-JP" sz="12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600</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550</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a:t>
                      </a:r>
                      <a:endParaRPr lang="en-US" altLang="ja-JP" sz="1200" b="0" i="0" u="none" strike="noStrike">
                        <a:solidFill>
                          <a:srgbClr val="000000"/>
                        </a:solidFill>
                        <a:effectLst/>
                        <a:latin typeface="ＭＳ Ｐゴシック"/>
                      </a:endParaRPr>
                    </a:p>
                  </a:txBody>
                  <a:tcPr marL="9525" marR="9525" marT="9525" marB="0" anchor="ctr"/>
                </a:tc>
              </a:tr>
              <a:tr h="219064">
                <a:tc>
                  <a:txBody>
                    <a:bodyPr/>
                    <a:lstStyle/>
                    <a:p>
                      <a:pPr algn="ctr" fontAlgn="ctr"/>
                      <a:r>
                        <a:rPr lang="en-US" altLang="ja-JP" sz="1200" u="none" strike="noStrike">
                          <a:effectLst/>
                        </a:rPr>
                        <a:t>8</a:t>
                      </a:r>
                      <a:r>
                        <a:rPr lang="ja-JP" altLang="en-US" sz="1200" u="none" strike="noStrike">
                          <a:effectLst/>
                        </a:rPr>
                        <a:t>～</a:t>
                      </a:r>
                      <a:r>
                        <a:rPr lang="en-US" altLang="ja-JP" sz="1200" u="none" strike="noStrike">
                          <a:effectLst/>
                        </a:rPr>
                        <a:t>9(</a:t>
                      </a:r>
                      <a:r>
                        <a:rPr lang="ja-JP" altLang="en-US" sz="1200" u="none" strike="noStrike">
                          <a:effectLst/>
                        </a:rPr>
                        <a:t>歳</a:t>
                      </a:r>
                      <a:r>
                        <a:rPr lang="en-US" altLang="ja-JP" sz="1200" u="none" strike="noStrike">
                          <a:effectLst/>
                        </a:rPr>
                        <a:t>)</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dirty="0">
                          <a:effectLst/>
                        </a:rPr>
                        <a:t>650</a:t>
                      </a:r>
                      <a:endParaRPr lang="en-US" altLang="ja-JP" sz="12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750</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a:t>
                      </a:r>
                      <a:endParaRPr lang="en-US" altLang="ja-JP" sz="1200" b="0" i="0" u="none" strike="noStrike">
                        <a:solidFill>
                          <a:srgbClr val="000000"/>
                        </a:solidFill>
                        <a:effectLst/>
                        <a:latin typeface="ＭＳ Ｐゴシック"/>
                      </a:endParaRPr>
                    </a:p>
                  </a:txBody>
                  <a:tcPr marL="9525" marR="9525" marT="9525" marB="0" anchor="ctr"/>
                </a:tc>
              </a:tr>
              <a:tr h="219064">
                <a:tc>
                  <a:txBody>
                    <a:bodyPr/>
                    <a:lstStyle/>
                    <a:p>
                      <a:pPr algn="ctr" fontAlgn="ctr"/>
                      <a:r>
                        <a:rPr lang="en-US" altLang="ja-JP" sz="1200" u="none" strike="noStrike">
                          <a:effectLst/>
                        </a:rPr>
                        <a:t>10</a:t>
                      </a:r>
                      <a:r>
                        <a:rPr lang="ja-JP" altLang="en-US" sz="1200" u="none" strike="noStrike">
                          <a:effectLst/>
                        </a:rPr>
                        <a:t>～</a:t>
                      </a:r>
                      <a:r>
                        <a:rPr lang="en-US" altLang="ja-JP" sz="1200" u="none" strike="noStrike">
                          <a:effectLst/>
                        </a:rPr>
                        <a:t>11(</a:t>
                      </a:r>
                      <a:r>
                        <a:rPr lang="ja-JP" altLang="en-US" sz="1200" u="none" strike="noStrike">
                          <a:effectLst/>
                        </a:rPr>
                        <a:t>歳</a:t>
                      </a:r>
                      <a:r>
                        <a:rPr lang="en-US" altLang="ja-JP" sz="1200" u="none" strike="noStrike">
                          <a:effectLst/>
                        </a:rPr>
                        <a:t>)</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dirty="0">
                          <a:effectLst/>
                        </a:rPr>
                        <a:t>700</a:t>
                      </a:r>
                      <a:endParaRPr lang="en-US" altLang="ja-JP" sz="12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750</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a:t>
                      </a:r>
                      <a:endParaRPr lang="en-US" altLang="ja-JP" sz="1200" b="0" i="0" u="none" strike="noStrike">
                        <a:solidFill>
                          <a:srgbClr val="000000"/>
                        </a:solidFill>
                        <a:effectLst/>
                        <a:latin typeface="ＭＳ Ｐゴシック"/>
                      </a:endParaRPr>
                    </a:p>
                  </a:txBody>
                  <a:tcPr marL="9525" marR="9525" marT="9525" marB="0" anchor="ctr"/>
                </a:tc>
              </a:tr>
              <a:tr h="219064">
                <a:tc>
                  <a:txBody>
                    <a:bodyPr/>
                    <a:lstStyle/>
                    <a:p>
                      <a:pPr algn="ctr" fontAlgn="ctr"/>
                      <a:r>
                        <a:rPr lang="en-US" altLang="ja-JP" sz="1200" u="none" strike="noStrike">
                          <a:effectLst/>
                        </a:rPr>
                        <a:t>12</a:t>
                      </a:r>
                      <a:r>
                        <a:rPr lang="ja-JP" altLang="en-US" sz="1200" u="none" strike="noStrike">
                          <a:effectLst/>
                        </a:rPr>
                        <a:t>～</a:t>
                      </a:r>
                      <a:r>
                        <a:rPr lang="en-US" altLang="ja-JP" sz="1200" u="none" strike="noStrike">
                          <a:effectLst/>
                        </a:rPr>
                        <a:t>14(</a:t>
                      </a:r>
                      <a:r>
                        <a:rPr lang="ja-JP" altLang="en-US" sz="1200" u="none" strike="noStrike">
                          <a:effectLst/>
                        </a:rPr>
                        <a:t>歳</a:t>
                      </a:r>
                      <a:r>
                        <a:rPr lang="en-US" altLang="ja-JP" sz="1200" u="none" strike="noStrike">
                          <a:effectLst/>
                        </a:rPr>
                        <a:t>)</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dirty="0">
                          <a:effectLst/>
                        </a:rPr>
                        <a:t>1,000</a:t>
                      </a:r>
                      <a:endParaRPr lang="en-US" altLang="ja-JP" sz="12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800</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a:t>
                      </a:r>
                      <a:endParaRPr lang="en-US" altLang="ja-JP" sz="1200" b="0" i="0" u="none" strike="noStrike">
                        <a:solidFill>
                          <a:srgbClr val="000000"/>
                        </a:solidFill>
                        <a:effectLst/>
                        <a:latin typeface="ＭＳ Ｐゴシック"/>
                      </a:endParaRPr>
                    </a:p>
                  </a:txBody>
                  <a:tcPr marL="9525" marR="9525" marT="9525" marB="0" anchor="ctr"/>
                </a:tc>
              </a:tr>
              <a:tr h="219064">
                <a:tc>
                  <a:txBody>
                    <a:bodyPr/>
                    <a:lstStyle/>
                    <a:p>
                      <a:pPr algn="ctr" fontAlgn="ctr"/>
                      <a:r>
                        <a:rPr lang="en-US" altLang="ja-JP" sz="1200" u="none" strike="noStrike">
                          <a:effectLst/>
                        </a:rPr>
                        <a:t>15</a:t>
                      </a:r>
                      <a:r>
                        <a:rPr lang="ja-JP" altLang="en-US" sz="1200" u="none" strike="noStrike">
                          <a:effectLst/>
                        </a:rPr>
                        <a:t>～</a:t>
                      </a:r>
                      <a:r>
                        <a:rPr lang="en-US" altLang="ja-JP" sz="1200" u="none" strike="noStrike">
                          <a:effectLst/>
                        </a:rPr>
                        <a:t>17(</a:t>
                      </a:r>
                      <a:r>
                        <a:rPr lang="ja-JP" altLang="en-US" sz="1200" u="none" strike="noStrike">
                          <a:effectLst/>
                        </a:rPr>
                        <a:t>歳</a:t>
                      </a:r>
                      <a:r>
                        <a:rPr lang="en-US" altLang="ja-JP" sz="1200" u="none" strike="noStrike">
                          <a:effectLst/>
                        </a:rPr>
                        <a:t>)</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800</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650</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a:t>
                      </a:r>
                      <a:endParaRPr lang="en-US" altLang="ja-JP" sz="1200" b="0" i="0" u="none" strike="noStrike">
                        <a:solidFill>
                          <a:srgbClr val="000000"/>
                        </a:solidFill>
                        <a:effectLst/>
                        <a:latin typeface="ＭＳ Ｐゴシック"/>
                      </a:endParaRPr>
                    </a:p>
                  </a:txBody>
                  <a:tcPr marL="9525" marR="9525" marT="9525" marB="0" anchor="ctr"/>
                </a:tc>
              </a:tr>
              <a:tr h="219064">
                <a:tc>
                  <a:txBody>
                    <a:bodyPr/>
                    <a:lstStyle/>
                    <a:p>
                      <a:pPr algn="ctr" fontAlgn="ctr"/>
                      <a:r>
                        <a:rPr lang="en-US" altLang="ja-JP" sz="1200" u="none" strike="noStrike">
                          <a:effectLst/>
                        </a:rPr>
                        <a:t>18</a:t>
                      </a:r>
                      <a:r>
                        <a:rPr lang="ja-JP" altLang="en-US" sz="1200" u="none" strike="noStrike">
                          <a:effectLst/>
                        </a:rPr>
                        <a:t>～</a:t>
                      </a:r>
                      <a:r>
                        <a:rPr lang="en-US" altLang="ja-JP" sz="1200" u="none" strike="noStrike">
                          <a:effectLst/>
                        </a:rPr>
                        <a:t>29(</a:t>
                      </a:r>
                      <a:r>
                        <a:rPr lang="ja-JP" altLang="en-US" sz="1200" u="none" strike="noStrike">
                          <a:effectLst/>
                        </a:rPr>
                        <a:t>歳</a:t>
                      </a:r>
                      <a:r>
                        <a:rPr lang="en-US" altLang="ja-JP" sz="1200" u="none" strike="noStrike">
                          <a:effectLst/>
                        </a:rPr>
                        <a:t>)</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800</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dirty="0">
                          <a:effectLst/>
                        </a:rPr>
                        <a:t>2,500</a:t>
                      </a:r>
                      <a:endParaRPr lang="en-US" altLang="ja-JP" sz="12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650</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2,500</a:t>
                      </a:r>
                      <a:endParaRPr lang="en-US" altLang="ja-JP" sz="1200" b="0" i="0" u="none" strike="noStrike">
                        <a:solidFill>
                          <a:srgbClr val="000000"/>
                        </a:solidFill>
                        <a:effectLst/>
                        <a:latin typeface="ＭＳ Ｐゴシック"/>
                      </a:endParaRPr>
                    </a:p>
                  </a:txBody>
                  <a:tcPr marL="9525" marR="9525" marT="9525" marB="0" anchor="ctr"/>
                </a:tc>
              </a:tr>
              <a:tr h="219064">
                <a:tc>
                  <a:txBody>
                    <a:bodyPr/>
                    <a:lstStyle/>
                    <a:p>
                      <a:pPr algn="ctr" fontAlgn="ctr"/>
                      <a:r>
                        <a:rPr lang="en-US" altLang="ja-JP" sz="1200" u="none" strike="noStrike">
                          <a:effectLst/>
                        </a:rPr>
                        <a:t>30</a:t>
                      </a:r>
                      <a:r>
                        <a:rPr lang="ja-JP" altLang="en-US" sz="1200" u="none" strike="noStrike">
                          <a:effectLst/>
                        </a:rPr>
                        <a:t>～</a:t>
                      </a:r>
                      <a:r>
                        <a:rPr lang="en-US" altLang="ja-JP" sz="1200" u="none" strike="noStrike">
                          <a:effectLst/>
                        </a:rPr>
                        <a:t>49(</a:t>
                      </a:r>
                      <a:r>
                        <a:rPr lang="ja-JP" altLang="en-US" sz="1200" u="none" strike="noStrike">
                          <a:effectLst/>
                        </a:rPr>
                        <a:t>歳</a:t>
                      </a:r>
                      <a:r>
                        <a:rPr lang="en-US" altLang="ja-JP" sz="1200" u="none" strike="noStrike">
                          <a:effectLst/>
                        </a:rPr>
                        <a:t>)</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650</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dirty="0">
                          <a:effectLst/>
                        </a:rPr>
                        <a:t>2,500</a:t>
                      </a:r>
                      <a:endParaRPr lang="en-US" altLang="ja-JP" sz="12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650</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2,500</a:t>
                      </a:r>
                      <a:endParaRPr lang="en-US" altLang="ja-JP" sz="1200" b="0" i="0" u="none" strike="noStrike">
                        <a:solidFill>
                          <a:srgbClr val="000000"/>
                        </a:solidFill>
                        <a:effectLst/>
                        <a:latin typeface="ＭＳ Ｐゴシック"/>
                      </a:endParaRPr>
                    </a:p>
                  </a:txBody>
                  <a:tcPr marL="9525" marR="9525" marT="9525" marB="0" anchor="ctr"/>
                </a:tc>
              </a:tr>
              <a:tr h="219064">
                <a:tc>
                  <a:txBody>
                    <a:bodyPr/>
                    <a:lstStyle/>
                    <a:p>
                      <a:pPr algn="ctr" fontAlgn="ctr"/>
                      <a:r>
                        <a:rPr lang="en-US" altLang="ja-JP" sz="1200" u="none" strike="noStrike">
                          <a:effectLst/>
                        </a:rPr>
                        <a:t>50</a:t>
                      </a:r>
                      <a:r>
                        <a:rPr lang="ja-JP" altLang="en-US" sz="1200" u="none" strike="noStrike">
                          <a:effectLst/>
                        </a:rPr>
                        <a:t>～</a:t>
                      </a:r>
                      <a:r>
                        <a:rPr lang="en-US" altLang="ja-JP" sz="1200" u="none" strike="noStrike">
                          <a:effectLst/>
                        </a:rPr>
                        <a:t>69(</a:t>
                      </a:r>
                      <a:r>
                        <a:rPr lang="ja-JP" altLang="en-US" sz="1200" u="none" strike="noStrike">
                          <a:effectLst/>
                        </a:rPr>
                        <a:t>歳</a:t>
                      </a:r>
                      <a:r>
                        <a:rPr lang="en-US" altLang="ja-JP" sz="1200" u="none" strike="noStrike">
                          <a:effectLst/>
                        </a:rPr>
                        <a:t>)</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700</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dirty="0">
                          <a:effectLst/>
                        </a:rPr>
                        <a:t>2,500</a:t>
                      </a:r>
                      <a:endParaRPr lang="en-US" altLang="ja-JP" sz="12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650</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2,500</a:t>
                      </a:r>
                      <a:endParaRPr lang="en-US" altLang="ja-JP" sz="1200" b="0" i="0" u="none" strike="noStrike">
                        <a:solidFill>
                          <a:srgbClr val="000000"/>
                        </a:solidFill>
                        <a:effectLst/>
                        <a:latin typeface="ＭＳ Ｐゴシック"/>
                      </a:endParaRPr>
                    </a:p>
                  </a:txBody>
                  <a:tcPr marL="9525" marR="9525" marT="9525" marB="0" anchor="ctr"/>
                </a:tc>
              </a:tr>
              <a:tr h="219064">
                <a:tc>
                  <a:txBody>
                    <a:bodyPr/>
                    <a:lstStyle/>
                    <a:p>
                      <a:pPr algn="ctr" fontAlgn="ctr"/>
                      <a:r>
                        <a:rPr lang="en-US" altLang="ja-JP" sz="1200" u="none" strike="noStrike">
                          <a:effectLst/>
                        </a:rPr>
                        <a:t>70</a:t>
                      </a:r>
                      <a:r>
                        <a:rPr lang="ja-JP" altLang="en-US" sz="1200" u="none" strike="noStrike">
                          <a:effectLst/>
                        </a:rPr>
                        <a:t>以上</a:t>
                      </a:r>
                      <a:r>
                        <a:rPr lang="en-US" altLang="ja-JP" sz="1200" u="none" strike="noStrike">
                          <a:effectLst/>
                        </a:rPr>
                        <a:t>(</a:t>
                      </a:r>
                      <a:r>
                        <a:rPr lang="ja-JP" altLang="en-US" sz="1200" u="none" strike="noStrike">
                          <a:effectLst/>
                        </a:rPr>
                        <a:t>歳</a:t>
                      </a:r>
                      <a:r>
                        <a:rPr lang="en-US" altLang="ja-JP" sz="1200" u="none" strike="noStrike">
                          <a:effectLst/>
                        </a:rPr>
                        <a:t>)</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700</a:t>
                      </a:r>
                      <a:endParaRPr lang="en-US" altLang="ja-JP" sz="12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dirty="0">
                          <a:effectLst/>
                        </a:rPr>
                        <a:t>2,500</a:t>
                      </a:r>
                      <a:endParaRPr lang="en-US" altLang="ja-JP" sz="12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dirty="0">
                          <a:effectLst/>
                        </a:rPr>
                        <a:t>650</a:t>
                      </a:r>
                      <a:endParaRPr lang="en-US" altLang="ja-JP" sz="12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a:effectLst/>
                        </a:rPr>
                        <a:t>2,500</a:t>
                      </a:r>
                      <a:endParaRPr lang="en-US" altLang="ja-JP" sz="1200" b="0" i="0" u="none" strike="noStrike">
                        <a:solidFill>
                          <a:srgbClr val="000000"/>
                        </a:solidFill>
                        <a:effectLst/>
                        <a:latin typeface="ＭＳ Ｐゴシック"/>
                      </a:endParaRPr>
                    </a:p>
                  </a:txBody>
                  <a:tcPr marL="9525" marR="9525" marT="9525" marB="0" anchor="ctr"/>
                </a:tc>
              </a:tr>
              <a:tr h="219064">
                <a:tc>
                  <a:txBody>
                    <a:bodyPr/>
                    <a:lstStyle/>
                    <a:p>
                      <a:pPr algn="ctr" fontAlgn="ctr"/>
                      <a:r>
                        <a:rPr lang="ja-JP" altLang="en-US" sz="1200" u="none" strike="noStrike">
                          <a:effectLst/>
                        </a:rPr>
                        <a:t>妊婦</a:t>
                      </a:r>
                      <a:endParaRPr lang="ja-JP" altLang="en-US" sz="1200" b="0" i="0" u="none" strike="noStrike">
                        <a:solidFill>
                          <a:srgbClr val="000000"/>
                        </a:solidFill>
                        <a:effectLst/>
                        <a:latin typeface="ＭＳ Ｐゴシック"/>
                      </a:endParaRPr>
                    </a:p>
                  </a:txBody>
                  <a:tcPr marL="9525" marR="9525" marT="9525" marB="0" anchor="ctr"/>
                </a:tc>
                <a:tc rowSpan="2" gridSpan="2">
                  <a:txBody>
                    <a:bodyPr/>
                    <a:lstStyle/>
                    <a:p>
                      <a:pPr algn="ctr" fontAlgn="ctr"/>
                      <a:r>
                        <a:rPr lang="ja-JP" altLang="en-US" sz="1200" u="none" strike="noStrike">
                          <a:effectLst/>
                        </a:rPr>
                        <a:t>　</a:t>
                      </a:r>
                      <a:endParaRPr lang="ja-JP" altLang="en-US" sz="1200" b="0" i="0" u="none" strike="noStrike">
                        <a:solidFill>
                          <a:srgbClr val="000000"/>
                        </a:solidFill>
                        <a:effectLst/>
                        <a:latin typeface="ＭＳ Ｐゴシック"/>
                      </a:endParaRPr>
                    </a:p>
                  </a:txBody>
                  <a:tcPr marL="9525" marR="9525" marT="9525" marB="0" anchor="ctr"/>
                </a:tc>
                <a:tc rowSpan="2" hMerge="1">
                  <a:txBody>
                    <a:bodyPr/>
                    <a:lstStyle/>
                    <a:p>
                      <a:endParaRPr kumimoji="1" lang="ja-JP" altLang="en-US"/>
                    </a:p>
                  </a:txBody>
                  <a:tcPr/>
                </a:tc>
                <a:tc>
                  <a:txBody>
                    <a:bodyPr/>
                    <a:lstStyle/>
                    <a:p>
                      <a:pPr algn="ctr" fontAlgn="ctr"/>
                      <a:r>
                        <a:rPr lang="en-US" altLang="ja-JP" sz="1200" u="none" strike="noStrike" dirty="0">
                          <a:effectLst/>
                        </a:rPr>
                        <a:t>0</a:t>
                      </a:r>
                      <a:endParaRPr lang="en-US" altLang="ja-JP" sz="12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dirty="0">
                          <a:effectLst/>
                        </a:rPr>
                        <a:t>-</a:t>
                      </a:r>
                      <a:endParaRPr lang="en-US" altLang="ja-JP" sz="1200" b="0" i="0" u="none" strike="noStrike" dirty="0">
                        <a:solidFill>
                          <a:srgbClr val="000000"/>
                        </a:solidFill>
                        <a:effectLst/>
                        <a:latin typeface="ＭＳ Ｐゴシック"/>
                      </a:endParaRPr>
                    </a:p>
                  </a:txBody>
                  <a:tcPr marL="9525" marR="9525" marT="9525" marB="0" anchor="ctr"/>
                </a:tc>
              </a:tr>
              <a:tr h="219064">
                <a:tc>
                  <a:txBody>
                    <a:bodyPr/>
                    <a:lstStyle/>
                    <a:p>
                      <a:pPr algn="ctr" fontAlgn="ctr"/>
                      <a:r>
                        <a:rPr lang="ja-JP" altLang="en-US" sz="1200" u="none" strike="noStrike">
                          <a:effectLst/>
                        </a:rPr>
                        <a:t>授乳婦</a:t>
                      </a:r>
                      <a:endParaRPr lang="ja-JP" altLang="en-US" sz="1200" b="0" i="0" u="none" strike="noStrike">
                        <a:solidFill>
                          <a:srgbClr val="000000"/>
                        </a:solidFill>
                        <a:effectLst/>
                        <a:latin typeface="ＭＳ Ｐゴシック"/>
                      </a:endParaRPr>
                    </a:p>
                  </a:txBody>
                  <a:tcPr marL="9525" marR="9525" marT="9525" marB="0" anchor="ctr"/>
                </a:tc>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en-US" altLang="ja-JP" sz="1200" u="none" strike="noStrike" dirty="0">
                          <a:effectLst/>
                        </a:rPr>
                        <a:t>0</a:t>
                      </a:r>
                      <a:endParaRPr lang="en-US" altLang="ja-JP" sz="12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200" u="none" strike="noStrike" dirty="0">
                          <a:effectLst/>
                        </a:rPr>
                        <a:t>-</a:t>
                      </a:r>
                      <a:endParaRPr lang="en-US" altLang="ja-JP" sz="1200" b="0" i="0" u="none" strike="noStrike" dirty="0">
                        <a:solidFill>
                          <a:srgbClr val="000000"/>
                        </a:solidFill>
                        <a:effectLst/>
                        <a:latin typeface="ＭＳ Ｐゴシック"/>
                      </a:endParaRPr>
                    </a:p>
                  </a:txBody>
                  <a:tcPr marL="9525" marR="9525" marT="9525" marB="0" anchor="ctr"/>
                </a:tc>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1030217930"/>
              </p:ext>
            </p:extLst>
          </p:nvPr>
        </p:nvGraphicFramePr>
        <p:xfrm>
          <a:off x="4472152" y="1182525"/>
          <a:ext cx="4521201" cy="3837494"/>
        </p:xfrm>
        <a:graphic>
          <a:graphicData uri="http://schemas.openxmlformats.org/drawingml/2006/table">
            <a:tbl>
              <a:tblPr firstRow="1">
                <a:tableStyleId>{8799B23B-EC83-4686-B30A-512413B5E67A}</a:tableStyleId>
              </a:tblPr>
              <a:tblGrid>
                <a:gridCol w="1094606"/>
                <a:gridCol w="685319"/>
                <a:gridCol w="685319"/>
                <a:gridCol w="685319"/>
                <a:gridCol w="685319"/>
                <a:gridCol w="685319"/>
              </a:tblGrid>
              <a:tr h="221942">
                <a:tc rowSpan="3">
                  <a:txBody>
                    <a:bodyPr/>
                    <a:lstStyle/>
                    <a:p>
                      <a:pPr algn="ctr" fontAlgn="ctr"/>
                      <a:r>
                        <a:rPr lang="ja-JP" altLang="en-US" sz="1100" u="none" strike="noStrike" dirty="0">
                          <a:effectLst/>
                        </a:rPr>
                        <a:t>　</a:t>
                      </a:r>
                      <a:endParaRPr lang="ja-JP" altLang="en-US" sz="1100" b="0" i="0" u="none" strike="noStrike" dirty="0">
                        <a:solidFill>
                          <a:srgbClr val="000000"/>
                        </a:solidFill>
                        <a:effectLst/>
                        <a:latin typeface="ＭＳ Ｐゴシック"/>
                      </a:endParaRPr>
                    </a:p>
                  </a:txBody>
                  <a:tcPr marL="9525" marR="9525" marT="9525" marB="0" anchor="ctr"/>
                </a:tc>
                <a:tc gridSpan="2">
                  <a:txBody>
                    <a:bodyPr/>
                    <a:lstStyle/>
                    <a:p>
                      <a:pPr algn="ctr" fontAlgn="ctr"/>
                      <a:r>
                        <a:rPr lang="ja-JP" altLang="en-US" sz="1100" u="none" strike="noStrike">
                          <a:effectLst/>
                        </a:rPr>
                        <a:t>男性</a:t>
                      </a:r>
                      <a:endParaRPr lang="ja-JP" altLang="en-US" sz="1100" b="0" i="0" u="none" strike="noStrike">
                        <a:solidFill>
                          <a:srgbClr val="000000"/>
                        </a:solidFill>
                        <a:effectLst/>
                        <a:latin typeface="ＭＳ Ｐゴシック"/>
                      </a:endParaRPr>
                    </a:p>
                  </a:txBody>
                  <a:tcPr marL="9525" marR="9525" marT="9525" marB="0" anchor="ctr"/>
                </a:tc>
                <a:tc hMerge="1">
                  <a:txBody>
                    <a:bodyPr/>
                    <a:lstStyle/>
                    <a:p>
                      <a:endParaRPr kumimoji="1" lang="ja-JP" altLang="en-US"/>
                    </a:p>
                  </a:txBody>
                  <a:tcPr/>
                </a:tc>
                <a:tc gridSpan="3">
                  <a:txBody>
                    <a:bodyPr/>
                    <a:lstStyle/>
                    <a:p>
                      <a:pPr algn="ctr" fontAlgn="ctr"/>
                      <a:r>
                        <a:rPr lang="ja-JP" altLang="en-US" sz="1100" u="none" strike="noStrike">
                          <a:effectLst/>
                        </a:rPr>
                        <a:t>女性</a:t>
                      </a:r>
                      <a:endParaRPr lang="ja-JP" altLang="en-US" sz="1100" b="0" i="0" u="none" strike="noStrike">
                        <a:solidFill>
                          <a:srgbClr val="000000"/>
                        </a:solidFill>
                        <a:effectLst/>
                        <a:latin typeface="ＭＳ Ｐゴシック"/>
                      </a:endParaRPr>
                    </a:p>
                  </a:txBody>
                  <a:tcPr marL="9525" marR="9525" marT="9525" marB="0" anchor="ctr"/>
                </a:tc>
                <a:tc hMerge="1">
                  <a:txBody>
                    <a:bodyPr/>
                    <a:lstStyle/>
                    <a:p>
                      <a:endParaRPr kumimoji="1" lang="ja-JP" altLang="en-US"/>
                    </a:p>
                  </a:txBody>
                  <a:tcPr/>
                </a:tc>
                <a:tc hMerge="1">
                  <a:txBody>
                    <a:bodyPr/>
                    <a:lstStyle/>
                    <a:p>
                      <a:endParaRPr kumimoji="1" lang="ja-JP" altLang="en-US"/>
                    </a:p>
                  </a:txBody>
                  <a:tcPr/>
                </a:tc>
              </a:tr>
              <a:tr h="272595">
                <a:tc vMerge="1">
                  <a:txBody>
                    <a:bodyPr/>
                    <a:lstStyle/>
                    <a:p>
                      <a:endParaRPr kumimoji="1" lang="ja-JP" altLang="en-US"/>
                    </a:p>
                  </a:txBody>
                  <a:tcPr/>
                </a:tc>
                <a:tc rowSpan="2">
                  <a:txBody>
                    <a:bodyPr/>
                    <a:lstStyle/>
                    <a:p>
                      <a:pPr algn="ctr" fontAlgn="t"/>
                      <a:r>
                        <a:rPr lang="ja-JP" altLang="en-US" sz="1100" u="none" strike="noStrike" dirty="0">
                          <a:effectLst/>
                        </a:rPr>
                        <a:t>推奨量</a:t>
                      </a:r>
                      <a:r>
                        <a:rPr lang="en-US" altLang="ja-JP" sz="1100" u="none" strike="noStrike" dirty="0">
                          <a:effectLst/>
                        </a:rPr>
                        <a:t>(</a:t>
                      </a:r>
                      <a:r>
                        <a:rPr lang="en-US" sz="1100" u="none" strike="noStrike" dirty="0">
                          <a:effectLst/>
                        </a:rPr>
                        <a:t>mg/</a:t>
                      </a:r>
                      <a:r>
                        <a:rPr lang="ja-JP" altLang="en-US" sz="1100" u="none" strike="noStrike" dirty="0">
                          <a:effectLst/>
                        </a:rPr>
                        <a:t>日</a:t>
                      </a:r>
                      <a:r>
                        <a:rPr lang="en-US" altLang="ja-JP" sz="1100" u="none" strike="noStrike" dirty="0">
                          <a:effectLst/>
                        </a:rPr>
                        <a:t>)</a:t>
                      </a:r>
                      <a:endParaRPr lang="en-US" altLang="ja-JP" sz="1100" b="0" i="0" u="none" strike="noStrike" dirty="0">
                        <a:solidFill>
                          <a:srgbClr val="000000"/>
                        </a:solidFill>
                        <a:effectLst/>
                        <a:latin typeface="ＭＳ Ｐゴシック"/>
                      </a:endParaRPr>
                    </a:p>
                  </a:txBody>
                  <a:tcPr marL="9525" marR="9525" marT="9525" marB="0"/>
                </a:tc>
                <a:tc rowSpan="2">
                  <a:txBody>
                    <a:bodyPr/>
                    <a:lstStyle/>
                    <a:p>
                      <a:pPr algn="ctr" fontAlgn="t"/>
                      <a:r>
                        <a:rPr lang="ja-JP" altLang="en-US" sz="1100" u="none" strike="noStrike" dirty="0">
                          <a:effectLst/>
                        </a:rPr>
                        <a:t>耐容上限量</a:t>
                      </a:r>
                      <a:r>
                        <a:rPr lang="en-US" altLang="ja-JP" sz="1100" u="none" strike="noStrike" dirty="0">
                          <a:effectLst/>
                        </a:rPr>
                        <a:t>(</a:t>
                      </a:r>
                      <a:r>
                        <a:rPr lang="en-US" sz="1100" u="none" strike="noStrike" dirty="0">
                          <a:effectLst/>
                        </a:rPr>
                        <a:t>mg/</a:t>
                      </a:r>
                      <a:r>
                        <a:rPr lang="ja-JP" altLang="en-US" sz="1100" u="none" strike="noStrike" dirty="0">
                          <a:effectLst/>
                        </a:rPr>
                        <a:t>日</a:t>
                      </a:r>
                      <a:r>
                        <a:rPr lang="en-US" altLang="ja-JP" sz="1100" u="none" strike="noStrike" dirty="0">
                          <a:effectLst/>
                        </a:rPr>
                        <a:t>)</a:t>
                      </a:r>
                      <a:endParaRPr lang="en-US" altLang="ja-JP" sz="1100" b="0" i="0" u="none" strike="noStrike" dirty="0">
                        <a:solidFill>
                          <a:srgbClr val="000000"/>
                        </a:solidFill>
                        <a:effectLst/>
                        <a:latin typeface="ＭＳ Ｐゴシック"/>
                      </a:endParaRPr>
                    </a:p>
                  </a:txBody>
                  <a:tcPr marL="9525" marR="9525" marT="9525" marB="0"/>
                </a:tc>
                <a:tc gridSpan="2">
                  <a:txBody>
                    <a:bodyPr/>
                    <a:lstStyle/>
                    <a:p>
                      <a:pPr algn="ctr" fontAlgn="ctr"/>
                      <a:r>
                        <a:rPr lang="ja-JP" altLang="en-US" sz="1100" u="none" strike="noStrike">
                          <a:effectLst/>
                        </a:rPr>
                        <a:t>推奨量</a:t>
                      </a:r>
                      <a:r>
                        <a:rPr lang="en-US" altLang="ja-JP" sz="1100" u="none" strike="noStrike">
                          <a:effectLst/>
                        </a:rPr>
                        <a:t>(</a:t>
                      </a:r>
                      <a:r>
                        <a:rPr lang="en-US" sz="1100" u="none" strike="noStrike">
                          <a:effectLst/>
                        </a:rPr>
                        <a:t>mg/</a:t>
                      </a:r>
                      <a:r>
                        <a:rPr lang="ja-JP" altLang="en-US" sz="1100" u="none" strike="noStrike">
                          <a:effectLst/>
                        </a:rPr>
                        <a:t>日</a:t>
                      </a:r>
                      <a:r>
                        <a:rPr lang="en-US" altLang="ja-JP" sz="1100" u="none" strike="noStrike">
                          <a:effectLst/>
                        </a:rPr>
                        <a:t>)</a:t>
                      </a:r>
                      <a:endParaRPr lang="en-US" altLang="ja-JP" sz="1100" b="0" i="0" u="none" strike="noStrike">
                        <a:solidFill>
                          <a:srgbClr val="000000"/>
                        </a:solidFill>
                        <a:effectLst/>
                        <a:latin typeface="ＭＳ Ｐゴシック"/>
                      </a:endParaRPr>
                    </a:p>
                  </a:txBody>
                  <a:tcPr marL="9525" marR="9525" marT="9525" marB="0" anchor="ctr"/>
                </a:tc>
                <a:tc hMerge="1">
                  <a:txBody>
                    <a:bodyPr/>
                    <a:lstStyle/>
                    <a:p>
                      <a:endParaRPr kumimoji="1" lang="ja-JP" altLang="en-US"/>
                    </a:p>
                  </a:txBody>
                  <a:tcPr/>
                </a:tc>
                <a:tc rowSpan="2">
                  <a:txBody>
                    <a:bodyPr/>
                    <a:lstStyle/>
                    <a:p>
                      <a:pPr algn="ctr" fontAlgn="t"/>
                      <a:r>
                        <a:rPr lang="ja-JP" altLang="en-US" sz="1100" u="none" strike="noStrike">
                          <a:effectLst/>
                        </a:rPr>
                        <a:t>耐容上限量</a:t>
                      </a:r>
                      <a:r>
                        <a:rPr lang="en-US" altLang="ja-JP" sz="1100" u="none" strike="noStrike">
                          <a:effectLst/>
                        </a:rPr>
                        <a:t>(</a:t>
                      </a:r>
                      <a:r>
                        <a:rPr lang="en-US" sz="1100" u="none" strike="noStrike">
                          <a:effectLst/>
                        </a:rPr>
                        <a:t>mg/</a:t>
                      </a:r>
                      <a:r>
                        <a:rPr lang="ja-JP" altLang="en-US" sz="1100" u="none" strike="noStrike">
                          <a:effectLst/>
                        </a:rPr>
                        <a:t>日</a:t>
                      </a:r>
                      <a:r>
                        <a:rPr lang="en-US" altLang="ja-JP" sz="1100" u="none" strike="noStrike">
                          <a:effectLst/>
                        </a:rPr>
                        <a:t>)</a:t>
                      </a:r>
                      <a:endParaRPr lang="en-US" altLang="ja-JP" sz="1100" b="0" i="0" u="none" strike="noStrike">
                        <a:solidFill>
                          <a:srgbClr val="000000"/>
                        </a:solidFill>
                        <a:effectLst/>
                        <a:latin typeface="ＭＳ Ｐゴシック"/>
                      </a:endParaRPr>
                    </a:p>
                  </a:txBody>
                  <a:tcPr marL="9525" marR="9525" marT="9525" marB="0"/>
                </a:tc>
              </a:tr>
              <a:tr h="23576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100" u="none" strike="noStrike">
                          <a:effectLst/>
                        </a:rPr>
                        <a:t>月経なし</a:t>
                      </a:r>
                      <a:endParaRPr lang="ja-JP" altLang="en-US" sz="1100" b="0" i="0" u="none" strike="noStrike">
                        <a:solidFill>
                          <a:srgbClr val="000000"/>
                        </a:solidFill>
                        <a:effectLst/>
                        <a:latin typeface="ＭＳ Ｐゴシック"/>
                      </a:endParaRPr>
                    </a:p>
                  </a:txBody>
                  <a:tcPr marL="9525" marR="9525" marT="9525" marB="0" anchor="ctr"/>
                </a:tc>
                <a:tc>
                  <a:txBody>
                    <a:bodyPr/>
                    <a:lstStyle/>
                    <a:p>
                      <a:pPr algn="ctr" fontAlgn="ctr"/>
                      <a:r>
                        <a:rPr lang="ja-JP" altLang="en-US" sz="1100" u="none" strike="noStrike">
                          <a:effectLst/>
                        </a:rPr>
                        <a:t>月経あり</a:t>
                      </a:r>
                      <a:endParaRPr lang="ja-JP" altLang="en-US" sz="1100" b="0" i="0" u="none" strike="noStrike">
                        <a:solidFill>
                          <a:srgbClr val="000000"/>
                        </a:solidFill>
                        <a:effectLst/>
                        <a:latin typeface="ＭＳ Ｐゴシック"/>
                      </a:endParaRPr>
                    </a:p>
                  </a:txBody>
                  <a:tcPr marL="9525" marR="9525" marT="9525" marB="0" anchor="ctr"/>
                </a:tc>
                <a:tc vMerge="1">
                  <a:txBody>
                    <a:bodyPr/>
                    <a:lstStyle/>
                    <a:p>
                      <a:endParaRPr kumimoji="1" lang="ja-JP" altLang="en-US"/>
                    </a:p>
                  </a:txBody>
                  <a:tcPr/>
                </a:tc>
              </a:tr>
              <a:tr h="221942">
                <a:tc>
                  <a:txBody>
                    <a:bodyPr/>
                    <a:lstStyle/>
                    <a:p>
                      <a:pPr algn="ctr" fontAlgn="ctr"/>
                      <a:r>
                        <a:rPr lang="en-US" altLang="ja-JP" sz="1100" u="none" strike="noStrike">
                          <a:effectLst/>
                        </a:rPr>
                        <a:t>1</a:t>
                      </a:r>
                      <a:r>
                        <a:rPr lang="ja-JP" altLang="en-US" sz="1100" u="none" strike="noStrike">
                          <a:effectLst/>
                        </a:rPr>
                        <a:t>～</a:t>
                      </a:r>
                      <a:r>
                        <a:rPr lang="en-US" altLang="ja-JP" sz="1100" u="none" strike="noStrike">
                          <a:effectLst/>
                        </a:rPr>
                        <a:t>2(</a:t>
                      </a:r>
                      <a:r>
                        <a:rPr lang="ja-JP" altLang="en-US" sz="1100" u="none" strike="noStrike">
                          <a:effectLst/>
                        </a:rPr>
                        <a:t>歳</a:t>
                      </a:r>
                      <a:r>
                        <a:rPr lang="en-US" altLang="ja-JP" sz="1100" u="none" strike="noStrike">
                          <a:effectLst/>
                        </a:rPr>
                        <a:t>)</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4.5</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25</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4.5</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20</a:t>
                      </a:r>
                      <a:endParaRPr lang="en-US" altLang="ja-JP" sz="1100" b="0" i="0" u="none" strike="noStrike">
                        <a:solidFill>
                          <a:srgbClr val="000000"/>
                        </a:solidFill>
                        <a:effectLst/>
                        <a:latin typeface="ＭＳ Ｐゴシック"/>
                      </a:endParaRPr>
                    </a:p>
                  </a:txBody>
                  <a:tcPr marL="9525" marR="9525" marT="9525" marB="0" anchor="ctr"/>
                </a:tc>
              </a:tr>
              <a:tr h="221942">
                <a:tc>
                  <a:txBody>
                    <a:bodyPr/>
                    <a:lstStyle/>
                    <a:p>
                      <a:pPr algn="ctr" fontAlgn="ctr"/>
                      <a:r>
                        <a:rPr lang="en-US" altLang="ja-JP" sz="1100" u="none" strike="noStrike">
                          <a:effectLst/>
                        </a:rPr>
                        <a:t>3</a:t>
                      </a:r>
                      <a:r>
                        <a:rPr lang="ja-JP" altLang="en-US" sz="1100" u="none" strike="noStrike">
                          <a:effectLst/>
                        </a:rPr>
                        <a:t>～</a:t>
                      </a:r>
                      <a:r>
                        <a:rPr lang="en-US" altLang="ja-JP" sz="1100" u="none" strike="noStrike">
                          <a:effectLst/>
                        </a:rPr>
                        <a:t>5(</a:t>
                      </a:r>
                      <a:r>
                        <a:rPr lang="ja-JP" altLang="en-US" sz="1100" u="none" strike="noStrike">
                          <a:effectLst/>
                        </a:rPr>
                        <a:t>歳</a:t>
                      </a:r>
                      <a:r>
                        <a:rPr lang="en-US" altLang="ja-JP" sz="1100" u="none" strike="noStrike">
                          <a:effectLst/>
                        </a:rPr>
                        <a:t>)</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5.5</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25</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5</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25</a:t>
                      </a:r>
                      <a:endParaRPr lang="en-US" altLang="ja-JP" sz="1100" b="0" i="0" u="none" strike="noStrike">
                        <a:solidFill>
                          <a:srgbClr val="000000"/>
                        </a:solidFill>
                        <a:effectLst/>
                        <a:latin typeface="ＭＳ Ｐゴシック"/>
                      </a:endParaRPr>
                    </a:p>
                  </a:txBody>
                  <a:tcPr marL="9525" marR="9525" marT="9525" marB="0" anchor="ctr"/>
                </a:tc>
              </a:tr>
              <a:tr h="221942">
                <a:tc>
                  <a:txBody>
                    <a:bodyPr/>
                    <a:lstStyle/>
                    <a:p>
                      <a:pPr algn="ctr" fontAlgn="ctr"/>
                      <a:r>
                        <a:rPr lang="en-US" altLang="ja-JP" sz="1100" u="none" strike="noStrike">
                          <a:effectLst/>
                        </a:rPr>
                        <a:t>6</a:t>
                      </a:r>
                      <a:r>
                        <a:rPr lang="ja-JP" altLang="en-US" sz="1100" u="none" strike="noStrike">
                          <a:effectLst/>
                        </a:rPr>
                        <a:t>～</a:t>
                      </a:r>
                      <a:r>
                        <a:rPr lang="en-US" altLang="ja-JP" sz="1100" u="none" strike="noStrike">
                          <a:effectLst/>
                        </a:rPr>
                        <a:t>7(</a:t>
                      </a:r>
                      <a:r>
                        <a:rPr lang="ja-JP" altLang="en-US" sz="1100" u="none" strike="noStrike">
                          <a:effectLst/>
                        </a:rPr>
                        <a:t>歳</a:t>
                      </a:r>
                      <a:r>
                        <a:rPr lang="en-US" altLang="ja-JP" sz="1100" u="none" strike="noStrike">
                          <a:effectLst/>
                        </a:rPr>
                        <a:t>)</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6.5</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30</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6.5</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30</a:t>
                      </a:r>
                      <a:endParaRPr lang="en-US" altLang="ja-JP" sz="1100" b="0" i="0" u="none" strike="noStrike">
                        <a:solidFill>
                          <a:srgbClr val="000000"/>
                        </a:solidFill>
                        <a:effectLst/>
                        <a:latin typeface="ＭＳ Ｐゴシック"/>
                      </a:endParaRPr>
                    </a:p>
                  </a:txBody>
                  <a:tcPr marL="9525" marR="9525" marT="9525" marB="0" anchor="ctr"/>
                </a:tc>
              </a:tr>
              <a:tr h="221942">
                <a:tc>
                  <a:txBody>
                    <a:bodyPr/>
                    <a:lstStyle/>
                    <a:p>
                      <a:pPr algn="ctr" fontAlgn="ctr"/>
                      <a:r>
                        <a:rPr lang="en-US" altLang="ja-JP" sz="1100" u="none" strike="noStrike">
                          <a:effectLst/>
                        </a:rPr>
                        <a:t>8</a:t>
                      </a:r>
                      <a:r>
                        <a:rPr lang="ja-JP" altLang="en-US" sz="1100" u="none" strike="noStrike">
                          <a:effectLst/>
                        </a:rPr>
                        <a:t>～</a:t>
                      </a:r>
                      <a:r>
                        <a:rPr lang="en-US" altLang="ja-JP" sz="1100" u="none" strike="noStrike">
                          <a:effectLst/>
                        </a:rPr>
                        <a:t>9(</a:t>
                      </a:r>
                      <a:r>
                        <a:rPr lang="ja-JP" altLang="en-US" sz="1100" u="none" strike="noStrike">
                          <a:effectLst/>
                        </a:rPr>
                        <a:t>歳</a:t>
                      </a:r>
                      <a:r>
                        <a:rPr lang="en-US" altLang="ja-JP" sz="1100" u="none" strike="noStrike">
                          <a:effectLst/>
                        </a:rPr>
                        <a:t>)</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8</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35</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8.5</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dirty="0">
                          <a:effectLst/>
                        </a:rPr>
                        <a:t>35</a:t>
                      </a:r>
                      <a:endParaRPr lang="en-US" altLang="ja-JP" sz="1100" b="0" i="0" u="none" strike="noStrike" dirty="0">
                        <a:solidFill>
                          <a:srgbClr val="000000"/>
                        </a:solidFill>
                        <a:effectLst/>
                        <a:latin typeface="ＭＳ Ｐゴシック"/>
                      </a:endParaRPr>
                    </a:p>
                  </a:txBody>
                  <a:tcPr marL="9525" marR="9525" marT="9525" marB="0" anchor="ctr"/>
                </a:tc>
              </a:tr>
              <a:tr h="221942">
                <a:tc>
                  <a:txBody>
                    <a:bodyPr/>
                    <a:lstStyle/>
                    <a:p>
                      <a:pPr algn="ctr" fontAlgn="ctr"/>
                      <a:r>
                        <a:rPr lang="en-US" altLang="ja-JP" sz="1100" u="none" strike="noStrike" dirty="0">
                          <a:effectLst/>
                        </a:rPr>
                        <a:t>10</a:t>
                      </a:r>
                      <a:r>
                        <a:rPr lang="ja-JP" altLang="en-US" sz="1100" u="none" strike="noStrike" dirty="0">
                          <a:effectLst/>
                        </a:rPr>
                        <a:t>～</a:t>
                      </a:r>
                      <a:r>
                        <a:rPr lang="en-US" altLang="ja-JP" sz="1100" u="none" strike="noStrike" dirty="0">
                          <a:effectLst/>
                        </a:rPr>
                        <a:t>11(</a:t>
                      </a:r>
                      <a:r>
                        <a:rPr lang="ja-JP" altLang="en-US" sz="1100" u="none" strike="noStrike" dirty="0">
                          <a:effectLst/>
                        </a:rPr>
                        <a:t>歳</a:t>
                      </a:r>
                      <a:r>
                        <a:rPr lang="en-US" altLang="ja-JP" sz="1100" u="none" strike="noStrike" dirty="0">
                          <a:effectLst/>
                        </a:rPr>
                        <a:t>)</a:t>
                      </a:r>
                      <a:endParaRPr lang="en-US" altLang="ja-JP" sz="11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10</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35</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10</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14</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35</a:t>
                      </a:r>
                      <a:endParaRPr lang="en-US" altLang="ja-JP" sz="1100" b="0" i="0" u="none" strike="noStrike">
                        <a:solidFill>
                          <a:srgbClr val="000000"/>
                        </a:solidFill>
                        <a:effectLst/>
                        <a:latin typeface="ＭＳ Ｐゴシック"/>
                      </a:endParaRPr>
                    </a:p>
                  </a:txBody>
                  <a:tcPr marL="9525" marR="9525" marT="9525" marB="0" anchor="ctr"/>
                </a:tc>
              </a:tr>
              <a:tr h="221942">
                <a:tc>
                  <a:txBody>
                    <a:bodyPr/>
                    <a:lstStyle/>
                    <a:p>
                      <a:pPr algn="ctr" fontAlgn="ctr"/>
                      <a:r>
                        <a:rPr lang="en-US" altLang="ja-JP" sz="1100" u="none" strike="noStrike">
                          <a:effectLst/>
                        </a:rPr>
                        <a:t>12</a:t>
                      </a:r>
                      <a:r>
                        <a:rPr lang="ja-JP" altLang="en-US" sz="1100" u="none" strike="noStrike">
                          <a:effectLst/>
                        </a:rPr>
                        <a:t>～</a:t>
                      </a:r>
                      <a:r>
                        <a:rPr lang="en-US" altLang="ja-JP" sz="1100" u="none" strike="noStrike">
                          <a:effectLst/>
                        </a:rPr>
                        <a:t>14(</a:t>
                      </a:r>
                      <a:r>
                        <a:rPr lang="ja-JP" altLang="en-US" sz="1100" u="none" strike="noStrike">
                          <a:effectLst/>
                        </a:rPr>
                        <a:t>歳</a:t>
                      </a:r>
                      <a:r>
                        <a:rPr lang="en-US" altLang="ja-JP" sz="1100" u="none" strike="noStrike">
                          <a:effectLst/>
                        </a:rPr>
                        <a:t>)</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11.5</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50</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10</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14</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50</a:t>
                      </a:r>
                      <a:endParaRPr lang="en-US" altLang="ja-JP" sz="1100" b="0" i="0" u="none" strike="noStrike">
                        <a:solidFill>
                          <a:srgbClr val="000000"/>
                        </a:solidFill>
                        <a:effectLst/>
                        <a:latin typeface="ＭＳ Ｐゴシック"/>
                      </a:endParaRPr>
                    </a:p>
                  </a:txBody>
                  <a:tcPr marL="9525" marR="9525" marT="9525" marB="0" anchor="ctr"/>
                </a:tc>
              </a:tr>
              <a:tr h="221942">
                <a:tc>
                  <a:txBody>
                    <a:bodyPr/>
                    <a:lstStyle/>
                    <a:p>
                      <a:pPr algn="ctr" fontAlgn="ctr"/>
                      <a:r>
                        <a:rPr lang="en-US" altLang="ja-JP" sz="1100" u="none" strike="noStrike">
                          <a:effectLst/>
                        </a:rPr>
                        <a:t>15</a:t>
                      </a:r>
                      <a:r>
                        <a:rPr lang="ja-JP" altLang="en-US" sz="1100" u="none" strike="noStrike">
                          <a:effectLst/>
                        </a:rPr>
                        <a:t>～</a:t>
                      </a:r>
                      <a:r>
                        <a:rPr lang="en-US" altLang="ja-JP" sz="1100" u="none" strike="noStrike">
                          <a:effectLst/>
                        </a:rPr>
                        <a:t>17(</a:t>
                      </a:r>
                      <a:r>
                        <a:rPr lang="ja-JP" altLang="en-US" sz="1100" u="none" strike="noStrike">
                          <a:effectLst/>
                        </a:rPr>
                        <a:t>歳</a:t>
                      </a:r>
                      <a:r>
                        <a:rPr lang="en-US" altLang="ja-JP" sz="1100" u="none" strike="noStrike">
                          <a:effectLst/>
                        </a:rPr>
                        <a:t>)</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9.5</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50</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7</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10.5</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40</a:t>
                      </a:r>
                      <a:endParaRPr lang="en-US" altLang="ja-JP" sz="1100" b="0" i="0" u="none" strike="noStrike">
                        <a:solidFill>
                          <a:srgbClr val="000000"/>
                        </a:solidFill>
                        <a:effectLst/>
                        <a:latin typeface="ＭＳ Ｐゴシック"/>
                      </a:endParaRPr>
                    </a:p>
                  </a:txBody>
                  <a:tcPr marL="9525" marR="9525" marT="9525" marB="0" anchor="ctr"/>
                </a:tc>
              </a:tr>
              <a:tr h="221942">
                <a:tc>
                  <a:txBody>
                    <a:bodyPr/>
                    <a:lstStyle/>
                    <a:p>
                      <a:pPr algn="ctr" fontAlgn="ctr"/>
                      <a:r>
                        <a:rPr lang="en-US" altLang="ja-JP" sz="1100" u="none" strike="noStrike">
                          <a:effectLst/>
                        </a:rPr>
                        <a:t>18</a:t>
                      </a:r>
                      <a:r>
                        <a:rPr lang="ja-JP" altLang="en-US" sz="1100" u="none" strike="noStrike">
                          <a:effectLst/>
                        </a:rPr>
                        <a:t>～</a:t>
                      </a:r>
                      <a:r>
                        <a:rPr lang="en-US" altLang="ja-JP" sz="1100" u="none" strike="noStrike">
                          <a:effectLst/>
                        </a:rPr>
                        <a:t>29(</a:t>
                      </a:r>
                      <a:r>
                        <a:rPr lang="ja-JP" altLang="en-US" sz="1100" u="none" strike="noStrike">
                          <a:effectLst/>
                        </a:rPr>
                        <a:t>歳</a:t>
                      </a:r>
                      <a:r>
                        <a:rPr lang="en-US" altLang="ja-JP" sz="1100" u="none" strike="noStrike">
                          <a:effectLst/>
                        </a:rPr>
                        <a:t>)</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7</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50</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6</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10.5</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40</a:t>
                      </a:r>
                      <a:endParaRPr lang="en-US" altLang="ja-JP" sz="1100" b="0" i="0" u="none" strike="noStrike">
                        <a:solidFill>
                          <a:srgbClr val="000000"/>
                        </a:solidFill>
                        <a:effectLst/>
                        <a:latin typeface="ＭＳ Ｐゴシック"/>
                      </a:endParaRPr>
                    </a:p>
                  </a:txBody>
                  <a:tcPr marL="9525" marR="9525" marT="9525" marB="0" anchor="ctr"/>
                </a:tc>
              </a:tr>
              <a:tr h="221942">
                <a:tc>
                  <a:txBody>
                    <a:bodyPr/>
                    <a:lstStyle/>
                    <a:p>
                      <a:pPr algn="ctr" fontAlgn="ctr"/>
                      <a:r>
                        <a:rPr lang="en-US" altLang="ja-JP" sz="1100" u="none" strike="noStrike">
                          <a:effectLst/>
                        </a:rPr>
                        <a:t>30</a:t>
                      </a:r>
                      <a:r>
                        <a:rPr lang="ja-JP" altLang="en-US" sz="1100" u="none" strike="noStrike">
                          <a:effectLst/>
                        </a:rPr>
                        <a:t>～</a:t>
                      </a:r>
                      <a:r>
                        <a:rPr lang="en-US" altLang="ja-JP" sz="1100" u="none" strike="noStrike">
                          <a:effectLst/>
                        </a:rPr>
                        <a:t>49(</a:t>
                      </a:r>
                      <a:r>
                        <a:rPr lang="ja-JP" altLang="en-US" sz="1100" u="none" strike="noStrike">
                          <a:effectLst/>
                        </a:rPr>
                        <a:t>歳</a:t>
                      </a:r>
                      <a:r>
                        <a:rPr lang="en-US" altLang="ja-JP" sz="1100" u="none" strike="noStrike">
                          <a:effectLst/>
                        </a:rPr>
                        <a:t>)</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7.5</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55</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6.5</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10.5</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40</a:t>
                      </a:r>
                      <a:endParaRPr lang="en-US" altLang="ja-JP" sz="1100" b="0" i="0" u="none" strike="noStrike">
                        <a:solidFill>
                          <a:srgbClr val="000000"/>
                        </a:solidFill>
                        <a:effectLst/>
                        <a:latin typeface="ＭＳ Ｐゴシック"/>
                      </a:endParaRPr>
                    </a:p>
                  </a:txBody>
                  <a:tcPr marL="9525" marR="9525" marT="9525" marB="0" anchor="ctr"/>
                </a:tc>
              </a:tr>
              <a:tr h="221942">
                <a:tc>
                  <a:txBody>
                    <a:bodyPr/>
                    <a:lstStyle/>
                    <a:p>
                      <a:pPr algn="ctr" fontAlgn="ctr"/>
                      <a:r>
                        <a:rPr lang="en-US" altLang="ja-JP" sz="1100" u="none" strike="noStrike">
                          <a:effectLst/>
                        </a:rPr>
                        <a:t>50</a:t>
                      </a:r>
                      <a:r>
                        <a:rPr lang="ja-JP" altLang="en-US" sz="1100" u="none" strike="noStrike">
                          <a:effectLst/>
                        </a:rPr>
                        <a:t>～</a:t>
                      </a:r>
                      <a:r>
                        <a:rPr lang="en-US" altLang="ja-JP" sz="1100" u="none" strike="noStrike">
                          <a:effectLst/>
                        </a:rPr>
                        <a:t>69(</a:t>
                      </a:r>
                      <a:r>
                        <a:rPr lang="ja-JP" altLang="en-US" sz="1100" u="none" strike="noStrike">
                          <a:effectLst/>
                        </a:rPr>
                        <a:t>歳</a:t>
                      </a:r>
                      <a:r>
                        <a:rPr lang="en-US" altLang="ja-JP" sz="1100" u="none" strike="noStrike">
                          <a:effectLst/>
                        </a:rPr>
                        <a:t>)</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7.5</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50</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6.5</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10.5</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40</a:t>
                      </a:r>
                      <a:endParaRPr lang="en-US" altLang="ja-JP" sz="1100" b="0" i="0" u="none" strike="noStrike">
                        <a:solidFill>
                          <a:srgbClr val="000000"/>
                        </a:solidFill>
                        <a:effectLst/>
                        <a:latin typeface="ＭＳ Ｐゴシック"/>
                      </a:endParaRPr>
                    </a:p>
                  </a:txBody>
                  <a:tcPr marL="9525" marR="9525" marT="9525" marB="0" anchor="ctr"/>
                </a:tc>
              </a:tr>
              <a:tr h="221942">
                <a:tc>
                  <a:txBody>
                    <a:bodyPr/>
                    <a:lstStyle/>
                    <a:p>
                      <a:pPr algn="ctr" fontAlgn="ctr"/>
                      <a:r>
                        <a:rPr lang="en-US" altLang="ja-JP" sz="1100" u="none" strike="noStrike">
                          <a:effectLst/>
                        </a:rPr>
                        <a:t>70</a:t>
                      </a:r>
                      <a:r>
                        <a:rPr lang="ja-JP" altLang="en-US" sz="1100" u="none" strike="noStrike">
                          <a:effectLst/>
                        </a:rPr>
                        <a:t>以上</a:t>
                      </a:r>
                      <a:r>
                        <a:rPr lang="en-US" altLang="ja-JP" sz="1100" u="none" strike="noStrike">
                          <a:effectLst/>
                        </a:rPr>
                        <a:t>(</a:t>
                      </a:r>
                      <a:r>
                        <a:rPr lang="ja-JP" altLang="en-US" sz="1100" u="none" strike="noStrike">
                          <a:effectLst/>
                        </a:rPr>
                        <a:t>歳</a:t>
                      </a:r>
                      <a:r>
                        <a:rPr lang="en-US" altLang="ja-JP" sz="1100" u="none" strike="noStrike">
                          <a:effectLst/>
                        </a:rPr>
                        <a:t>)</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7</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50</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6</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40</a:t>
                      </a:r>
                      <a:endParaRPr lang="en-US" altLang="ja-JP" sz="1100" b="0" i="0" u="none" strike="noStrike">
                        <a:solidFill>
                          <a:srgbClr val="000000"/>
                        </a:solidFill>
                        <a:effectLst/>
                        <a:latin typeface="ＭＳ Ｐゴシック"/>
                      </a:endParaRPr>
                    </a:p>
                  </a:txBody>
                  <a:tcPr marL="9525" marR="9525" marT="9525" marB="0" anchor="ctr"/>
                </a:tc>
              </a:tr>
              <a:tr h="221942">
                <a:tc>
                  <a:txBody>
                    <a:bodyPr/>
                    <a:lstStyle/>
                    <a:p>
                      <a:pPr algn="ctr" fontAlgn="ctr"/>
                      <a:r>
                        <a:rPr lang="ja-JP" altLang="en-US" sz="1100" u="none" strike="noStrike">
                          <a:effectLst/>
                        </a:rPr>
                        <a:t>妊婦初期</a:t>
                      </a:r>
                      <a:endParaRPr lang="ja-JP" altLang="en-US" sz="1100" b="0" i="0" u="none" strike="noStrike">
                        <a:solidFill>
                          <a:srgbClr val="000000"/>
                        </a:solidFill>
                        <a:effectLst/>
                        <a:latin typeface="ＭＳ Ｐゴシック"/>
                      </a:endParaRPr>
                    </a:p>
                  </a:txBody>
                  <a:tcPr marL="9525" marR="9525" marT="9525" marB="0" anchor="ctr"/>
                </a:tc>
                <a:tc rowSpan="3" gridSpan="2">
                  <a:txBody>
                    <a:bodyPr/>
                    <a:lstStyle/>
                    <a:p>
                      <a:pPr algn="ctr" fontAlgn="ctr"/>
                      <a:r>
                        <a:rPr lang="ja-JP" altLang="en-US" sz="1100" u="none" strike="noStrike">
                          <a:effectLst/>
                        </a:rPr>
                        <a:t>　</a:t>
                      </a:r>
                      <a:endParaRPr lang="ja-JP" altLang="en-US" sz="1100" b="0" i="0" u="none" strike="noStrike">
                        <a:solidFill>
                          <a:srgbClr val="000000"/>
                        </a:solidFill>
                        <a:effectLst/>
                        <a:latin typeface="ＭＳ Ｐゴシック"/>
                      </a:endParaRPr>
                    </a:p>
                  </a:txBody>
                  <a:tcPr marL="9525" marR="9525" marT="9525" marB="0" anchor="ctr"/>
                </a:tc>
                <a:tc rowSpan="3" hMerge="1">
                  <a:txBody>
                    <a:bodyPr/>
                    <a:lstStyle/>
                    <a:p>
                      <a:endParaRPr kumimoji="1" lang="ja-JP" altLang="en-US"/>
                    </a:p>
                  </a:txBody>
                  <a:tcPr/>
                </a:tc>
                <a:tc>
                  <a:txBody>
                    <a:bodyPr/>
                    <a:lstStyle/>
                    <a:p>
                      <a:pPr algn="ctr" fontAlgn="ctr"/>
                      <a:r>
                        <a:rPr lang="en-US" altLang="ja-JP" sz="1100" u="none" strike="noStrike">
                          <a:effectLst/>
                        </a:rPr>
                        <a:t>2.5</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a:t>
                      </a:r>
                      <a:endParaRPr lang="en-US" altLang="ja-JP" sz="1100" b="0" i="0" u="none" strike="noStrike">
                        <a:solidFill>
                          <a:srgbClr val="000000"/>
                        </a:solidFill>
                        <a:effectLst/>
                        <a:latin typeface="ＭＳ Ｐゴシック"/>
                      </a:endParaRPr>
                    </a:p>
                  </a:txBody>
                  <a:tcPr marL="9525" marR="9525" marT="9525" marB="0" anchor="ctr"/>
                </a:tc>
              </a:tr>
              <a:tr h="221942">
                <a:tc>
                  <a:txBody>
                    <a:bodyPr/>
                    <a:lstStyle/>
                    <a:p>
                      <a:pPr algn="ctr" fontAlgn="ctr"/>
                      <a:r>
                        <a:rPr lang="ja-JP" altLang="en-US" sz="1100" u="none" strike="noStrike">
                          <a:effectLst/>
                        </a:rPr>
                        <a:t>妊婦中期・後期</a:t>
                      </a:r>
                      <a:endParaRPr lang="ja-JP" altLang="en-US" sz="1100" b="0" i="0" u="none" strike="noStrike">
                        <a:solidFill>
                          <a:srgbClr val="000000"/>
                        </a:solidFill>
                        <a:effectLst/>
                        <a:latin typeface="ＭＳ Ｐゴシック"/>
                      </a:endParaRPr>
                    </a:p>
                  </a:txBody>
                  <a:tcPr marL="9525" marR="9525" marT="9525" marB="0" anchor="ctr"/>
                </a:tc>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en-US" altLang="ja-JP" sz="1100" u="none" strike="noStrike">
                          <a:effectLst/>
                        </a:rPr>
                        <a:t>15</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a:t>
                      </a:r>
                      <a:endParaRPr lang="en-US" altLang="ja-JP" sz="1100" b="0" i="0" u="none" strike="noStrike">
                        <a:solidFill>
                          <a:srgbClr val="000000"/>
                        </a:solidFill>
                        <a:effectLst/>
                        <a:latin typeface="ＭＳ Ｐゴシック"/>
                      </a:endParaRPr>
                    </a:p>
                  </a:txBody>
                  <a:tcPr marL="9525" marR="9525" marT="9525" marB="0" anchor="ctr"/>
                </a:tc>
              </a:tr>
              <a:tr h="221942">
                <a:tc>
                  <a:txBody>
                    <a:bodyPr/>
                    <a:lstStyle/>
                    <a:p>
                      <a:pPr algn="ctr" fontAlgn="ctr"/>
                      <a:r>
                        <a:rPr lang="ja-JP" altLang="en-US" sz="1100" u="none" strike="noStrike">
                          <a:effectLst/>
                        </a:rPr>
                        <a:t>授乳婦</a:t>
                      </a:r>
                      <a:endParaRPr lang="ja-JP" altLang="en-US" sz="1100" b="0" i="0" u="none" strike="noStrike">
                        <a:solidFill>
                          <a:srgbClr val="000000"/>
                        </a:solidFill>
                        <a:effectLst/>
                        <a:latin typeface="ＭＳ Ｐゴシック"/>
                      </a:endParaRPr>
                    </a:p>
                  </a:txBody>
                  <a:tcPr marL="9525" marR="9525" marT="9525" marB="0" anchor="ctr"/>
                </a:tc>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en-US" altLang="ja-JP" sz="1100" u="none" strike="noStrike">
                          <a:effectLst/>
                        </a:rPr>
                        <a:t>2.5</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a:effectLst/>
                        </a:rPr>
                        <a:t>-</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100" u="none" strike="noStrike" dirty="0">
                          <a:effectLst/>
                        </a:rPr>
                        <a:t>-</a:t>
                      </a:r>
                      <a:endParaRPr lang="en-US" altLang="ja-JP" sz="1100" b="0" i="0" u="none" strike="noStrike" dirty="0">
                        <a:solidFill>
                          <a:srgbClr val="000000"/>
                        </a:solidFill>
                        <a:effectLst/>
                        <a:latin typeface="ＭＳ Ｐゴシック"/>
                      </a:endParaRPr>
                    </a:p>
                  </a:txBody>
                  <a:tcPr marL="9525" marR="9525" marT="9525" marB="0" anchor="ctr"/>
                </a:tc>
              </a:tr>
            </a:tbl>
          </a:graphicData>
        </a:graphic>
      </p:graphicFrame>
    </p:spTree>
    <p:extLst>
      <p:ext uri="{BB962C8B-B14F-4D97-AF65-F5344CB8AC3E}">
        <p14:creationId xmlns:p14="http://schemas.microsoft.com/office/powerpoint/2010/main" val="24079986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円/楕円 3"/>
          <p:cNvSpPr/>
          <p:nvPr/>
        </p:nvSpPr>
        <p:spPr>
          <a:xfrm>
            <a:off x="251520" y="987574"/>
            <a:ext cx="4608512" cy="936104"/>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r>
              <a:rPr kumimoji="1" lang="ja-JP" altLang="en-US" dirty="0" smtClean="0"/>
              <a:t>食品の成分を調べるには</a:t>
            </a:r>
            <a:r>
              <a:rPr kumimoji="1" lang="en-US" altLang="ja-JP" dirty="0" smtClean="0"/>
              <a:t>…</a:t>
            </a:r>
            <a:endParaRPr kumimoji="1" lang="ja-JP" altLang="en-US" dirty="0"/>
          </a:p>
        </p:txBody>
      </p:sp>
      <p:sp>
        <p:nvSpPr>
          <p:cNvPr id="3" name="コンテンツ プレースホルダー 2"/>
          <p:cNvSpPr>
            <a:spLocks noGrp="1"/>
          </p:cNvSpPr>
          <p:nvPr>
            <p:ph idx="1"/>
          </p:nvPr>
        </p:nvSpPr>
        <p:spPr>
          <a:xfrm>
            <a:off x="467544" y="1131590"/>
            <a:ext cx="8229600" cy="2163687"/>
          </a:xfrm>
        </p:spPr>
        <p:txBody>
          <a:bodyPr>
            <a:normAutofit/>
          </a:bodyPr>
          <a:lstStyle/>
          <a:p>
            <a:pPr marL="0" indent="0">
              <a:buNone/>
            </a:pPr>
            <a:r>
              <a:rPr kumimoji="1" lang="ja-JP" altLang="en-US" dirty="0" smtClean="0"/>
              <a:t>「日本食品標準成分表」</a:t>
            </a:r>
            <a:endParaRPr kumimoji="1" lang="en-US" altLang="ja-JP" dirty="0" smtClean="0"/>
          </a:p>
          <a:p>
            <a:pPr marL="0" indent="0">
              <a:buNone/>
            </a:pPr>
            <a:r>
              <a:rPr lang="en-US" altLang="ja-JP" dirty="0" smtClean="0"/>
              <a:t/>
            </a:r>
            <a:br>
              <a:rPr lang="en-US" altLang="ja-JP" dirty="0" smtClean="0"/>
            </a:br>
            <a:r>
              <a:rPr lang="ja-JP" altLang="en-US" dirty="0" smtClean="0"/>
              <a:t>　各食品の可食部</a:t>
            </a:r>
            <a:r>
              <a:rPr lang="en-US" altLang="ja-JP" dirty="0" smtClean="0"/>
              <a:t>100g</a:t>
            </a:r>
            <a:r>
              <a:rPr lang="ja-JP" altLang="en-US" dirty="0" smtClean="0"/>
              <a:t>当たりのエネルギー量や栄養素量を示したもの</a:t>
            </a:r>
            <a:endParaRPr lang="en-US" altLang="ja-JP" dirty="0"/>
          </a:p>
        </p:txBody>
      </p:sp>
      <p:graphicFrame>
        <p:nvGraphicFramePr>
          <p:cNvPr id="5" name="表 4"/>
          <p:cNvGraphicFramePr>
            <a:graphicFrameLocks noGrp="1"/>
          </p:cNvGraphicFramePr>
          <p:nvPr>
            <p:extLst>
              <p:ext uri="{D42A27DB-BD31-4B8C-83A1-F6EECF244321}">
                <p14:modId xmlns:p14="http://schemas.microsoft.com/office/powerpoint/2010/main" val="1222013687"/>
              </p:ext>
            </p:extLst>
          </p:nvPr>
        </p:nvGraphicFramePr>
        <p:xfrm>
          <a:off x="179512" y="4011910"/>
          <a:ext cx="8815002" cy="864096"/>
        </p:xfrm>
        <a:graphic>
          <a:graphicData uri="http://schemas.openxmlformats.org/drawingml/2006/table">
            <a:tbl>
              <a:tblPr firstRow="1">
                <a:tableStyleId>{BC89EF96-8CEA-46FF-86C4-4CE0E7609802}</a:tableStyleId>
              </a:tblPr>
              <a:tblGrid>
                <a:gridCol w="534083"/>
                <a:gridCol w="725203"/>
                <a:gridCol w="714957"/>
                <a:gridCol w="544329"/>
                <a:gridCol w="629643"/>
                <a:gridCol w="698236"/>
                <a:gridCol w="561050"/>
                <a:gridCol w="629643"/>
                <a:gridCol w="629643"/>
                <a:gridCol w="629643"/>
                <a:gridCol w="629643"/>
                <a:gridCol w="629643"/>
                <a:gridCol w="683223"/>
                <a:gridCol w="576063"/>
              </a:tblGrid>
              <a:tr h="288032">
                <a:tc>
                  <a:txBody>
                    <a:bodyPr/>
                    <a:lstStyle/>
                    <a:p>
                      <a:pPr algn="ctr" fontAlgn="ctr"/>
                      <a:r>
                        <a:rPr lang="ja-JP" altLang="en-US" sz="1100" u="none" strike="noStrike" dirty="0">
                          <a:effectLst/>
                        </a:rPr>
                        <a:t>成分名</a:t>
                      </a:r>
                      <a:endParaRPr lang="ja-JP" altLang="en-US" sz="1100" b="1" i="0" u="none" strike="noStrike" dirty="0">
                        <a:solidFill>
                          <a:srgbClr val="000000"/>
                        </a:solidFill>
                        <a:effectLst/>
                        <a:latin typeface="ＭＳ Ｐゴシック"/>
                      </a:endParaRPr>
                    </a:p>
                  </a:txBody>
                  <a:tcPr marL="8164" marR="8164" marT="8164" marB="0" anchor="ctr"/>
                </a:tc>
                <a:tc>
                  <a:txBody>
                    <a:bodyPr/>
                    <a:lstStyle/>
                    <a:p>
                      <a:pPr algn="ctr" fontAlgn="ctr"/>
                      <a:r>
                        <a:rPr lang="ja-JP" altLang="en-US" sz="1100" u="none" strike="noStrike" dirty="0">
                          <a:effectLst/>
                        </a:rPr>
                        <a:t>エネルギー</a:t>
                      </a:r>
                      <a:endParaRPr lang="ja-JP" altLang="en-US" sz="1100" b="0" i="0" u="none" strike="noStrike" dirty="0">
                        <a:solidFill>
                          <a:srgbClr val="000000"/>
                        </a:solidFill>
                        <a:effectLst/>
                        <a:latin typeface="ＭＳ Ｐゴシック"/>
                      </a:endParaRPr>
                    </a:p>
                  </a:txBody>
                  <a:tcPr marL="8164" marR="8164" marT="8164" marB="0" anchor="ctr"/>
                </a:tc>
                <a:tc>
                  <a:txBody>
                    <a:bodyPr/>
                    <a:lstStyle/>
                    <a:p>
                      <a:pPr algn="ctr" fontAlgn="ctr"/>
                      <a:r>
                        <a:rPr lang="ja-JP" altLang="en-US" sz="1100" u="none" strike="noStrike" dirty="0">
                          <a:effectLst/>
                        </a:rPr>
                        <a:t>たんぱく質</a:t>
                      </a:r>
                      <a:endParaRPr lang="ja-JP" altLang="en-US" sz="1100" b="0" i="0" u="none" strike="noStrike" dirty="0">
                        <a:solidFill>
                          <a:srgbClr val="000000"/>
                        </a:solidFill>
                        <a:effectLst/>
                        <a:latin typeface="ＭＳ Ｐゴシック"/>
                      </a:endParaRPr>
                    </a:p>
                  </a:txBody>
                  <a:tcPr marL="8164" marR="8164" marT="8164" marB="0" anchor="ctr"/>
                </a:tc>
                <a:tc>
                  <a:txBody>
                    <a:bodyPr/>
                    <a:lstStyle/>
                    <a:p>
                      <a:pPr algn="ctr" fontAlgn="ctr"/>
                      <a:r>
                        <a:rPr lang="ja-JP" altLang="en-US" sz="1100" u="none" strike="noStrike">
                          <a:effectLst/>
                        </a:rPr>
                        <a:t>脂質</a:t>
                      </a:r>
                      <a:endParaRPr lang="ja-JP" altLang="en-US" sz="1100" b="0" i="0" u="none" strike="noStrike">
                        <a:solidFill>
                          <a:srgbClr val="000000"/>
                        </a:solidFill>
                        <a:effectLst/>
                        <a:latin typeface="ＭＳ Ｐゴシック"/>
                      </a:endParaRPr>
                    </a:p>
                  </a:txBody>
                  <a:tcPr marL="8164" marR="8164" marT="8164" marB="0" anchor="ctr"/>
                </a:tc>
                <a:tc>
                  <a:txBody>
                    <a:bodyPr/>
                    <a:lstStyle/>
                    <a:p>
                      <a:pPr algn="ctr" fontAlgn="ctr"/>
                      <a:r>
                        <a:rPr lang="ja-JP" altLang="en-US" sz="1100" u="none" strike="noStrike">
                          <a:effectLst/>
                        </a:rPr>
                        <a:t>炭水化物</a:t>
                      </a:r>
                      <a:endParaRPr lang="ja-JP" altLang="en-US" sz="1100" b="0" i="0" u="none" strike="noStrike">
                        <a:solidFill>
                          <a:srgbClr val="000000"/>
                        </a:solidFill>
                        <a:effectLst/>
                        <a:latin typeface="ＭＳ Ｐゴシック"/>
                      </a:endParaRPr>
                    </a:p>
                  </a:txBody>
                  <a:tcPr marL="8164" marR="8164" marT="8164" marB="0" anchor="ctr"/>
                </a:tc>
                <a:tc>
                  <a:txBody>
                    <a:bodyPr/>
                    <a:lstStyle/>
                    <a:p>
                      <a:pPr algn="ctr" fontAlgn="ctr"/>
                      <a:r>
                        <a:rPr lang="ja-JP" altLang="en-US" sz="1100" u="none" strike="noStrike">
                          <a:effectLst/>
                        </a:rPr>
                        <a:t>カルシウム</a:t>
                      </a:r>
                      <a:endParaRPr lang="ja-JP" altLang="en-US" sz="1100" b="0" i="0" u="none" strike="noStrike">
                        <a:solidFill>
                          <a:srgbClr val="000000"/>
                        </a:solidFill>
                        <a:effectLst/>
                        <a:latin typeface="ＭＳ Ｐゴシック"/>
                      </a:endParaRPr>
                    </a:p>
                  </a:txBody>
                  <a:tcPr marL="8164" marR="8164" marT="8164" marB="0" anchor="ctr"/>
                </a:tc>
                <a:tc>
                  <a:txBody>
                    <a:bodyPr/>
                    <a:lstStyle/>
                    <a:p>
                      <a:pPr algn="ctr" fontAlgn="ctr"/>
                      <a:r>
                        <a:rPr lang="ja-JP" altLang="en-US" sz="1100" u="none" strike="noStrike">
                          <a:effectLst/>
                        </a:rPr>
                        <a:t>鉄</a:t>
                      </a:r>
                      <a:endParaRPr lang="ja-JP" altLang="en-US" sz="1100" b="0" i="0" u="none" strike="noStrike">
                        <a:solidFill>
                          <a:srgbClr val="000000"/>
                        </a:solidFill>
                        <a:effectLst/>
                        <a:latin typeface="ＭＳ Ｐゴシック"/>
                      </a:endParaRPr>
                    </a:p>
                  </a:txBody>
                  <a:tcPr marL="8164" marR="8164" marT="8164" marB="0" anchor="ctr"/>
                </a:tc>
                <a:tc>
                  <a:txBody>
                    <a:bodyPr/>
                    <a:lstStyle/>
                    <a:p>
                      <a:pPr algn="ctr" fontAlgn="ctr"/>
                      <a:r>
                        <a:rPr lang="ja-JP" altLang="en-US" sz="1100" u="none" strike="noStrike">
                          <a:effectLst/>
                        </a:rPr>
                        <a:t>ビタミン</a:t>
                      </a:r>
                      <a:r>
                        <a:rPr lang="en-US" sz="1100" u="none" strike="noStrike">
                          <a:effectLst/>
                        </a:rPr>
                        <a:t>A</a:t>
                      </a:r>
                      <a:endParaRPr lang="en-US" sz="1100" b="0" i="0" u="none" strike="noStrike">
                        <a:solidFill>
                          <a:srgbClr val="000000"/>
                        </a:solidFill>
                        <a:effectLst/>
                        <a:latin typeface="ＭＳ Ｐゴシック"/>
                      </a:endParaRPr>
                    </a:p>
                  </a:txBody>
                  <a:tcPr marL="8164" marR="8164" marT="8164" marB="0" anchor="ctr"/>
                </a:tc>
                <a:tc>
                  <a:txBody>
                    <a:bodyPr/>
                    <a:lstStyle/>
                    <a:p>
                      <a:pPr algn="ctr" fontAlgn="ctr"/>
                      <a:r>
                        <a:rPr lang="ja-JP" altLang="en-US" sz="1100" u="none" strike="noStrike">
                          <a:effectLst/>
                        </a:rPr>
                        <a:t>ビタミン</a:t>
                      </a:r>
                      <a:r>
                        <a:rPr lang="en-US" sz="1100" u="none" strike="noStrike">
                          <a:effectLst/>
                        </a:rPr>
                        <a:t>D</a:t>
                      </a:r>
                      <a:endParaRPr lang="en-US" sz="1100" b="0" i="0" u="none" strike="noStrike">
                        <a:solidFill>
                          <a:srgbClr val="000000"/>
                        </a:solidFill>
                        <a:effectLst/>
                        <a:latin typeface="ＭＳ Ｐゴシック"/>
                      </a:endParaRPr>
                    </a:p>
                  </a:txBody>
                  <a:tcPr marL="8164" marR="8164" marT="8164" marB="0" anchor="ctr"/>
                </a:tc>
                <a:tc>
                  <a:txBody>
                    <a:bodyPr/>
                    <a:lstStyle/>
                    <a:p>
                      <a:pPr algn="ctr" fontAlgn="ctr"/>
                      <a:r>
                        <a:rPr lang="ja-JP" altLang="en-US" sz="1100" u="none" strike="noStrike">
                          <a:effectLst/>
                        </a:rPr>
                        <a:t>ビタミン</a:t>
                      </a:r>
                      <a:r>
                        <a:rPr lang="en-US" sz="1100" u="none" strike="noStrike">
                          <a:effectLst/>
                        </a:rPr>
                        <a:t>E</a:t>
                      </a:r>
                      <a:endParaRPr lang="en-US" sz="1100" b="0" i="0" u="none" strike="noStrike">
                        <a:solidFill>
                          <a:srgbClr val="000000"/>
                        </a:solidFill>
                        <a:effectLst/>
                        <a:latin typeface="ＭＳ Ｐゴシック"/>
                      </a:endParaRPr>
                    </a:p>
                  </a:txBody>
                  <a:tcPr marL="8164" marR="8164" marT="8164" marB="0" anchor="ctr"/>
                </a:tc>
                <a:tc>
                  <a:txBody>
                    <a:bodyPr/>
                    <a:lstStyle/>
                    <a:p>
                      <a:pPr algn="ctr" fontAlgn="ctr"/>
                      <a:r>
                        <a:rPr lang="ja-JP" altLang="en-US" sz="1100" u="none" strike="noStrike">
                          <a:effectLst/>
                        </a:rPr>
                        <a:t>ビタミン</a:t>
                      </a:r>
                      <a:r>
                        <a:rPr lang="en-US" sz="1100" u="none" strike="noStrike">
                          <a:effectLst/>
                        </a:rPr>
                        <a:t>B1</a:t>
                      </a:r>
                      <a:endParaRPr lang="en-US" sz="1100" b="0" i="0" u="none" strike="noStrike">
                        <a:solidFill>
                          <a:srgbClr val="000000"/>
                        </a:solidFill>
                        <a:effectLst/>
                        <a:latin typeface="ＭＳ Ｐゴシック"/>
                      </a:endParaRPr>
                    </a:p>
                  </a:txBody>
                  <a:tcPr marL="8164" marR="8164" marT="8164" marB="0" anchor="ctr"/>
                </a:tc>
                <a:tc>
                  <a:txBody>
                    <a:bodyPr/>
                    <a:lstStyle/>
                    <a:p>
                      <a:pPr algn="ctr" fontAlgn="ctr"/>
                      <a:r>
                        <a:rPr lang="ja-JP" altLang="en-US" sz="1100" u="none" strike="noStrike">
                          <a:effectLst/>
                        </a:rPr>
                        <a:t>ビタミン</a:t>
                      </a:r>
                      <a:r>
                        <a:rPr lang="en-US" sz="1100" u="none" strike="noStrike">
                          <a:effectLst/>
                        </a:rPr>
                        <a:t>B2</a:t>
                      </a:r>
                      <a:endParaRPr lang="en-US" sz="1100" b="0" i="0" u="none" strike="noStrike">
                        <a:solidFill>
                          <a:srgbClr val="000000"/>
                        </a:solidFill>
                        <a:effectLst/>
                        <a:latin typeface="ＭＳ Ｐゴシック"/>
                      </a:endParaRPr>
                    </a:p>
                  </a:txBody>
                  <a:tcPr marL="8164" marR="8164" marT="8164" marB="0" anchor="ctr"/>
                </a:tc>
                <a:tc>
                  <a:txBody>
                    <a:bodyPr/>
                    <a:lstStyle/>
                    <a:p>
                      <a:pPr algn="ctr" fontAlgn="ctr"/>
                      <a:r>
                        <a:rPr lang="ja-JP" altLang="en-US" sz="1100" u="none" strike="noStrike">
                          <a:effectLst/>
                        </a:rPr>
                        <a:t>ナイアシン</a:t>
                      </a:r>
                      <a:endParaRPr lang="ja-JP" altLang="en-US" sz="1100" b="0" i="0" u="none" strike="noStrike">
                        <a:solidFill>
                          <a:srgbClr val="000000"/>
                        </a:solidFill>
                        <a:effectLst/>
                        <a:latin typeface="ＭＳ Ｐゴシック"/>
                      </a:endParaRPr>
                    </a:p>
                  </a:txBody>
                  <a:tcPr marL="8164" marR="8164" marT="8164" marB="0" anchor="ctr"/>
                </a:tc>
                <a:tc>
                  <a:txBody>
                    <a:bodyPr/>
                    <a:lstStyle/>
                    <a:p>
                      <a:pPr algn="ctr" fontAlgn="ctr"/>
                      <a:r>
                        <a:rPr lang="ja-JP" altLang="en-US" sz="1100" u="none" strike="noStrike" dirty="0" smtClean="0">
                          <a:effectLst/>
                        </a:rPr>
                        <a:t>ビタミン</a:t>
                      </a:r>
                      <a:r>
                        <a:rPr lang="en-US" sz="1100" u="none" strike="noStrike" dirty="0" smtClean="0">
                          <a:effectLst/>
                        </a:rPr>
                        <a:t>C</a:t>
                      </a:r>
                      <a:endParaRPr lang="en-US" sz="1100" b="0" i="0" u="none" strike="noStrike" dirty="0">
                        <a:solidFill>
                          <a:srgbClr val="000000"/>
                        </a:solidFill>
                        <a:effectLst/>
                        <a:latin typeface="ＭＳ Ｐゴシック"/>
                      </a:endParaRPr>
                    </a:p>
                  </a:txBody>
                  <a:tcPr marL="8164" marR="8164" marT="8164" marB="0" anchor="ctr"/>
                </a:tc>
              </a:tr>
              <a:tr h="288032">
                <a:tc>
                  <a:txBody>
                    <a:bodyPr/>
                    <a:lstStyle/>
                    <a:p>
                      <a:pPr algn="ctr" fontAlgn="ctr"/>
                      <a:r>
                        <a:rPr lang="ja-JP" altLang="en-US" sz="1100" u="none" strike="noStrike">
                          <a:effectLst/>
                        </a:rPr>
                        <a:t>値</a:t>
                      </a:r>
                      <a:endParaRPr lang="ja-JP" altLang="en-US" sz="1100" b="1" i="0" u="none" strike="noStrike">
                        <a:solidFill>
                          <a:srgbClr val="000000"/>
                        </a:solidFill>
                        <a:effectLst/>
                        <a:latin typeface="ＭＳ Ｐゴシック"/>
                      </a:endParaRPr>
                    </a:p>
                  </a:txBody>
                  <a:tcPr marL="8164" marR="8164" marT="8164" marB="0" anchor="ctr"/>
                </a:tc>
                <a:tc>
                  <a:txBody>
                    <a:bodyPr/>
                    <a:lstStyle/>
                    <a:p>
                      <a:pPr algn="ctr" fontAlgn="ctr"/>
                      <a:r>
                        <a:rPr lang="en-US" altLang="ja-JP" sz="1100" u="none" strike="noStrike">
                          <a:effectLst/>
                        </a:rPr>
                        <a:t>151</a:t>
                      </a:r>
                      <a:endParaRPr lang="en-US" altLang="ja-JP" sz="1100" b="0" i="0" u="none" strike="noStrike">
                        <a:solidFill>
                          <a:srgbClr val="000000"/>
                        </a:solidFill>
                        <a:effectLst/>
                        <a:latin typeface="ＭＳ Ｐゴシック"/>
                      </a:endParaRPr>
                    </a:p>
                  </a:txBody>
                  <a:tcPr marL="8164" marR="8164" marT="8164" marB="0" anchor="ctr"/>
                </a:tc>
                <a:tc>
                  <a:txBody>
                    <a:bodyPr/>
                    <a:lstStyle/>
                    <a:p>
                      <a:pPr algn="ctr" fontAlgn="ctr"/>
                      <a:r>
                        <a:rPr lang="en-US" altLang="ja-JP" sz="1100" u="none" strike="noStrike" dirty="0">
                          <a:effectLst/>
                        </a:rPr>
                        <a:t>12.3</a:t>
                      </a:r>
                      <a:endParaRPr lang="en-US" altLang="ja-JP" sz="1100" b="0" i="0" u="none" strike="noStrike" dirty="0">
                        <a:solidFill>
                          <a:srgbClr val="000000"/>
                        </a:solidFill>
                        <a:effectLst/>
                        <a:latin typeface="ＭＳ Ｐゴシック"/>
                      </a:endParaRPr>
                    </a:p>
                  </a:txBody>
                  <a:tcPr marL="8164" marR="8164" marT="8164" marB="0" anchor="ctr"/>
                </a:tc>
                <a:tc>
                  <a:txBody>
                    <a:bodyPr/>
                    <a:lstStyle/>
                    <a:p>
                      <a:pPr algn="ctr" fontAlgn="ctr"/>
                      <a:r>
                        <a:rPr lang="en-US" altLang="ja-JP" sz="1100" u="none" strike="noStrike" dirty="0">
                          <a:effectLst/>
                        </a:rPr>
                        <a:t>10.3</a:t>
                      </a:r>
                      <a:endParaRPr lang="en-US" altLang="ja-JP" sz="1100" b="0" i="0" u="none" strike="noStrike" dirty="0">
                        <a:solidFill>
                          <a:srgbClr val="000000"/>
                        </a:solidFill>
                        <a:effectLst/>
                        <a:latin typeface="ＭＳ Ｐゴシック"/>
                      </a:endParaRPr>
                    </a:p>
                  </a:txBody>
                  <a:tcPr marL="8164" marR="8164" marT="8164" marB="0" anchor="ctr"/>
                </a:tc>
                <a:tc>
                  <a:txBody>
                    <a:bodyPr/>
                    <a:lstStyle/>
                    <a:p>
                      <a:pPr algn="ctr" fontAlgn="ctr"/>
                      <a:r>
                        <a:rPr lang="en-US" altLang="ja-JP" sz="1100" u="none" strike="noStrike" dirty="0">
                          <a:effectLst/>
                        </a:rPr>
                        <a:t>0.3</a:t>
                      </a:r>
                      <a:endParaRPr lang="en-US" altLang="ja-JP" sz="1100" b="0" i="0" u="none" strike="noStrike" dirty="0">
                        <a:solidFill>
                          <a:srgbClr val="000000"/>
                        </a:solidFill>
                        <a:effectLst/>
                        <a:latin typeface="ＭＳ Ｐゴシック"/>
                      </a:endParaRPr>
                    </a:p>
                  </a:txBody>
                  <a:tcPr marL="8164" marR="8164" marT="8164" marB="0" anchor="ctr"/>
                </a:tc>
                <a:tc>
                  <a:txBody>
                    <a:bodyPr/>
                    <a:lstStyle/>
                    <a:p>
                      <a:pPr algn="ctr" fontAlgn="ctr"/>
                      <a:r>
                        <a:rPr lang="en-US" altLang="ja-JP" sz="1100" u="none" strike="noStrike" dirty="0">
                          <a:effectLst/>
                        </a:rPr>
                        <a:t>51</a:t>
                      </a:r>
                      <a:endParaRPr lang="en-US" altLang="ja-JP" sz="1100" b="0" i="0" u="none" strike="noStrike" dirty="0">
                        <a:solidFill>
                          <a:srgbClr val="000000"/>
                        </a:solidFill>
                        <a:effectLst/>
                        <a:latin typeface="ＭＳ Ｐゴシック"/>
                      </a:endParaRPr>
                    </a:p>
                  </a:txBody>
                  <a:tcPr marL="8164" marR="8164" marT="8164" marB="0" anchor="ctr"/>
                </a:tc>
                <a:tc>
                  <a:txBody>
                    <a:bodyPr/>
                    <a:lstStyle/>
                    <a:p>
                      <a:pPr algn="ctr" fontAlgn="ctr"/>
                      <a:r>
                        <a:rPr lang="en-US" altLang="ja-JP" sz="1100" u="none" strike="noStrike" dirty="0">
                          <a:effectLst/>
                        </a:rPr>
                        <a:t>1.8</a:t>
                      </a:r>
                      <a:endParaRPr lang="en-US" altLang="ja-JP" sz="1100" b="0" i="0" u="none" strike="noStrike" dirty="0">
                        <a:solidFill>
                          <a:srgbClr val="000000"/>
                        </a:solidFill>
                        <a:effectLst/>
                        <a:latin typeface="ＭＳ Ｐゴシック"/>
                      </a:endParaRPr>
                    </a:p>
                  </a:txBody>
                  <a:tcPr marL="8164" marR="8164" marT="8164" marB="0" anchor="ctr"/>
                </a:tc>
                <a:tc>
                  <a:txBody>
                    <a:bodyPr/>
                    <a:lstStyle/>
                    <a:p>
                      <a:pPr algn="ctr" fontAlgn="ctr"/>
                      <a:r>
                        <a:rPr lang="en-US" altLang="ja-JP" sz="1100" u="none" strike="noStrike" dirty="0">
                          <a:effectLst/>
                        </a:rPr>
                        <a:t>140</a:t>
                      </a:r>
                      <a:endParaRPr lang="en-US" altLang="ja-JP" sz="1100" b="0" i="0" u="none" strike="noStrike" dirty="0">
                        <a:solidFill>
                          <a:srgbClr val="000000"/>
                        </a:solidFill>
                        <a:effectLst/>
                        <a:latin typeface="ＭＳ Ｐゴシック"/>
                      </a:endParaRPr>
                    </a:p>
                  </a:txBody>
                  <a:tcPr marL="8164" marR="8164" marT="8164" marB="0" anchor="ctr"/>
                </a:tc>
                <a:tc>
                  <a:txBody>
                    <a:bodyPr/>
                    <a:lstStyle/>
                    <a:p>
                      <a:pPr algn="ctr" fontAlgn="ctr"/>
                      <a:r>
                        <a:rPr lang="en-US" altLang="ja-JP" sz="1100" u="none" strike="noStrike" dirty="0">
                          <a:effectLst/>
                        </a:rPr>
                        <a:t>1.8</a:t>
                      </a:r>
                      <a:endParaRPr lang="en-US" altLang="ja-JP" sz="1100" b="0" i="0" u="none" strike="noStrike" dirty="0">
                        <a:solidFill>
                          <a:srgbClr val="000000"/>
                        </a:solidFill>
                        <a:effectLst/>
                        <a:latin typeface="ＭＳ Ｐゴシック"/>
                      </a:endParaRPr>
                    </a:p>
                  </a:txBody>
                  <a:tcPr marL="8164" marR="8164" marT="8164" marB="0" anchor="ctr"/>
                </a:tc>
                <a:tc>
                  <a:txBody>
                    <a:bodyPr/>
                    <a:lstStyle/>
                    <a:p>
                      <a:pPr algn="ctr" fontAlgn="ctr"/>
                      <a:r>
                        <a:rPr lang="en-US" altLang="ja-JP" sz="1100" u="none" strike="noStrike">
                          <a:effectLst/>
                        </a:rPr>
                        <a:t>1</a:t>
                      </a:r>
                      <a:endParaRPr lang="en-US" altLang="ja-JP" sz="1100" b="0" i="0" u="none" strike="noStrike">
                        <a:solidFill>
                          <a:srgbClr val="000000"/>
                        </a:solidFill>
                        <a:effectLst/>
                        <a:latin typeface="ＭＳ Ｐゴシック"/>
                      </a:endParaRPr>
                    </a:p>
                  </a:txBody>
                  <a:tcPr marL="8164" marR="8164" marT="8164" marB="0" anchor="ctr"/>
                </a:tc>
                <a:tc>
                  <a:txBody>
                    <a:bodyPr/>
                    <a:lstStyle/>
                    <a:p>
                      <a:pPr algn="ctr" fontAlgn="ctr"/>
                      <a:r>
                        <a:rPr lang="en-US" altLang="ja-JP" sz="1100" u="none" strike="noStrike">
                          <a:effectLst/>
                        </a:rPr>
                        <a:t>0.06</a:t>
                      </a:r>
                      <a:endParaRPr lang="en-US" altLang="ja-JP" sz="1100" b="0" i="0" u="none" strike="noStrike">
                        <a:solidFill>
                          <a:srgbClr val="000000"/>
                        </a:solidFill>
                        <a:effectLst/>
                        <a:latin typeface="ＭＳ Ｐゴシック"/>
                      </a:endParaRPr>
                    </a:p>
                  </a:txBody>
                  <a:tcPr marL="8164" marR="8164" marT="8164" marB="0" anchor="ctr"/>
                </a:tc>
                <a:tc>
                  <a:txBody>
                    <a:bodyPr/>
                    <a:lstStyle/>
                    <a:p>
                      <a:pPr algn="ctr" fontAlgn="ctr"/>
                      <a:r>
                        <a:rPr lang="en-US" altLang="ja-JP" sz="1100" u="none" strike="noStrike">
                          <a:effectLst/>
                        </a:rPr>
                        <a:t>0.43</a:t>
                      </a:r>
                      <a:endParaRPr lang="en-US" altLang="ja-JP" sz="1100" b="0" i="0" u="none" strike="noStrike">
                        <a:solidFill>
                          <a:srgbClr val="000000"/>
                        </a:solidFill>
                        <a:effectLst/>
                        <a:latin typeface="ＭＳ Ｐゴシック"/>
                      </a:endParaRPr>
                    </a:p>
                  </a:txBody>
                  <a:tcPr marL="8164" marR="8164" marT="8164" marB="0" anchor="ctr"/>
                </a:tc>
                <a:tc>
                  <a:txBody>
                    <a:bodyPr/>
                    <a:lstStyle/>
                    <a:p>
                      <a:pPr algn="ctr" fontAlgn="ctr"/>
                      <a:r>
                        <a:rPr lang="en-US" altLang="ja-JP" sz="1100" u="none" strike="noStrike" dirty="0">
                          <a:effectLst/>
                        </a:rPr>
                        <a:t>0.1</a:t>
                      </a:r>
                      <a:endParaRPr lang="en-US" altLang="ja-JP" sz="1100" b="0" i="0" u="none" strike="noStrike" dirty="0">
                        <a:solidFill>
                          <a:srgbClr val="000000"/>
                        </a:solidFill>
                        <a:effectLst/>
                        <a:latin typeface="ＭＳ Ｐゴシック"/>
                      </a:endParaRPr>
                    </a:p>
                  </a:txBody>
                  <a:tcPr marL="8164" marR="8164" marT="8164" marB="0" anchor="ctr"/>
                </a:tc>
                <a:tc>
                  <a:txBody>
                    <a:bodyPr/>
                    <a:lstStyle/>
                    <a:p>
                      <a:pPr algn="ctr" fontAlgn="ctr"/>
                      <a:r>
                        <a:rPr lang="en-US" altLang="ja-JP" sz="1100" u="none" strike="noStrike" dirty="0">
                          <a:effectLst/>
                        </a:rPr>
                        <a:t>0</a:t>
                      </a:r>
                      <a:endParaRPr lang="en-US" altLang="ja-JP" sz="1100" b="0" i="0" u="none" strike="noStrike" dirty="0">
                        <a:solidFill>
                          <a:srgbClr val="000000"/>
                        </a:solidFill>
                        <a:effectLst/>
                        <a:latin typeface="ＭＳ Ｐゴシック"/>
                      </a:endParaRPr>
                    </a:p>
                  </a:txBody>
                  <a:tcPr marL="8164" marR="8164" marT="8164" marB="0" anchor="ctr"/>
                </a:tc>
              </a:tr>
              <a:tr h="288032">
                <a:tc>
                  <a:txBody>
                    <a:bodyPr/>
                    <a:lstStyle/>
                    <a:p>
                      <a:pPr algn="ctr" fontAlgn="ctr"/>
                      <a:r>
                        <a:rPr lang="ja-JP" altLang="en-US" sz="1100" u="none" strike="noStrike">
                          <a:effectLst/>
                        </a:rPr>
                        <a:t>単位</a:t>
                      </a:r>
                      <a:endParaRPr lang="ja-JP" altLang="en-US" sz="1100" b="1" i="0" u="none" strike="noStrike">
                        <a:solidFill>
                          <a:srgbClr val="000000"/>
                        </a:solidFill>
                        <a:effectLst/>
                        <a:latin typeface="ＭＳ Ｐゴシック"/>
                      </a:endParaRPr>
                    </a:p>
                  </a:txBody>
                  <a:tcPr marL="8164" marR="8164" marT="8164" marB="0" anchor="ctr"/>
                </a:tc>
                <a:tc>
                  <a:txBody>
                    <a:bodyPr/>
                    <a:lstStyle/>
                    <a:p>
                      <a:pPr algn="ctr" fontAlgn="ctr"/>
                      <a:r>
                        <a:rPr lang="en-US" sz="1100" u="none" strike="noStrike">
                          <a:effectLst/>
                        </a:rPr>
                        <a:t>kcal</a:t>
                      </a:r>
                      <a:endParaRPr lang="en-US" sz="1100" b="0" i="0" u="none" strike="noStrike">
                        <a:solidFill>
                          <a:srgbClr val="000000"/>
                        </a:solidFill>
                        <a:effectLst/>
                        <a:latin typeface="ＭＳ Ｐゴシック"/>
                      </a:endParaRPr>
                    </a:p>
                  </a:txBody>
                  <a:tcPr marL="8164" marR="8164" marT="8164" marB="0" anchor="ctr"/>
                </a:tc>
                <a:tc>
                  <a:txBody>
                    <a:bodyPr/>
                    <a:lstStyle/>
                    <a:p>
                      <a:pPr algn="ctr" fontAlgn="ctr"/>
                      <a:r>
                        <a:rPr lang="en-US" sz="1100" u="none" strike="noStrike">
                          <a:effectLst/>
                        </a:rPr>
                        <a:t>g</a:t>
                      </a:r>
                      <a:endParaRPr lang="en-US" sz="1100" b="0" i="0" u="none" strike="noStrike">
                        <a:solidFill>
                          <a:srgbClr val="000000"/>
                        </a:solidFill>
                        <a:effectLst/>
                        <a:latin typeface="ＭＳ Ｐゴシック"/>
                      </a:endParaRPr>
                    </a:p>
                  </a:txBody>
                  <a:tcPr marL="8164" marR="8164" marT="8164" marB="0" anchor="ctr"/>
                </a:tc>
                <a:tc>
                  <a:txBody>
                    <a:bodyPr/>
                    <a:lstStyle/>
                    <a:p>
                      <a:pPr algn="ctr" fontAlgn="ctr"/>
                      <a:r>
                        <a:rPr lang="en-US" sz="1100" u="none" strike="noStrike">
                          <a:effectLst/>
                        </a:rPr>
                        <a:t>g</a:t>
                      </a:r>
                      <a:endParaRPr lang="en-US" sz="1100" b="0" i="0" u="none" strike="noStrike">
                        <a:solidFill>
                          <a:srgbClr val="000000"/>
                        </a:solidFill>
                        <a:effectLst/>
                        <a:latin typeface="ＭＳ Ｐゴシック"/>
                      </a:endParaRPr>
                    </a:p>
                  </a:txBody>
                  <a:tcPr marL="8164" marR="8164" marT="8164" marB="0" anchor="ctr"/>
                </a:tc>
                <a:tc>
                  <a:txBody>
                    <a:bodyPr/>
                    <a:lstStyle/>
                    <a:p>
                      <a:pPr algn="ctr" fontAlgn="ctr"/>
                      <a:r>
                        <a:rPr lang="en-US" sz="1100" u="none" strike="noStrike">
                          <a:effectLst/>
                        </a:rPr>
                        <a:t>g</a:t>
                      </a:r>
                      <a:endParaRPr lang="en-US" sz="1100" b="0" i="0" u="none" strike="noStrike">
                        <a:solidFill>
                          <a:srgbClr val="000000"/>
                        </a:solidFill>
                        <a:effectLst/>
                        <a:latin typeface="ＭＳ Ｐゴシック"/>
                      </a:endParaRPr>
                    </a:p>
                  </a:txBody>
                  <a:tcPr marL="8164" marR="8164" marT="8164" marB="0" anchor="ctr"/>
                </a:tc>
                <a:tc>
                  <a:txBody>
                    <a:bodyPr/>
                    <a:lstStyle/>
                    <a:p>
                      <a:pPr algn="ctr" fontAlgn="ctr"/>
                      <a:r>
                        <a:rPr lang="en-US" sz="1100" u="none" strike="noStrike">
                          <a:effectLst/>
                        </a:rPr>
                        <a:t>mg</a:t>
                      </a:r>
                      <a:endParaRPr lang="en-US" sz="1100" b="0" i="0" u="none" strike="noStrike">
                        <a:solidFill>
                          <a:srgbClr val="000000"/>
                        </a:solidFill>
                        <a:effectLst/>
                        <a:latin typeface="ＭＳ Ｐゴシック"/>
                      </a:endParaRPr>
                    </a:p>
                  </a:txBody>
                  <a:tcPr marL="8164" marR="8164" marT="8164" marB="0" anchor="ctr"/>
                </a:tc>
                <a:tc>
                  <a:txBody>
                    <a:bodyPr/>
                    <a:lstStyle/>
                    <a:p>
                      <a:pPr algn="ctr" fontAlgn="ctr"/>
                      <a:r>
                        <a:rPr lang="en-US" sz="1100" u="none" strike="noStrike" dirty="0">
                          <a:effectLst/>
                        </a:rPr>
                        <a:t>mg</a:t>
                      </a:r>
                      <a:endParaRPr lang="en-US" sz="1100" b="0" i="0" u="none" strike="noStrike" dirty="0">
                        <a:solidFill>
                          <a:srgbClr val="000000"/>
                        </a:solidFill>
                        <a:effectLst/>
                        <a:latin typeface="ＭＳ Ｐゴシック"/>
                      </a:endParaRPr>
                    </a:p>
                  </a:txBody>
                  <a:tcPr marL="8164" marR="8164" marT="8164" marB="0" anchor="ctr"/>
                </a:tc>
                <a:tc>
                  <a:txBody>
                    <a:bodyPr/>
                    <a:lstStyle/>
                    <a:p>
                      <a:pPr algn="ctr" fontAlgn="ctr"/>
                      <a:r>
                        <a:rPr lang="el-GR" sz="1100" u="none" strike="noStrike">
                          <a:effectLst/>
                        </a:rPr>
                        <a:t>μ</a:t>
                      </a:r>
                      <a:r>
                        <a:rPr lang="en-US" sz="1100" u="none" strike="noStrike">
                          <a:effectLst/>
                        </a:rPr>
                        <a:t>g</a:t>
                      </a:r>
                      <a:endParaRPr lang="en-US" sz="1100" b="0" i="0" u="none" strike="noStrike">
                        <a:solidFill>
                          <a:srgbClr val="000000"/>
                        </a:solidFill>
                        <a:effectLst/>
                        <a:latin typeface="ＭＳ Ｐゴシック"/>
                      </a:endParaRPr>
                    </a:p>
                  </a:txBody>
                  <a:tcPr marL="8164" marR="8164" marT="8164" marB="0" anchor="ctr"/>
                </a:tc>
                <a:tc>
                  <a:txBody>
                    <a:bodyPr/>
                    <a:lstStyle/>
                    <a:p>
                      <a:pPr algn="ctr" fontAlgn="ctr"/>
                      <a:r>
                        <a:rPr lang="el-GR" sz="1100" u="none" strike="noStrike" dirty="0">
                          <a:effectLst/>
                        </a:rPr>
                        <a:t>μ</a:t>
                      </a:r>
                      <a:r>
                        <a:rPr lang="en-US" sz="1100" u="none" strike="noStrike" dirty="0">
                          <a:effectLst/>
                        </a:rPr>
                        <a:t>g</a:t>
                      </a:r>
                      <a:endParaRPr lang="en-US" sz="1100" b="0" i="0" u="none" strike="noStrike" dirty="0">
                        <a:solidFill>
                          <a:srgbClr val="000000"/>
                        </a:solidFill>
                        <a:effectLst/>
                        <a:latin typeface="ＭＳ Ｐゴシック"/>
                      </a:endParaRPr>
                    </a:p>
                  </a:txBody>
                  <a:tcPr marL="8164" marR="8164" marT="8164" marB="0" anchor="ctr"/>
                </a:tc>
                <a:tc>
                  <a:txBody>
                    <a:bodyPr/>
                    <a:lstStyle/>
                    <a:p>
                      <a:pPr algn="ctr" fontAlgn="ctr"/>
                      <a:r>
                        <a:rPr lang="en-US" sz="1100" u="none" strike="noStrike" dirty="0">
                          <a:effectLst/>
                        </a:rPr>
                        <a:t>mg</a:t>
                      </a:r>
                      <a:endParaRPr lang="en-US" sz="1100" b="0" i="0" u="none" strike="noStrike" dirty="0">
                        <a:solidFill>
                          <a:srgbClr val="000000"/>
                        </a:solidFill>
                        <a:effectLst/>
                        <a:latin typeface="ＭＳ Ｐゴシック"/>
                      </a:endParaRPr>
                    </a:p>
                  </a:txBody>
                  <a:tcPr marL="8164" marR="8164" marT="8164" marB="0" anchor="ctr"/>
                </a:tc>
                <a:tc>
                  <a:txBody>
                    <a:bodyPr/>
                    <a:lstStyle/>
                    <a:p>
                      <a:pPr algn="ctr" fontAlgn="ctr"/>
                      <a:r>
                        <a:rPr lang="en-US" sz="1100" u="none" strike="noStrike" dirty="0">
                          <a:effectLst/>
                        </a:rPr>
                        <a:t>mg</a:t>
                      </a:r>
                      <a:endParaRPr lang="en-US" sz="1100" b="0" i="0" u="none" strike="noStrike" dirty="0">
                        <a:solidFill>
                          <a:srgbClr val="000000"/>
                        </a:solidFill>
                        <a:effectLst/>
                        <a:latin typeface="ＭＳ Ｐゴシック"/>
                      </a:endParaRPr>
                    </a:p>
                  </a:txBody>
                  <a:tcPr marL="8164" marR="8164" marT="8164" marB="0" anchor="ctr"/>
                </a:tc>
                <a:tc>
                  <a:txBody>
                    <a:bodyPr/>
                    <a:lstStyle/>
                    <a:p>
                      <a:pPr algn="ctr" fontAlgn="ctr"/>
                      <a:r>
                        <a:rPr lang="en-US" sz="1100" u="none" strike="noStrike" dirty="0">
                          <a:effectLst/>
                        </a:rPr>
                        <a:t>mg</a:t>
                      </a:r>
                      <a:endParaRPr lang="en-US" sz="1100" b="0" i="0" u="none" strike="noStrike" dirty="0">
                        <a:solidFill>
                          <a:srgbClr val="000000"/>
                        </a:solidFill>
                        <a:effectLst/>
                        <a:latin typeface="ＭＳ Ｐゴシック"/>
                      </a:endParaRPr>
                    </a:p>
                  </a:txBody>
                  <a:tcPr marL="8164" marR="8164" marT="8164" marB="0" anchor="ctr"/>
                </a:tc>
                <a:tc>
                  <a:txBody>
                    <a:bodyPr/>
                    <a:lstStyle/>
                    <a:p>
                      <a:pPr algn="ctr" fontAlgn="ctr"/>
                      <a:r>
                        <a:rPr lang="en-US" sz="1100" u="none" strike="noStrike" dirty="0">
                          <a:effectLst/>
                        </a:rPr>
                        <a:t>mg</a:t>
                      </a:r>
                      <a:endParaRPr lang="en-US" sz="1100" b="0" i="0" u="none" strike="noStrike" dirty="0">
                        <a:solidFill>
                          <a:srgbClr val="000000"/>
                        </a:solidFill>
                        <a:effectLst/>
                        <a:latin typeface="ＭＳ Ｐゴシック"/>
                      </a:endParaRPr>
                    </a:p>
                  </a:txBody>
                  <a:tcPr marL="8164" marR="8164" marT="8164" marB="0" anchor="ctr"/>
                </a:tc>
                <a:tc>
                  <a:txBody>
                    <a:bodyPr/>
                    <a:lstStyle/>
                    <a:p>
                      <a:pPr algn="ctr" fontAlgn="ctr"/>
                      <a:r>
                        <a:rPr lang="en-US" sz="1100" u="none" strike="noStrike" dirty="0">
                          <a:effectLst/>
                        </a:rPr>
                        <a:t>mg</a:t>
                      </a:r>
                      <a:endParaRPr lang="en-US" sz="1100" b="0" i="0" u="none" strike="noStrike" dirty="0">
                        <a:solidFill>
                          <a:srgbClr val="000000"/>
                        </a:solidFill>
                        <a:effectLst/>
                        <a:latin typeface="ＭＳ Ｐゴシック"/>
                      </a:endParaRPr>
                    </a:p>
                  </a:txBody>
                  <a:tcPr marL="8164" marR="8164" marT="8164" marB="0" anchor="ctr"/>
                </a:tc>
              </a:tr>
            </a:tbl>
          </a:graphicData>
        </a:graphic>
      </p:graphicFrame>
      <p:sp>
        <p:nvSpPr>
          <p:cNvPr id="6" name="テキスト ボックス 5"/>
          <p:cNvSpPr txBox="1"/>
          <p:nvPr/>
        </p:nvSpPr>
        <p:spPr>
          <a:xfrm>
            <a:off x="270070" y="3467204"/>
            <a:ext cx="1146468"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r>
              <a:rPr kumimoji="1" lang="ja-JP" altLang="en-US" dirty="0" smtClean="0"/>
              <a:t>例：　鶏卵</a:t>
            </a:r>
            <a:endParaRPr kumimoji="1" lang="ja-JP" altLang="en-US" dirty="0"/>
          </a:p>
        </p:txBody>
      </p:sp>
    </p:spTree>
    <p:extLst>
      <p:ext uri="{BB962C8B-B14F-4D97-AF65-F5344CB8AC3E}">
        <p14:creationId xmlns:p14="http://schemas.microsoft.com/office/powerpoint/2010/main" val="40281380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栄養価計算</a:t>
            </a:r>
            <a:endParaRPr kumimoji="1" lang="ja-JP" altLang="en-US" dirty="0"/>
          </a:p>
        </p:txBody>
      </p:sp>
      <p:sp>
        <p:nvSpPr>
          <p:cNvPr id="3" name="コンテンツ プレースホルダー 2"/>
          <p:cNvSpPr>
            <a:spLocks noGrp="1"/>
          </p:cNvSpPr>
          <p:nvPr>
            <p:ph idx="1"/>
          </p:nvPr>
        </p:nvSpPr>
        <p:spPr>
          <a:xfrm>
            <a:off x="251520" y="1200151"/>
            <a:ext cx="8435280" cy="1731639"/>
          </a:xfrm>
        </p:spPr>
        <p:txBody>
          <a:bodyPr/>
          <a:lstStyle/>
          <a:p>
            <a:pPr marL="514350" indent="-514350">
              <a:buFont typeface="+mj-lt"/>
              <a:buAutoNum type="arabicPeriod"/>
            </a:pPr>
            <a:r>
              <a:rPr kumimoji="1" lang="ja-JP" altLang="en-US" dirty="0" smtClean="0"/>
              <a:t>「食品成分表」で食品の栄養成分値を調べる</a:t>
            </a:r>
            <a:endParaRPr kumimoji="1" lang="en-US" altLang="ja-JP" dirty="0" smtClean="0"/>
          </a:p>
          <a:p>
            <a:pPr marL="514350" indent="-514350">
              <a:buFont typeface="+mj-lt"/>
              <a:buAutoNum type="arabicPeriod"/>
            </a:pPr>
            <a:r>
              <a:rPr kumimoji="1" lang="ja-JP" altLang="en-US" dirty="0" smtClean="0"/>
              <a:t>次の計算式で算出する</a:t>
            </a:r>
            <a:r>
              <a:rPr kumimoji="1" lang="en-US" altLang="ja-JP" dirty="0" smtClean="0"/>
              <a:t/>
            </a:r>
            <a:br>
              <a:rPr kumimoji="1" lang="en-US" altLang="ja-JP" dirty="0" smtClean="0"/>
            </a:br>
            <a:r>
              <a:rPr kumimoji="1" lang="ja-JP" altLang="en-US" dirty="0" smtClean="0"/>
              <a:t>　</a:t>
            </a:r>
            <a:r>
              <a:rPr kumimoji="1" lang="ja-JP" altLang="en-US" dirty="0" smtClean="0">
                <a:solidFill>
                  <a:srgbClr val="FF0000"/>
                </a:solidFill>
              </a:rPr>
              <a:t>栄養成分値</a:t>
            </a:r>
            <a:r>
              <a:rPr kumimoji="1" lang="en-US" altLang="ja-JP" dirty="0" smtClean="0">
                <a:solidFill>
                  <a:srgbClr val="FF0000"/>
                </a:solidFill>
              </a:rPr>
              <a:t>×</a:t>
            </a:r>
            <a:r>
              <a:rPr kumimoji="1" lang="ja-JP" altLang="en-US" dirty="0" smtClean="0">
                <a:solidFill>
                  <a:srgbClr val="FF0000"/>
                </a:solidFill>
              </a:rPr>
              <a:t>食品の重量</a:t>
            </a:r>
            <a:r>
              <a:rPr kumimoji="1" lang="en-US" altLang="ja-JP" dirty="0" smtClean="0">
                <a:solidFill>
                  <a:srgbClr val="FF0000"/>
                </a:solidFill>
              </a:rPr>
              <a:t>(g)÷100</a:t>
            </a:r>
            <a:endParaRPr kumimoji="1" lang="ja-JP" altLang="en-US" dirty="0">
              <a:solidFill>
                <a:srgbClr val="FF0000"/>
              </a:solidFill>
            </a:endParaRPr>
          </a:p>
        </p:txBody>
      </p:sp>
      <p:sp>
        <p:nvSpPr>
          <p:cNvPr id="4" name="テキスト ボックス 3"/>
          <p:cNvSpPr txBox="1"/>
          <p:nvPr/>
        </p:nvSpPr>
        <p:spPr>
          <a:xfrm>
            <a:off x="755576" y="3075806"/>
            <a:ext cx="6418745" cy="1815882"/>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kumimoji="1" lang="ja-JP" altLang="en-US" sz="2800" dirty="0" smtClean="0">
                <a:latin typeface="+mn-ea"/>
              </a:rPr>
              <a:t>例　鶏卵</a:t>
            </a:r>
            <a:r>
              <a:rPr kumimoji="1" lang="en-US" altLang="ja-JP" sz="2800" dirty="0" smtClean="0">
                <a:latin typeface="+mn-ea"/>
              </a:rPr>
              <a:t>50g</a:t>
            </a:r>
          </a:p>
          <a:p>
            <a:endParaRPr lang="en-US" altLang="ja-JP" sz="2800" dirty="0">
              <a:latin typeface="+mn-ea"/>
            </a:endParaRPr>
          </a:p>
          <a:p>
            <a:r>
              <a:rPr lang="en-US" altLang="ja-JP" sz="2800" dirty="0" smtClean="0">
                <a:latin typeface="+mn-ea"/>
              </a:rPr>
              <a:t>	</a:t>
            </a:r>
            <a:r>
              <a:rPr kumimoji="1" lang="ja-JP" altLang="en-US" sz="2800" dirty="0" smtClean="0">
                <a:latin typeface="+mn-ea"/>
              </a:rPr>
              <a:t>エネルギー</a:t>
            </a:r>
            <a:r>
              <a:rPr kumimoji="1" lang="en-US" altLang="ja-JP" sz="2800" dirty="0" smtClean="0">
                <a:latin typeface="+mn-ea"/>
              </a:rPr>
              <a:t>	151×50÷100</a:t>
            </a:r>
            <a:r>
              <a:rPr kumimoji="1" lang="ja-JP" altLang="en-US" sz="2800" dirty="0" smtClean="0">
                <a:latin typeface="+mn-ea"/>
              </a:rPr>
              <a:t>＝</a:t>
            </a:r>
            <a:r>
              <a:rPr kumimoji="1" lang="en-US" altLang="ja-JP" sz="2800" dirty="0" smtClean="0">
                <a:latin typeface="+mn-ea"/>
              </a:rPr>
              <a:t>76kcal</a:t>
            </a:r>
          </a:p>
          <a:p>
            <a:r>
              <a:rPr lang="en-US" altLang="ja-JP" sz="2800" dirty="0">
                <a:latin typeface="+mn-ea"/>
              </a:rPr>
              <a:t>	</a:t>
            </a:r>
            <a:r>
              <a:rPr lang="ja-JP" altLang="en-US" sz="2800" dirty="0" smtClean="0">
                <a:latin typeface="+mn-ea"/>
              </a:rPr>
              <a:t>たんぱく質</a:t>
            </a:r>
            <a:r>
              <a:rPr lang="en-US" altLang="ja-JP" sz="2800" dirty="0" smtClean="0">
                <a:latin typeface="+mn-ea"/>
              </a:rPr>
              <a:t>	12.3×50÷100</a:t>
            </a:r>
            <a:r>
              <a:rPr lang="ja-JP" altLang="en-US" sz="2800" dirty="0" smtClean="0">
                <a:latin typeface="+mn-ea"/>
              </a:rPr>
              <a:t>＝</a:t>
            </a:r>
            <a:r>
              <a:rPr lang="en-US" altLang="ja-JP" sz="2800" dirty="0" smtClean="0">
                <a:latin typeface="+mn-ea"/>
              </a:rPr>
              <a:t>6.2g</a:t>
            </a:r>
            <a:endParaRPr kumimoji="1" lang="ja-JP" altLang="en-US" sz="2800" dirty="0">
              <a:latin typeface="+mn-ea"/>
            </a:endParaRPr>
          </a:p>
        </p:txBody>
      </p:sp>
    </p:spTree>
    <p:extLst>
      <p:ext uri="{BB962C8B-B14F-4D97-AF65-F5344CB8AC3E}">
        <p14:creationId xmlns:p14="http://schemas.microsoft.com/office/powerpoint/2010/main" val="3059922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メモ 3"/>
          <p:cNvSpPr/>
          <p:nvPr/>
        </p:nvSpPr>
        <p:spPr>
          <a:xfrm>
            <a:off x="251520" y="1059582"/>
            <a:ext cx="8568952" cy="1296144"/>
          </a:xfrm>
          <a:prstGeom prst="foldedCorner">
            <a:avLst/>
          </a:prstGeom>
        </p:spPr>
        <p:style>
          <a:lnRef idx="1">
            <a:schemeClr val="accent1"/>
          </a:lnRef>
          <a:fillRef idx="2">
            <a:schemeClr val="accent1"/>
          </a:fillRef>
          <a:effectRef idx="1">
            <a:schemeClr val="accent1"/>
          </a:effectRef>
          <a:fontRef idx="minor">
            <a:schemeClr val="dk1"/>
          </a:fontRef>
        </p:style>
        <p:txBody>
          <a:bodyPr rtlCol="0" anchor="ctr"/>
          <a:lstStyle/>
          <a:p>
            <a:endParaRPr kumimoji="1" lang="ja-JP" altLang="en-US" sz="3200" dirty="0"/>
          </a:p>
        </p:txBody>
      </p:sp>
      <p:sp>
        <p:nvSpPr>
          <p:cNvPr id="2" name="タイトル 1"/>
          <p:cNvSpPr>
            <a:spLocks noGrp="1"/>
          </p:cNvSpPr>
          <p:nvPr>
            <p:ph type="title"/>
          </p:nvPr>
        </p:nvSpPr>
        <p:spPr/>
        <p:txBody>
          <a:bodyPr/>
          <a:lstStyle/>
          <a:p>
            <a:r>
              <a:rPr kumimoji="1" lang="ja-JP" altLang="en-US" dirty="0" smtClean="0"/>
              <a:t>食事摂取基準とは</a:t>
            </a:r>
            <a:endParaRPr kumimoji="1" lang="ja-JP" altLang="en-US" dirty="0"/>
          </a:p>
        </p:txBody>
      </p:sp>
      <p:sp>
        <p:nvSpPr>
          <p:cNvPr id="3" name="コンテンツ プレースホルダー 2"/>
          <p:cNvSpPr>
            <a:spLocks noGrp="1"/>
          </p:cNvSpPr>
          <p:nvPr>
            <p:ph idx="1"/>
          </p:nvPr>
        </p:nvSpPr>
        <p:spPr>
          <a:xfrm>
            <a:off x="457200" y="1275605"/>
            <a:ext cx="8291264" cy="2897565"/>
          </a:xfrm>
        </p:spPr>
        <p:txBody>
          <a:bodyPr>
            <a:normAutofit fontScale="92500" lnSpcReduction="10000"/>
          </a:bodyPr>
          <a:lstStyle/>
          <a:p>
            <a:pPr marL="0" indent="0">
              <a:buNone/>
            </a:pPr>
            <a:r>
              <a:rPr lang="ja-JP" altLang="en-US" dirty="0"/>
              <a:t>健康の保持・増進を図る上で摂取することが望ましいエネルギー及び栄養素の量の</a:t>
            </a:r>
            <a:r>
              <a:rPr lang="ja-JP" altLang="en-US" dirty="0" smtClean="0"/>
              <a:t>基準</a:t>
            </a:r>
            <a:endParaRPr lang="en-US" altLang="ja-JP" dirty="0" smtClean="0"/>
          </a:p>
          <a:p>
            <a:pPr marL="0" indent="0" algn="r">
              <a:buNone/>
            </a:pPr>
            <a:endParaRPr lang="en-US" altLang="ja-JP" sz="2400" dirty="0" smtClean="0">
              <a:effectLst/>
            </a:endParaRPr>
          </a:p>
          <a:p>
            <a:pPr marL="0" indent="0" algn="r">
              <a:buNone/>
            </a:pPr>
            <a:r>
              <a:rPr lang="ja-JP" altLang="en-US" sz="2400" dirty="0" smtClean="0">
                <a:effectLst/>
              </a:rPr>
              <a:t>（厚生</a:t>
            </a:r>
            <a:r>
              <a:rPr lang="ja-JP" altLang="en-US" sz="2400" dirty="0" smtClean="0">
                <a:effectLst/>
              </a:rPr>
              <a:t>労働大臣が定める。５年毎に改定。</a:t>
            </a:r>
            <a:r>
              <a:rPr lang="ja-JP" altLang="en-US" sz="2400" dirty="0" smtClean="0">
                <a:effectLst/>
              </a:rPr>
              <a:t>）</a:t>
            </a:r>
            <a:endParaRPr lang="en-US" altLang="ja-JP" sz="2400" dirty="0" smtClean="0">
              <a:effectLst/>
            </a:endParaRPr>
          </a:p>
          <a:p>
            <a:pPr marL="0" indent="0">
              <a:buNone/>
            </a:pPr>
            <a:endParaRPr kumimoji="1" lang="en-US" altLang="ja-JP" sz="2800" dirty="0" smtClean="0"/>
          </a:p>
          <a:p>
            <a:pPr marL="0" indent="0">
              <a:buNone/>
            </a:pPr>
            <a:r>
              <a:rPr kumimoji="1" lang="ja-JP" altLang="en-US" sz="2800" dirty="0" smtClean="0"/>
              <a:t>年齢，性</a:t>
            </a:r>
            <a:r>
              <a:rPr lang="ja-JP" altLang="en-US" sz="2800" dirty="0"/>
              <a:t>，</a:t>
            </a:r>
            <a:r>
              <a:rPr kumimoji="1" lang="ja-JP" altLang="en-US" sz="2800" dirty="0" smtClean="0"/>
              <a:t>身体活動レベル，妊婦，授乳婦の別に，</a:t>
            </a:r>
            <a:r>
              <a:rPr kumimoji="1" lang="ja-JP" altLang="en-US" sz="2800" dirty="0" smtClean="0">
                <a:solidFill>
                  <a:srgbClr val="FF0000"/>
                </a:solidFill>
              </a:rPr>
              <a:t>エネルギーと栄養素</a:t>
            </a:r>
            <a:r>
              <a:rPr lang="ja-JP" altLang="en-US" sz="2800" dirty="0" smtClean="0">
                <a:solidFill>
                  <a:srgbClr val="FF0000"/>
                </a:solidFill>
              </a:rPr>
              <a:t>の</a:t>
            </a:r>
            <a:r>
              <a:rPr kumimoji="1" lang="ja-JP" altLang="en-US" sz="2800" dirty="0" smtClean="0">
                <a:solidFill>
                  <a:srgbClr val="FF0000"/>
                </a:solidFill>
              </a:rPr>
              <a:t>各１日の摂取基準</a:t>
            </a:r>
            <a:r>
              <a:rPr kumimoji="1" lang="ja-JP" altLang="en-US" sz="2800" dirty="0" smtClean="0"/>
              <a:t>を示している</a:t>
            </a:r>
            <a:endParaRPr kumimoji="1" lang="ja-JP" altLang="en-US" sz="2800" dirty="0"/>
          </a:p>
        </p:txBody>
      </p:sp>
      <p:sp>
        <p:nvSpPr>
          <p:cNvPr id="5" name="テキスト ボックス 4"/>
          <p:cNvSpPr txBox="1"/>
          <p:nvPr/>
        </p:nvSpPr>
        <p:spPr>
          <a:xfrm>
            <a:off x="2627784" y="4299942"/>
            <a:ext cx="5884944" cy="707886"/>
          </a:xfrm>
          <a:prstGeom prst="rect">
            <a:avLst/>
          </a:prstGeom>
          <a:noFill/>
          <a:ln>
            <a:solidFill>
              <a:schemeClr val="tx1"/>
            </a:solidFill>
            <a:prstDash val="sysDash"/>
          </a:ln>
        </p:spPr>
        <p:txBody>
          <a:bodyPr wrap="none" rtlCol="0">
            <a:spAutoFit/>
          </a:bodyPr>
          <a:lstStyle/>
          <a:p>
            <a:r>
              <a:rPr kumimoji="1" lang="ja-JP" altLang="en-US" sz="2000" dirty="0" smtClean="0"/>
              <a:t>最新版の使用期間</a:t>
            </a:r>
            <a:endParaRPr kumimoji="1" lang="en-US" altLang="ja-JP" sz="2000" dirty="0" smtClean="0"/>
          </a:p>
          <a:p>
            <a:r>
              <a:rPr lang="ja-JP" altLang="en-US" sz="2000" dirty="0"/>
              <a:t>　</a:t>
            </a:r>
            <a:r>
              <a:rPr lang="ja-JP" altLang="en-US" sz="2000" dirty="0" smtClean="0"/>
              <a:t>平成</a:t>
            </a:r>
            <a:r>
              <a:rPr lang="en-US" altLang="ja-JP" sz="2000" dirty="0"/>
              <a:t>27</a:t>
            </a:r>
            <a:r>
              <a:rPr lang="ja-JP" altLang="en-US" sz="2000" dirty="0"/>
              <a:t>（</a:t>
            </a:r>
            <a:r>
              <a:rPr lang="en-US" altLang="ja-JP" sz="2000" dirty="0"/>
              <a:t>2015</a:t>
            </a:r>
            <a:r>
              <a:rPr lang="ja-JP" altLang="en-US" sz="2000" dirty="0"/>
              <a:t>）年度から平成</a:t>
            </a:r>
            <a:r>
              <a:rPr lang="en-US" altLang="ja-JP" sz="2000" dirty="0"/>
              <a:t>31</a:t>
            </a:r>
            <a:r>
              <a:rPr lang="ja-JP" altLang="en-US" sz="2000" dirty="0"/>
              <a:t>（</a:t>
            </a:r>
            <a:r>
              <a:rPr lang="en-US" altLang="ja-JP" sz="2000" dirty="0"/>
              <a:t>2019</a:t>
            </a:r>
            <a:r>
              <a:rPr lang="ja-JP" altLang="en-US" sz="2000" dirty="0"/>
              <a:t>）年度の５年間</a:t>
            </a:r>
            <a:endParaRPr kumimoji="1" lang="ja-JP" altLang="en-US" sz="2000" dirty="0"/>
          </a:p>
        </p:txBody>
      </p:sp>
    </p:spTree>
    <p:extLst>
      <p:ext uri="{BB962C8B-B14F-4D97-AF65-F5344CB8AC3E}">
        <p14:creationId xmlns:p14="http://schemas.microsoft.com/office/powerpoint/2010/main" val="30565187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円/楕円 3"/>
          <p:cNvSpPr/>
          <p:nvPr/>
        </p:nvSpPr>
        <p:spPr>
          <a:xfrm>
            <a:off x="467544" y="1347614"/>
            <a:ext cx="6408712" cy="864096"/>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2" name="タイトル 1"/>
          <p:cNvSpPr>
            <a:spLocks noGrp="1"/>
          </p:cNvSpPr>
          <p:nvPr>
            <p:ph type="title"/>
          </p:nvPr>
        </p:nvSpPr>
        <p:spPr>
          <a:xfrm>
            <a:off x="457200" y="123478"/>
            <a:ext cx="8229600" cy="857250"/>
          </a:xfrm>
        </p:spPr>
        <p:txBody>
          <a:bodyPr/>
          <a:lstStyle/>
          <a:p>
            <a:r>
              <a:rPr kumimoji="1" lang="ja-JP" altLang="en-US" dirty="0" smtClean="0"/>
              <a:t>エネルギーの指標</a:t>
            </a:r>
            <a:endParaRPr kumimoji="1" lang="ja-JP" altLang="en-US" dirty="0"/>
          </a:p>
        </p:txBody>
      </p:sp>
      <p:sp>
        <p:nvSpPr>
          <p:cNvPr id="3" name="コンテンツ プレースホルダー 2"/>
          <p:cNvSpPr>
            <a:spLocks noGrp="1"/>
          </p:cNvSpPr>
          <p:nvPr>
            <p:ph idx="1"/>
          </p:nvPr>
        </p:nvSpPr>
        <p:spPr>
          <a:xfrm>
            <a:off x="457200" y="843558"/>
            <a:ext cx="6059016" cy="1731639"/>
          </a:xfrm>
        </p:spPr>
        <p:txBody>
          <a:bodyPr>
            <a:normAutofit/>
          </a:bodyPr>
          <a:lstStyle/>
          <a:p>
            <a:pPr marL="0" indent="0">
              <a:lnSpc>
                <a:spcPts val="3000"/>
              </a:lnSpc>
              <a:buNone/>
            </a:pPr>
            <a:r>
              <a:rPr lang="en-US" altLang="ja-JP" dirty="0" smtClean="0"/>
              <a:t>BMI </a:t>
            </a:r>
            <a:r>
              <a:rPr lang="en-US" altLang="ja-JP" dirty="0"/>
              <a:t>: body mass </a:t>
            </a:r>
            <a:r>
              <a:rPr lang="en-US" altLang="ja-JP" dirty="0" smtClean="0"/>
              <a:t>index</a:t>
            </a:r>
            <a:br>
              <a:rPr lang="en-US" altLang="ja-JP" dirty="0" smtClean="0"/>
            </a:br>
            <a:r>
              <a:rPr lang="en-US" altLang="ja-JP" dirty="0" smtClean="0"/>
              <a:t/>
            </a:r>
            <a:br>
              <a:rPr lang="en-US" altLang="ja-JP" dirty="0" smtClean="0"/>
            </a:br>
            <a:r>
              <a:rPr lang="ja-JP" altLang="en-US" dirty="0" smtClean="0"/>
              <a:t>　　</a:t>
            </a:r>
            <a:r>
              <a:rPr lang="en-US" altLang="ja-JP" dirty="0" smtClean="0"/>
              <a:t>BMI</a:t>
            </a:r>
            <a:r>
              <a:rPr lang="ja-JP" altLang="en-US" dirty="0"/>
              <a:t>＝体重（</a:t>
            </a:r>
            <a:r>
              <a:rPr lang="en-US" altLang="ja-JP" dirty="0"/>
              <a:t>kg</a:t>
            </a:r>
            <a:r>
              <a:rPr lang="ja-JP" altLang="en-US" dirty="0"/>
              <a:t>）</a:t>
            </a:r>
            <a:r>
              <a:rPr lang="en-US" altLang="ja-JP" dirty="0"/>
              <a:t>÷</a:t>
            </a:r>
            <a:r>
              <a:rPr lang="ja-JP" altLang="en-US" dirty="0"/>
              <a:t>（身長（</a:t>
            </a:r>
            <a:r>
              <a:rPr lang="en-US" altLang="ja-JP" dirty="0"/>
              <a:t>m</a:t>
            </a:r>
            <a:r>
              <a:rPr lang="ja-JP" altLang="en-US" dirty="0"/>
              <a:t>））</a:t>
            </a:r>
            <a:r>
              <a:rPr lang="en-US" altLang="ja-JP" dirty="0"/>
              <a:t>2</a:t>
            </a:r>
            <a:endParaRPr lang="en-US" altLang="ja-JP" dirty="0" smtClean="0"/>
          </a:p>
          <a:p>
            <a:pPr marL="0" indent="0">
              <a:buNone/>
            </a:pPr>
            <a:endParaRPr kumimoji="1" lang="en-US" altLang="ja-JP" dirty="0"/>
          </a:p>
          <a:p>
            <a:pPr marL="0" indent="0">
              <a:buNone/>
            </a:pPr>
            <a:endParaRPr kumimoji="1" lang="ja-JP" altLang="en-US" dirty="0"/>
          </a:p>
        </p:txBody>
      </p:sp>
      <p:sp>
        <p:nvSpPr>
          <p:cNvPr id="8" name="テキスト ボックス 7"/>
          <p:cNvSpPr txBox="1"/>
          <p:nvPr/>
        </p:nvSpPr>
        <p:spPr>
          <a:xfrm>
            <a:off x="179512" y="4691881"/>
            <a:ext cx="8733481" cy="369332"/>
          </a:xfrm>
          <a:prstGeom prst="rect">
            <a:avLst/>
          </a:prstGeom>
          <a:noFill/>
        </p:spPr>
        <p:txBody>
          <a:bodyPr wrap="none" rtlCol="0">
            <a:spAutoFit/>
          </a:bodyPr>
          <a:lstStyle/>
          <a:p>
            <a:r>
              <a:rPr lang="ja-JP" altLang="en-US" dirty="0"/>
              <a:t>死因を問わない死亡率（総死亡率）が最低になるＢＭＩをもって健康的であると</a:t>
            </a:r>
            <a:r>
              <a:rPr lang="ja-JP" altLang="en-US" dirty="0" smtClean="0"/>
              <a:t>考えて設定</a:t>
            </a:r>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2728082393"/>
              </p:ext>
            </p:extLst>
          </p:nvPr>
        </p:nvGraphicFramePr>
        <p:xfrm>
          <a:off x="1259632" y="2499742"/>
          <a:ext cx="5904656" cy="1944216"/>
        </p:xfrm>
        <a:graphic>
          <a:graphicData uri="http://schemas.openxmlformats.org/drawingml/2006/table">
            <a:tbl>
              <a:tblPr firstRow="1">
                <a:tableStyleId>{3C2FFA5D-87B4-456A-9821-1D502468CF0F}</a:tableStyleId>
              </a:tblPr>
              <a:tblGrid>
                <a:gridCol w="2083996"/>
                <a:gridCol w="3820660"/>
              </a:tblGrid>
              <a:tr h="486054">
                <a:tc>
                  <a:txBody>
                    <a:bodyPr/>
                    <a:lstStyle/>
                    <a:p>
                      <a:pPr algn="ctr" fontAlgn="ctr"/>
                      <a:r>
                        <a:rPr lang="ja-JP" altLang="en-US" sz="2800" u="none" strike="noStrike" dirty="0">
                          <a:effectLst/>
                        </a:rPr>
                        <a:t>年齢（歳）</a:t>
                      </a:r>
                      <a:endParaRPr lang="ja-JP" altLang="en-US" sz="2800" b="0" i="0" u="none" strike="noStrike" dirty="0">
                        <a:solidFill>
                          <a:srgbClr val="000000"/>
                        </a:solidFill>
                        <a:effectLst/>
                        <a:latin typeface="ＭＳ Ｐゴシック"/>
                      </a:endParaRPr>
                    </a:p>
                  </a:txBody>
                  <a:tcPr marL="9525" marR="9525" marT="9525" marB="0" anchor="ctr"/>
                </a:tc>
                <a:tc>
                  <a:txBody>
                    <a:bodyPr/>
                    <a:lstStyle/>
                    <a:p>
                      <a:pPr algn="ctr" fontAlgn="ctr"/>
                      <a:r>
                        <a:rPr lang="ja-JP" altLang="en-US" sz="2800" u="none" strike="noStrike" dirty="0">
                          <a:effectLst/>
                        </a:rPr>
                        <a:t>目標とする</a:t>
                      </a:r>
                      <a:r>
                        <a:rPr lang="en-US" sz="2800" u="none" strike="noStrike" dirty="0">
                          <a:effectLst/>
                        </a:rPr>
                        <a:t>BMI</a:t>
                      </a:r>
                      <a:endParaRPr lang="en-US" sz="2800" b="0" i="0" u="none" strike="noStrike" dirty="0">
                        <a:solidFill>
                          <a:srgbClr val="000000"/>
                        </a:solidFill>
                        <a:effectLst/>
                        <a:latin typeface="ＭＳ Ｐゴシック"/>
                      </a:endParaRPr>
                    </a:p>
                  </a:txBody>
                  <a:tcPr marL="9525" marR="9525" marT="9525" marB="0" anchor="ctr"/>
                </a:tc>
              </a:tr>
              <a:tr h="486054">
                <a:tc>
                  <a:txBody>
                    <a:bodyPr/>
                    <a:lstStyle/>
                    <a:p>
                      <a:pPr algn="ctr" fontAlgn="ctr"/>
                      <a:r>
                        <a:rPr lang="en-US" altLang="ja-JP" sz="2800" u="none" strike="noStrike" dirty="0">
                          <a:effectLst/>
                        </a:rPr>
                        <a:t>18</a:t>
                      </a:r>
                      <a:r>
                        <a:rPr lang="ja-JP" altLang="en-US" sz="2800" u="none" strike="noStrike" dirty="0">
                          <a:effectLst/>
                        </a:rPr>
                        <a:t>～</a:t>
                      </a:r>
                      <a:r>
                        <a:rPr lang="en-US" altLang="ja-JP" sz="2800" u="none" strike="noStrike" dirty="0">
                          <a:effectLst/>
                        </a:rPr>
                        <a:t>49</a:t>
                      </a:r>
                      <a:endParaRPr lang="en-US" altLang="ja-JP" sz="28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2800" u="none" strike="noStrike" dirty="0">
                          <a:effectLst/>
                        </a:rPr>
                        <a:t>18.5</a:t>
                      </a:r>
                      <a:r>
                        <a:rPr lang="ja-JP" altLang="en-US" sz="2800" u="none" strike="noStrike" dirty="0">
                          <a:effectLst/>
                        </a:rPr>
                        <a:t>～</a:t>
                      </a:r>
                      <a:r>
                        <a:rPr lang="en-US" altLang="ja-JP" sz="2800" u="none" strike="noStrike" dirty="0">
                          <a:effectLst/>
                        </a:rPr>
                        <a:t>24,9</a:t>
                      </a:r>
                      <a:endParaRPr lang="en-US" altLang="ja-JP" sz="2800" b="0" i="0" u="none" strike="noStrike" dirty="0">
                        <a:solidFill>
                          <a:srgbClr val="000000"/>
                        </a:solidFill>
                        <a:effectLst/>
                        <a:latin typeface="ＭＳ Ｐゴシック"/>
                      </a:endParaRPr>
                    </a:p>
                  </a:txBody>
                  <a:tcPr marL="9525" marR="9525" marT="9525" marB="0" anchor="ctr"/>
                </a:tc>
              </a:tr>
              <a:tr h="486054">
                <a:tc>
                  <a:txBody>
                    <a:bodyPr/>
                    <a:lstStyle/>
                    <a:p>
                      <a:pPr algn="ctr" fontAlgn="ctr"/>
                      <a:r>
                        <a:rPr lang="en-US" altLang="ja-JP" sz="2800" u="none" strike="noStrike">
                          <a:effectLst/>
                        </a:rPr>
                        <a:t>50</a:t>
                      </a:r>
                      <a:r>
                        <a:rPr lang="ja-JP" altLang="en-US" sz="2800" u="none" strike="noStrike">
                          <a:effectLst/>
                        </a:rPr>
                        <a:t>～</a:t>
                      </a:r>
                      <a:r>
                        <a:rPr lang="en-US" altLang="ja-JP" sz="2800" u="none" strike="noStrike">
                          <a:effectLst/>
                        </a:rPr>
                        <a:t>69</a:t>
                      </a:r>
                      <a:endParaRPr lang="en-US" altLang="ja-JP" sz="28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2800" u="none" strike="noStrike" dirty="0">
                          <a:effectLst/>
                        </a:rPr>
                        <a:t>20.0</a:t>
                      </a:r>
                      <a:r>
                        <a:rPr lang="ja-JP" altLang="en-US" sz="2800" u="none" strike="noStrike" dirty="0">
                          <a:effectLst/>
                        </a:rPr>
                        <a:t>～</a:t>
                      </a:r>
                      <a:r>
                        <a:rPr lang="en-US" altLang="ja-JP" sz="2800" u="none" strike="noStrike" dirty="0">
                          <a:effectLst/>
                        </a:rPr>
                        <a:t>24.9</a:t>
                      </a:r>
                      <a:endParaRPr lang="en-US" altLang="ja-JP" sz="2800" b="0" i="0" u="none" strike="noStrike" dirty="0">
                        <a:solidFill>
                          <a:srgbClr val="000000"/>
                        </a:solidFill>
                        <a:effectLst/>
                        <a:latin typeface="ＭＳ Ｐゴシック"/>
                      </a:endParaRPr>
                    </a:p>
                  </a:txBody>
                  <a:tcPr marL="9525" marR="9525" marT="9525" marB="0" anchor="ctr"/>
                </a:tc>
              </a:tr>
              <a:tr h="486054">
                <a:tc>
                  <a:txBody>
                    <a:bodyPr/>
                    <a:lstStyle/>
                    <a:p>
                      <a:pPr algn="ctr" fontAlgn="ctr"/>
                      <a:r>
                        <a:rPr lang="en-US" altLang="ja-JP" sz="2800" u="none" strike="noStrike">
                          <a:effectLst/>
                        </a:rPr>
                        <a:t>70</a:t>
                      </a:r>
                      <a:r>
                        <a:rPr lang="ja-JP" altLang="en-US" sz="2800" u="none" strike="noStrike">
                          <a:effectLst/>
                        </a:rPr>
                        <a:t>～</a:t>
                      </a:r>
                      <a:endParaRPr lang="ja-JP" altLang="en-US" sz="28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2800" u="none" strike="noStrike" dirty="0">
                          <a:effectLst/>
                        </a:rPr>
                        <a:t>21.5</a:t>
                      </a:r>
                      <a:r>
                        <a:rPr lang="ja-JP" altLang="en-US" sz="2800" u="none" strike="noStrike" dirty="0">
                          <a:effectLst/>
                        </a:rPr>
                        <a:t>～</a:t>
                      </a:r>
                      <a:r>
                        <a:rPr lang="en-US" altLang="ja-JP" sz="2800" u="none" strike="noStrike" dirty="0">
                          <a:effectLst/>
                        </a:rPr>
                        <a:t>24.9</a:t>
                      </a:r>
                      <a:endParaRPr lang="en-US" altLang="ja-JP" sz="2800" b="0" i="0" u="none" strike="noStrike" dirty="0">
                        <a:solidFill>
                          <a:srgbClr val="000000"/>
                        </a:solidFill>
                        <a:effectLst/>
                        <a:latin typeface="ＭＳ Ｐゴシック"/>
                      </a:endParaRPr>
                    </a:p>
                  </a:txBody>
                  <a:tcPr marL="9525" marR="9525" marT="9525" marB="0" anchor="ctr"/>
                </a:tc>
              </a:tr>
            </a:tbl>
          </a:graphicData>
        </a:graphic>
      </p:graphicFrame>
    </p:spTree>
    <p:extLst>
      <p:ext uri="{BB962C8B-B14F-4D97-AF65-F5344CB8AC3E}">
        <p14:creationId xmlns:p14="http://schemas.microsoft.com/office/powerpoint/2010/main" val="22235486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23478"/>
            <a:ext cx="8229600" cy="857250"/>
          </a:xfrm>
        </p:spPr>
        <p:txBody>
          <a:bodyPr>
            <a:normAutofit/>
          </a:bodyPr>
          <a:lstStyle/>
          <a:p>
            <a:r>
              <a:rPr kumimoji="1" lang="ja-JP" altLang="en-US" dirty="0" smtClean="0"/>
              <a:t>栄養素の指標</a:t>
            </a:r>
            <a:endParaRPr kumimoji="1" lang="ja-JP" altLang="en-US" dirty="0"/>
          </a:p>
        </p:txBody>
      </p:sp>
      <p:sp>
        <p:nvSpPr>
          <p:cNvPr id="3" name="コンテンツ プレースホルダー 2"/>
          <p:cNvSpPr>
            <a:spLocks noGrp="1"/>
          </p:cNvSpPr>
          <p:nvPr>
            <p:ph idx="1"/>
          </p:nvPr>
        </p:nvSpPr>
        <p:spPr>
          <a:xfrm>
            <a:off x="611560" y="1707654"/>
            <a:ext cx="8208912" cy="3243807"/>
          </a:xfrm>
        </p:spPr>
        <p:txBody>
          <a:bodyPr>
            <a:normAutofit fontScale="92500" lnSpcReduction="20000"/>
          </a:bodyPr>
          <a:lstStyle/>
          <a:p>
            <a:r>
              <a:rPr kumimoji="1" lang="ja-JP" altLang="en-US" dirty="0" smtClean="0"/>
              <a:t>推定平均必要量</a:t>
            </a:r>
            <a:endParaRPr kumimoji="1" lang="en-US" altLang="ja-JP" dirty="0" smtClean="0"/>
          </a:p>
          <a:p>
            <a:pPr lvl="1"/>
            <a:r>
              <a:rPr lang="ja-JP" altLang="en-US" dirty="0" smtClean="0"/>
              <a:t>半数</a:t>
            </a:r>
            <a:r>
              <a:rPr lang="ja-JP" altLang="en-US" dirty="0"/>
              <a:t>の人が必要量を満たす</a:t>
            </a:r>
            <a:r>
              <a:rPr lang="ja-JP" altLang="en-US" dirty="0" smtClean="0"/>
              <a:t>量</a:t>
            </a:r>
            <a:endParaRPr lang="en-US" altLang="ja-JP" dirty="0" smtClean="0"/>
          </a:p>
          <a:p>
            <a:r>
              <a:rPr kumimoji="1" lang="ja-JP" altLang="en-US" dirty="0" smtClean="0"/>
              <a:t>推奨量</a:t>
            </a:r>
            <a:endParaRPr kumimoji="1" lang="en-US" altLang="ja-JP" dirty="0" smtClean="0"/>
          </a:p>
          <a:p>
            <a:pPr lvl="1"/>
            <a:r>
              <a:rPr lang="ja-JP" altLang="en-US" dirty="0" smtClean="0"/>
              <a:t>ほとんど</a:t>
            </a:r>
            <a:r>
              <a:rPr lang="ja-JP" altLang="en-US" dirty="0"/>
              <a:t>の人が充足している</a:t>
            </a:r>
            <a:r>
              <a:rPr lang="ja-JP" altLang="en-US" dirty="0" smtClean="0"/>
              <a:t>量</a:t>
            </a:r>
            <a:endParaRPr lang="en-US" altLang="ja-JP" dirty="0" smtClean="0"/>
          </a:p>
          <a:p>
            <a:r>
              <a:rPr kumimoji="1" lang="ja-JP" altLang="en-US" dirty="0" smtClean="0"/>
              <a:t>目安量</a:t>
            </a:r>
            <a:endParaRPr kumimoji="1" lang="en-US" altLang="ja-JP" dirty="0" smtClean="0"/>
          </a:p>
          <a:p>
            <a:pPr lvl="1"/>
            <a:r>
              <a:rPr lang="ja-JP" altLang="en-US" dirty="0"/>
              <a:t>一定の栄養状態を維持するのに十分な量</a:t>
            </a:r>
            <a:r>
              <a:rPr lang="ja-JP" altLang="en-US" dirty="0" smtClean="0"/>
              <a:t>。（</a:t>
            </a:r>
            <a:r>
              <a:rPr lang="ja-JP" altLang="en-US" dirty="0"/>
              <a:t>十分な科学的根拠が得られず、推定平均必要量と推奨量が設定できない</a:t>
            </a:r>
            <a:r>
              <a:rPr lang="ja-JP" altLang="en-US" dirty="0" smtClean="0"/>
              <a:t>場合に設定）</a:t>
            </a:r>
            <a:endParaRPr lang="ja-JP" altLang="en-US" dirty="0"/>
          </a:p>
        </p:txBody>
      </p:sp>
      <p:sp>
        <p:nvSpPr>
          <p:cNvPr id="5" name="角丸四角形 4"/>
          <p:cNvSpPr/>
          <p:nvPr/>
        </p:nvSpPr>
        <p:spPr>
          <a:xfrm>
            <a:off x="323528" y="987574"/>
            <a:ext cx="3744416" cy="5760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latin typeface="+mn-ea"/>
              </a:rPr>
              <a:t>摂取不足の</a:t>
            </a:r>
            <a:r>
              <a:rPr lang="ja-JP" altLang="en-US" sz="2400" b="1" dirty="0" smtClean="0">
                <a:latin typeface="+mn-ea"/>
              </a:rPr>
              <a:t>回避のため</a:t>
            </a:r>
            <a:r>
              <a:rPr lang="en-US" altLang="ja-JP" sz="2400" b="1" dirty="0" smtClean="0">
                <a:latin typeface="+mn-ea"/>
              </a:rPr>
              <a:t>…</a:t>
            </a:r>
            <a:endParaRPr lang="ja-JP" altLang="en-US" sz="2400" b="1" dirty="0">
              <a:latin typeface="+mn-ea"/>
            </a:endParaRPr>
          </a:p>
        </p:txBody>
      </p:sp>
    </p:spTree>
    <p:extLst>
      <p:ext uri="{BB962C8B-B14F-4D97-AF65-F5344CB8AC3E}">
        <p14:creationId xmlns:p14="http://schemas.microsoft.com/office/powerpoint/2010/main" val="11788455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23478"/>
            <a:ext cx="8229600" cy="857250"/>
          </a:xfrm>
        </p:spPr>
        <p:txBody>
          <a:bodyPr>
            <a:normAutofit/>
          </a:bodyPr>
          <a:lstStyle/>
          <a:p>
            <a:r>
              <a:rPr kumimoji="1" lang="ja-JP" altLang="en-US" dirty="0" smtClean="0"/>
              <a:t>栄養素の指標</a:t>
            </a:r>
            <a:endParaRPr kumimoji="1" lang="ja-JP" altLang="en-US" dirty="0"/>
          </a:p>
        </p:txBody>
      </p:sp>
      <p:sp>
        <p:nvSpPr>
          <p:cNvPr id="3" name="コンテンツ プレースホルダー 2"/>
          <p:cNvSpPr>
            <a:spLocks noGrp="1"/>
          </p:cNvSpPr>
          <p:nvPr>
            <p:ph idx="1"/>
          </p:nvPr>
        </p:nvSpPr>
        <p:spPr>
          <a:xfrm>
            <a:off x="611560" y="1563638"/>
            <a:ext cx="8208912" cy="1512167"/>
          </a:xfrm>
        </p:spPr>
        <p:txBody>
          <a:bodyPr>
            <a:normAutofit/>
          </a:bodyPr>
          <a:lstStyle/>
          <a:p>
            <a:r>
              <a:rPr kumimoji="1" lang="ja-JP" altLang="en-US" sz="2500" dirty="0" smtClean="0"/>
              <a:t>耐容上限量</a:t>
            </a:r>
            <a:endParaRPr kumimoji="1" lang="en-US" altLang="ja-JP" sz="2500" dirty="0" smtClean="0"/>
          </a:p>
          <a:p>
            <a:pPr lvl="1"/>
            <a:r>
              <a:rPr lang="ja-JP" altLang="en-US" sz="2200" dirty="0" smtClean="0"/>
              <a:t>ほとんど</a:t>
            </a:r>
            <a:r>
              <a:rPr lang="ja-JP" altLang="en-US" sz="2200" dirty="0"/>
              <a:t>の人</a:t>
            </a:r>
            <a:r>
              <a:rPr lang="ja-JP" altLang="en-US" sz="2200" dirty="0" smtClean="0"/>
              <a:t>が，健康障害をもたらす危険がないとみなされる習慣的な摂取量の上限</a:t>
            </a:r>
            <a:endParaRPr lang="en-US" altLang="ja-JP" sz="2200" dirty="0" smtClean="0"/>
          </a:p>
        </p:txBody>
      </p:sp>
      <p:sp>
        <p:nvSpPr>
          <p:cNvPr id="5" name="角丸四角形 4"/>
          <p:cNvSpPr/>
          <p:nvPr/>
        </p:nvSpPr>
        <p:spPr>
          <a:xfrm>
            <a:off x="323528" y="987574"/>
            <a:ext cx="5976664" cy="5760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latin typeface="+mn-ea"/>
              </a:rPr>
              <a:t>過剰摂取による健康障害の</a:t>
            </a:r>
            <a:r>
              <a:rPr lang="ja-JP" altLang="en-US" sz="2400" b="1" dirty="0" smtClean="0">
                <a:latin typeface="+mn-ea"/>
              </a:rPr>
              <a:t>回避のため</a:t>
            </a:r>
            <a:r>
              <a:rPr lang="en-US" altLang="ja-JP" sz="2400" b="1" dirty="0" smtClean="0">
                <a:latin typeface="+mn-ea"/>
              </a:rPr>
              <a:t>…</a:t>
            </a:r>
            <a:endParaRPr lang="ja-JP" altLang="en-US" sz="2400" b="1" dirty="0">
              <a:latin typeface="+mn-ea"/>
            </a:endParaRPr>
          </a:p>
        </p:txBody>
      </p:sp>
      <p:sp>
        <p:nvSpPr>
          <p:cNvPr id="7" name="角丸四角形 6"/>
          <p:cNvSpPr/>
          <p:nvPr/>
        </p:nvSpPr>
        <p:spPr>
          <a:xfrm>
            <a:off x="323528" y="3003798"/>
            <a:ext cx="4168080" cy="5760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latin typeface="+mn-ea"/>
              </a:rPr>
              <a:t>生活習慣病の予防のため</a:t>
            </a:r>
            <a:r>
              <a:rPr lang="en-US" altLang="ja-JP" sz="2400" b="1" dirty="0" smtClean="0">
                <a:latin typeface="+mn-ea"/>
              </a:rPr>
              <a:t>…</a:t>
            </a:r>
            <a:endParaRPr lang="ja-JP" altLang="en-US" sz="2400" b="1" dirty="0">
              <a:latin typeface="+mn-ea"/>
            </a:endParaRPr>
          </a:p>
        </p:txBody>
      </p:sp>
      <p:sp>
        <p:nvSpPr>
          <p:cNvPr id="8" name="コンテンツ プレースホルダー 2"/>
          <p:cNvSpPr txBox="1">
            <a:spLocks/>
          </p:cNvSpPr>
          <p:nvPr/>
        </p:nvSpPr>
        <p:spPr>
          <a:xfrm>
            <a:off x="611560" y="3631333"/>
            <a:ext cx="8208912" cy="151216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r>
              <a:rPr lang="ja-JP" altLang="en-US" sz="2500" dirty="0" smtClean="0"/>
              <a:t>目標量</a:t>
            </a:r>
            <a:endParaRPr lang="en-US" altLang="ja-JP" sz="2500" dirty="0" smtClean="0"/>
          </a:p>
          <a:p>
            <a:pPr lvl="1"/>
            <a:r>
              <a:rPr lang="ja-JP" altLang="en-US" sz="2200" dirty="0"/>
              <a:t>生活習慣病の予防のために現在の日本人が当面の目標と</a:t>
            </a:r>
            <a:r>
              <a:rPr lang="ja-JP" altLang="en-US" sz="2200" dirty="0" smtClean="0"/>
              <a:t>すべき</a:t>
            </a:r>
            <a:r>
              <a:rPr lang="ja-JP" altLang="en-US" sz="2200" dirty="0"/>
              <a:t>摂取量</a:t>
            </a:r>
            <a:endParaRPr lang="en-US" altLang="ja-JP" sz="2200" dirty="0" smtClean="0"/>
          </a:p>
        </p:txBody>
      </p:sp>
    </p:spTree>
    <p:extLst>
      <p:ext uri="{BB962C8B-B14F-4D97-AF65-F5344CB8AC3E}">
        <p14:creationId xmlns:p14="http://schemas.microsoft.com/office/powerpoint/2010/main" val="41463597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身体活動レベル別に見た活動内容</a:t>
            </a: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3447364196"/>
              </p:ext>
            </p:extLst>
          </p:nvPr>
        </p:nvGraphicFramePr>
        <p:xfrm>
          <a:off x="539552" y="1131590"/>
          <a:ext cx="7992888" cy="3528392"/>
        </p:xfrm>
        <a:graphic>
          <a:graphicData uri="http://schemas.openxmlformats.org/drawingml/2006/table">
            <a:tbl>
              <a:tblPr firstRow="1" firstCol="1">
                <a:tableStyleId>{5C22544A-7EE6-4342-B048-85BDC9FD1C3A}</a:tableStyleId>
              </a:tblPr>
              <a:tblGrid>
                <a:gridCol w="1998222"/>
                <a:gridCol w="1998222"/>
                <a:gridCol w="1998222"/>
                <a:gridCol w="1998222"/>
              </a:tblGrid>
              <a:tr h="900348">
                <a:tc>
                  <a:txBody>
                    <a:bodyPr/>
                    <a:lstStyle/>
                    <a:p>
                      <a:pPr algn="ctr" fontAlgn="ctr"/>
                      <a:r>
                        <a:rPr lang="ja-JP" altLang="en-US" sz="1800" u="none" strike="noStrike" dirty="0">
                          <a:effectLst/>
                        </a:rPr>
                        <a:t>身体活動レベル</a:t>
                      </a:r>
                      <a:endParaRPr lang="ja-JP" altLang="en-US" sz="1800" b="1" i="0" u="none" strike="noStrike" dirty="0">
                        <a:solidFill>
                          <a:srgbClr val="000000"/>
                        </a:solidFill>
                        <a:effectLst/>
                        <a:latin typeface="ＭＳ Ｐゴシック"/>
                      </a:endParaRPr>
                    </a:p>
                  </a:txBody>
                  <a:tcPr marL="9525" marR="9525" marT="9525" marB="0" anchor="ctr"/>
                </a:tc>
                <a:tc>
                  <a:txBody>
                    <a:bodyPr/>
                    <a:lstStyle/>
                    <a:p>
                      <a:pPr algn="ctr" fontAlgn="ctr"/>
                      <a:r>
                        <a:rPr lang="ja-JP" altLang="en-US" sz="1800" u="none" strike="noStrike">
                          <a:effectLst/>
                        </a:rPr>
                        <a:t>低い（</a:t>
                      </a:r>
                      <a:r>
                        <a:rPr lang="en-US" sz="1800" u="none" strike="noStrike">
                          <a:effectLst/>
                        </a:rPr>
                        <a:t>I）</a:t>
                      </a:r>
                      <a:endParaRPr lang="en-US" sz="1800" b="1" i="0" u="none" strike="noStrike">
                        <a:solidFill>
                          <a:srgbClr val="000000"/>
                        </a:solidFill>
                        <a:effectLst/>
                        <a:latin typeface="ＭＳ Ｐゴシック"/>
                      </a:endParaRPr>
                    </a:p>
                  </a:txBody>
                  <a:tcPr marL="9525" marR="9525" marT="9525" marB="0" anchor="ctr"/>
                </a:tc>
                <a:tc>
                  <a:txBody>
                    <a:bodyPr/>
                    <a:lstStyle/>
                    <a:p>
                      <a:pPr algn="ctr" fontAlgn="ctr"/>
                      <a:r>
                        <a:rPr lang="ja-JP" altLang="en-US" sz="1800" u="none" strike="noStrike">
                          <a:effectLst/>
                        </a:rPr>
                        <a:t>ふつう（</a:t>
                      </a:r>
                      <a:r>
                        <a:rPr lang="en-US" sz="1800" u="none" strike="noStrike">
                          <a:effectLst/>
                        </a:rPr>
                        <a:t>II）</a:t>
                      </a:r>
                      <a:endParaRPr lang="en-US" sz="1800" b="1" i="0" u="none" strike="noStrike">
                        <a:solidFill>
                          <a:srgbClr val="000000"/>
                        </a:solidFill>
                        <a:effectLst/>
                        <a:latin typeface="ＭＳ Ｐゴシック"/>
                      </a:endParaRPr>
                    </a:p>
                  </a:txBody>
                  <a:tcPr marL="9525" marR="9525" marT="9525" marB="0" anchor="ctr"/>
                </a:tc>
                <a:tc>
                  <a:txBody>
                    <a:bodyPr/>
                    <a:lstStyle/>
                    <a:p>
                      <a:pPr algn="ctr" fontAlgn="ctr"/>
                      <a:r>
                        <a:rPr lang="ja-JP" altLang="en-US" sz="1800" u="none" strike="noStrike">
                          <a:effectLst/>
                        </a:rPr>
                        <a:t>高い（</a:t>
                      </a:r>
                      <a:r>
                        <a:rPr lang="en-US" sz="1800" u="none" strike="noStrike">
                          <a:effectLst/>
                        </a:rPr>
                        <a:t>III）</a:t>
                      </a:r>
                      <a:endParaRPr lang="en-US" sz="1800" b="1" i="0" u="none" strike="noStrike">
                        <a:solidFill>
                          <a:srgbClr val="000000"/>
                        </a:solidFill>
                        <a:effectLst/>
                        <a:latin typeface="ＭＳ Ｐゴシック"/>
                      </a:endParaRPr>
                    </a:p>
                  </a:txBody>
                  <a:tcPr marL="9525" marR="9525" marT="9525" marB="0" anchor="ctr"/>
                </a:tc>
              </a:tr>
              <a:tr h="2628044">
                <a:tc>
                  <a:txBody>
                    <a:bodyPr/>
                    <a:lstStyle/>
                    <a:p>
                      <a:pPr algn="ctr" fontAlgn="t"/>
                      <a:endParaRPr lang="en-US" altLang="ja-JP" sz="1800" u="none" strike="noStrike" dirty="0" smtClean="0">
                        <a:effectLst/>
                      </a:endParaRPr>
                    </a:p>
                    <a:p>
                      <a:pPr algn="ctr" fontAlgn="t"/>
                      <a:r>
                        <a:rPr lang="ja-JP" altLang="en-US" sz="1800" u="none" strike="noStrike" dirty="0" smtClean="0">
                          <a:effectLst/>
                        </a:rPr>
                        <a:t>日常</a:t>
                      </a:r>
                      <a:r>
                        <a:rPr lang="ja-JP" altLang="en-US" sz="1800" u="none" strike="noStrike" dirty="0">
                          <a:effectLst/>
                        </a:rPr>
                        <a:t>生活の内容</a:t>
                      </a:r>
                      <a:endParaRPr lang="ja-JP" altLang="en-US" sz="1800" b="1" i="0" u="none" strike="noStrike" dirty="0">
                        <a:solidFill>
                          <a:srgbClr val="000000"/>
                        </a:solidFill>
                        <a:effectLst/>
                        <a:latin typeface="ＭＳ Ｐゴシック"/>
                      </a:endParaRPr>
                    </a:p>
                  </a:txBody>
                  <a:tcPr marL="9525" marR="9525" marT="9525" marB="0"/>
                </a:tc>
                <a:tc>
                  <a:txBody>
                    <a:bodyPr/>
                    <a:lstStyle/>
                    <a:p>
                      <a:pPr algn="l" fontAlgn="t"/>
                      <a:r>
                        <a:rPr lang="ja-JP" altLang="en-US" sz="1800" u="none" strike="noStrike" dirty="0">
                          <a:effectLst/>
                        </a:rPr>
                        <a:t>生活の大部分が座位</a:t>
                      </a:r>
                      <a:r>
                        <a:rPr lang="ja-JP" altLang="en-US" sz="1800" u="none" strike="noStrike" dirty="0" smtClean="0">
                          <a:effectLst/>
                        </a:rPr>
                        <a:t>で，静的</a:t>
                      </a:r>
                      <a:r>
                        <a:rPr lang="ja-JP" altLang="en-US" sz="1800" u="none" strike="noStrike" dirty="0">
                          <a:effectLst/>
                        </a:rPr>
                        <a:t>な活動が中心の場合</a:t>
                      </a:r>
                      <a:endParaRPr lang="ja-JP" altLang="en-US" sz="1800" b="1" i="0" u="none" strike="noStrike" dirty="0">
                        <a:solidFill>
                          <a:srgbClr val="000000"/>
                        </a:solidFill>
                        <a:effectLst/>
                        <a:latin typeface="ＭＳ Ｐゴシック"/>
                      </a:endParaRPr>
                    </a:p>
                  </a:txBody>
                  <a:tcPr marL="9525" marR="9525" marT="9525" marB="0"/>
                </a:tc>
                <a:tc>
                  <a:txBody>
                    <a:bodyPr/>
                    <a:lstStyle/>
                    <a:p>
                      <a:pPr algn="l" fontAlgn="t"/>
                      <a:r>
                        <a:rPr lang="ja-JP" altLang="en-US" sz="1800" u="none" strike="noStrike" dirty="0">
                          <a:effectLst/>
                        </a:rPr>
                        <a:t>座位中心の仕事だが、職場内での移動や立位での作業・接客</a:t>
                      </a:r>
                      <a:r>
                        <a:rPr lang="ja-JP" altLang="en-US" sz="1800" u="none" strike="noStrike" dirty="0" smtClean="0">
                          <a:effectLst/>
                        </a:rPr>
                        <a:t>等，あるいは</a:t>
                      </a:r>
                      <a:r>
                        <a:rPr lang="ja-JP" altLang="en-US" sz="1800" u="none" strike="noStrike" dirty="0">
                          <a:effectLst/>
                        </a:rPr>
                        <a:t>通勤・買物・家事、軽いスポーツ等のいずれかを含む場合</a:t>
                      </a:r>
                      <a:endParaRPr lang="ja-JP" altLang="en-US" sz="1800" b="1" i="0" u="none" strike="noStrike" dirty="0">
                        <a:solidFill>
                          <a:srgbClr val="000000"/>
                        </a:solidFill>
                        <a:effectLst/>
                        <a:latin typeface="ＭＳ Ｐゴシック"/>
                      </a:endParaRPr>
                    </a:p>
                  </a:txBody>
                  <a:tcPr marL="9525" marR="9525" marT="9525" marB="0"/>
                </a:tc>
                <a:tc>
                  <a:txBody>
                    <a:bodyPr/>
                    <a:lstStyle/>
                    <a:p>
                      <a:pPr algn="l" fontAlgn="t"/>
                      <a:r>
                        <a:rPr lang="ja-JP" altLang="en-US" sz="1800" u="none" strike="noStrike" dirty="0">
                          <a:effectLst/>
                        </a:rPr>
                        <a:t>移動や立位の多い仕事への従事者。</a:t>
                      </a:r>
                      <a:r>
                        <a:rPr lang="ja-JP" altLang="en-US" sz="1800" u="none" strike="noStrike" dirty="0" smtClean="0">
                          <a:effectLst/>
                        </a:rPr>
                        <a:t>あるいは，スポーツ</a:t>
                      </a:r>
                      <a:r>
                        <a:rPr lang="ja-JP" altLang="en-US" sz="1800" u="none" strike="noStrike" dirty="0">
                          <a:effectLst/>
                        </a:rPr>
                        <a:t>など余暇における活発な運動習慣をもっている場合</a:t>
                      </a:r>
                      <a:endParaRPr lang="ja-JP" altLang="en-US" sz="1800" b="1" i="0" u="none" strike="noStrike" dirty="0">
                        <a:solidFill>
                          <a:srgbClr val="000000"/>
                        </a:solidFill>
                        <a:effectLst/>
                        <a:latin typeface="ＭＳ Ｐゴシック"/>
                      </a:endParaRPr>
                    </a:p>
                  </a:txBody>
                  <a:tcPr marL="9525" marR="9525" marT="9525" marB="0"/>
                </a:tc>
              </a:tr>
            </a:tbl>
          </a:graphicData>
        </a:graphic>
      </p:graphicFrame>
    </p:spTree>
    <p:extLst>
      <p:ext uri="{BB962C8B-B14F-4D97-AF65-F5344CB8AC3E}">
        <p14:creationId xmlns:p14="http://schemas.microsoft.com/office/powerpoint/2010/main" val="20508630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538"/>
            <a:ext cx="8229600" cy="857250"/>
          </a:xfrm>
        </p:spPr>
        <p:txBody>
          <a:bodyPr>
            <a:normAutofit/>
          </a:bodyPr>
          <a:lstStyle/>
          <a:p>
            <a:pPr algn="l"/>
            <a:r>
              <a:rPr kumimoji="1" lang="ja-JP" altLang="en-US" sz="3600" dirty="0" smtClean="0"/>
              <a:t>日本人の食事摂取</a:t>
            </a:r>
            <a:r>
              <a:rPr kumimoji="1" lang="ja-JP" altLang="en-US" sz="3600" dirty="0" smtClean="0"/>
              <a:t>基準</a:t>
            </a:r>
            <a:endParaRPr kumimoji="1" lang="ja-JP" altLang="en-US" sz="3600" dirty="0"/>
          </a:p>
        </p:txBody>
      </p:sp>
      <p:sp>
        <p:nvSpPr>
          <p:cNvPr id="7" name="コンテンツ プレースホルダー 6"/>
          <p:cNvSpPr>
            <a:spLocks noGrp="1"/>
          </p:cNvSpPr>
          <p:nvPr>
            <p:ph idx="1"/>
          </p:nvPr>
        </p:nvSpPr>
        <p:spPr>
          <a:xfrm>
            <a:off x="107504" y="708834"/>
            <a:ext cx="1728192" cy="494764"/>
          </a:xfrm>
        </p:spPr>
        <p:style>
          <a:lnRef idx="1">
            <a:schemeClr val="accent6"/>
          </a:lnRef>
          <a:fillRef idx="2">
            <a:schemeClr val="accent6"/>
          </a:fillRef>
          <a:effectRef idx="1">
            <a:schemeClr val="accent6"/>
          </a:effectRef>
          <a:fontRef idx="minor">
            <a:schemeClr val="dk1"/>
          </a:fontRef>
        </p:style>
        <p:txBody>
          <a:bodyPr>
            <a:noAutofit/>
          </a:bodyPr>
          <a:lstStyle/>
          <a:p>
            <a:pPr marL="0" indent="0">
              <a:buNone/>
            </a:pPr>
            <a:r>
              <a:rPr lang="ja-JP" altLang="en-US" sz="2400" dirty="0"/>
              <a:t>エネルギー</a:t>
            </a:r>
            <a:endParaRPr kumimoji="1" lang="ja-JP" altLang="en-US" sz="2400" dirty="0"/>
          </a:p>
        </p:txBody>
      </p:sp>
      <p:sp>
        <p:nvSpPr>
          <p:cNvPr id="3" name="テキスト ボックス 2"/>
          <p:cNvSpPr txBox="1"/>
          <p:nvPr/>
        </p:nvSpPr>
        <p:spPr>
          <a:xfrm>
            <a:off x="5508104" y="339502"/>
            <a:ext cx="3485249" cy="369332"/>
          </a:xfrm>
          <a:prstGeom prst="rect">
            <a:avLst/>
          </a:prstGeom>
          <a:noFill/>
        </p:spPr>
        <p:txBody>
          <a:bodyPr wrap="none" rtlCol="0">
            <a:spAutoFit/>
          </a:bodyPr>
          <a:lstStyle/>
          <a:p>
            <a:r>
              <a:rPr kumimoji="1" lang="ja-JP" altLang="en-US" dirty="0" smtClean="0"/>
              <a:t>（厚生労働省　</a:t>
            </a:r>
            <a:r>
              <a:rPr kumimoji="1" lang="en-US" altLang="ja-JP" dirty="0" smtClean="0"/>
              <a:t>2015</a:t>
            </a:r>
            <a:r>
              <a:rPr kumimoji="1" lang="ja-JP" altLang="en-US" dirty="0" smtClean="0"/>
              <a:t>年版より</a:t>
            </a:r>
            <a:r>
              <a:rPr kumimoji="1" lang="ja-JP" altLang="en-US" dirty="0" smtClean="0"/>
              <a:t>抜粋）</a:t>
            </a:r>
            <a:endParaRPr kumimoji="1" lang="ja-JP" altLang="en-US" dirty="0"/>
          </a:p>
        </p:txBody>
      </p:sp>
      <p:graphicFrame>
        <p:nvGraphicFramePr>
          <p:cNvPr id="8" name="表 7"/>
          <p:cNvGraphicFramePr>
            <a:graphicFrameLocks noGrp="1"/>
          </p:cNvGraphicFramePr>
          <p:nvPr>
            <p:extLst>
              <p:ext uri="{D42A27DB-BD31-4B8C-83A1-F6EECF244321}">
                <p14:modId xmlns:p14="http://schemas.microsoft.com/office/powerpoint/2010/main" val="644758128"/>
              </p:ext>
            </p:extLst>
          </p:nvPr>
        </p:nvGraphicFramePr>
        <p:xfrm>
          <a:off x="1907704" y="771550"/>
          <a:ext cx="6480721" cy="4215942"/>
        </p:xfrm>
        <a:graphic>
          <a:graphicData uri="http://schemas.openxmlformats.org/drawingml/2006/table">
            <a:tbl>
              <a:tblPr firstRow="1">
                <a:tableStyleId>{E8B1032C-EA38-4F05-BA0D-38AFFFC7BED3}</a:tableStyleId>
              </a:tblPr>
              <a:tblGrid>
                <a:gridCol w="1342919"/>
                <a:gridCol w="814806"/>
                <a:gridCol w="939289"/>
                <a:gridCol w="814806"/>
                <a:gridCol w="814806"/>
                <a:gridCol w="939289"/>
                <a:gridCol w="814806"/>
              </a:tblGrid>
              <a:tr h="220563">
                <a:tc rowSpan="2">
                  <a:txBody>
                    <a:bodyPr/>
                    <a:lstStyle/>
                    <a:p>
                      <a:pPr algn="ctr" fontAlgn="ctr"/>
                      <a:r>
                        <a:rPr lang="ja-JP" altLang="en-US" sz="1400" u="none" strike="noStrike" dirty="0">
                          <a:effectLst/>
                        </a:rPr>
                        <a:t>　</a:t>
                      </a:r>
                      <a:endParaRPr lang="ja-JP" altLang="en-US" sz="1400" b="0" i="0" u="none" strike="noStrike" dirty="0">
                        <a:solidFill>
                          <a:srgbClr val="000000"/>
                        </a:solidFill>
                        <a:effectLst/>
                        <a:latin typeface="ＭＳ Ｐゴシック"/>
                      </a:endParaRPr>
                    </a:p>
                  </a:txBody>
                  <a:tcPr marL="9525" marR="9525" marT="9525" marB="0" anchor="ctr"/>
                </a:tc>
                <a:tc gridSpan="3">
                  <a:txBody>
                    <a:bodyPr/>
                    <a:lstStyle/>
                    <a:p>
                      <a:pPr algn="ctr" fontAlgn="ctr"/>
                      <a:r>
                        <a:rPr lang="ja-JP" altLang="en-US" sz="1400" u="none" strike="noStrike" dirty="0">
                          <a:effectLst/>
                        </a:rPr>
                        <a:t>男性</a:t>
                      </a:r>
                      <a:endParaRPr lang="ja-JP" altLang="en-US" sz="1400" b="0" i="0" u="none" strike="noStrike" dirty="0">
                        <a:solidFill>
                          <a:srgbClr val="000000"/>
                        </a:solidFill>
                        <a:effectLst/>
                        <a:latin typeface="ＭＳ Ｐゴシック"/>
                      </a:endParaRPr>
                    </a:p>
                  </a:txBody>
                  <a:tcPr marL="9525" marR="9525" marT="9525" marB="0" anchor="ct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400" u="none" strike="noStrike">
                          <a:effectLst/>
                        </a:rPr>
                        <a:t>女性</a:t>
                      </a:r>
                      <a:endParaRPr lang="ja-JP" altLang="en-US" sz="1400" b="0" i="0" u="none" strike="noStrike">
                        <a:solidFill>
                          <a:srgbClr val="000000"/>
                        </a:solidFill>
                        <a:effectLst/>
                        <a:latin typeface="ＭＳ Ｐゴシック"/>
                      </a:endParaRPr>
                    </a:p>
                  </a:txBody>
                  <a:tcPr marL="9525" marR="9525" marT="9525" marB="0" anchor="ctr"/>
                </a:tc>
                <a:tc hMerge="1">
                  <a:txBody>
                    <a:bodyPr/>
                    <a:lstStyle/>
                    <a:p>
                      <a:endParaRPr kumimoji="1" lang="ja-JP" altLang="en-US"/>
                    </a:p>
                  </a:txBody>
                  <a:tcPr/>
                </a:tc>
                <a:tc hMerge="1">
                  <a:txBody>
                    <a:bodyPr/>
                    <a:lstStyle/>
                    <a:p>
                      <a:endParaRPr kumimoji="1" lang="ja-JP" altLang="en-US"/>
                    </a:p>
                  </a:txBody>
                  <a:tcPr/>
                </a:tc>
              </a:tr>
              <a:tr h="426897">
                <a:tc vMerge="1">
                  <a:txBody>
                    <a:bodyPr/>
                    <a:lstStyle/>
                    <a:p>
                      <a:pPr algn="ctr" fontAlgn="ctr"/>
                      <a:endParaRPr lang="ja-JP" altLang="en-US" sz="1400" b="0" i="0" u="none" strike="noStrike" dirty="0">
                        <a:solidFill>
                          <a:srgbClr val="000000"/>
                        </a:solidFill>
                        <a:effectLst/>
                        <a:latin typeface="ＭＳ Ｐゴシック"/>
                      </a:endParaRPr>
                    </a:p>
                  </a:txBody>
                  <a:tcPr marL="9525" marR="9525" marT="9525" marB="0" anchor="ctr"/>
                </a:tc>
                <a:tc gridSpan="3">
                  <a:txBody>
                    <a:bodyPr/>
                    <a:lstStyle/>
                    <a:p>
                      <a:pPr algn="ctr" fontAlgn="ctr"/>
                      <a:r>
                        <a:rPr lang="ja-JP" altLang="en-US" sz="1400" u="none" strike="noStrike" dirty="0">
                          <a:effectLst/>
                        </a:rPr>
                        <a:t>推定エネルギー必要量</a:t>
                      </a:r>
                      <a:r>
                        <a:rPr lang="en-US" altLang="ja-JP" sz="1400" u="none" strike="noStrike" dirty="0">
                          <a:effectLst/>
                        </a:rPr>
                        <a:t>(kcal/</a:t>
                      </a:r>
                      <a:r>
                        <a:rPr lang="ja-JP" altLang="en-US" sz="1400" u="none" strike="noStrike" dirty="0">
                          <a:effectLst/>
                        </a:rPr>
                        <a:t>日</a:t>
                      </a:r>
                      <a:r>
                        <a:rPr lang="en-US" altLang="ja-JP" sz="1400" u="none" strike="noStrike" dirty="0">
                          <a:effectLst/>
                        </a:rPr>
                        <a:t>)</a:t>
                      </a:r>
                      <a:endParaRPr lang="en-US" altLang="ja-JP" sz="1400" b="0" i="0" u="none" strike="noStrike" dirty="0">
                        <a:solidFill>
                          <a:srgbClr val="000000"/>
                        </a:solidFill>
                        <a:effectLst/>
                        <a:latin typeface="ＭＳ Ｐゴシック"/>
                      </a:endParaRPr>
                    </a:p>
                  </a:txBody>
                  <a:tcPr marL="9525" marR="9525" marT="9525" marB="0" anchor="ct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400" u="none" strike="noStrike" dirty="0">
                          <a:effectLst/>
                        </a:rPr>
                        <a:t>推定エネルギー必要量</a:t>
                      </a:r>
                      <a:r>
                        <a:rPr lang="en-US" altLang="ja-JP" sz="1400" u="none" strike="noStrike" dirty="0">
                          <a:effectLst/>
                        </a:rPr>
                        <a:t>(kcal/</a:t>
                      </a:r>
                      <a:r>
                        <a:rPr lang="ja-JP" altLang="en-US" sz="1400" u="none" strike="noStrike" dirty="0">
                          <a:effectLst/>
                        </a:rPr>
                        <a:t>日</a:t>
                      </a:r>
                      <a:r>
                        <a:rPr lang="en-US" altLang="ja-JP" sz="1400" u="none" strike="noStrike" dirty="0">
                          <a:effectLst/>
                        </a:rPr>
                        <a:t>)</a:t>
                      </a:r>
                      <a:endParaRPr lang="en-US" altLang="ja-JP" sz="1400" b="0" i="0" u="none" strike="noStrike" dirty="0">
                        <a:solidFill>
                          <a:srgbClr val="000000"/>
                        </a:solidFill>
                        <a:effectLst/>
                        <a:latin typeface="ＭＳ Ｐゴシック"/>
                      </a:endParaRPr>
                    </a:p>
                  </a:txBody>
                  <a:tcPr marL="9525" marR="9525" marT="9525" marB="0" anchor="ctr"/>
                </a:tc>
                <a:tc hMerge="1">
                  <a:txBody>
                    <a:bodyPr/>
                    <a:lstStyle/>
                    <a:p>
                      <a:endParaRPr kumimoji="1" lang="ja-JP" altLang="en-US"/>
                    </a:p>
                  </a:txBody>
                  <a:tcPr/>
                </a:tc>
                <a:tc hMerge="1">
                  <a:txBody>
                    <a:bodyPr/>
                    <a:lstStyle/>
                    <a:p>
                      <a:endParaRPr kumimoji="1" lang="ja-JP" altLang="en-US"/>
                    </a:p>
                  </a:txBody>
                  <a:tcPr/>
                </a:tc>
              </a:tr>
              <a:tr h="220563">
                <a:tc>
                  <a:txBody>
                    <a:bodyPr/>
                    <a:lstStyle/>
                    <a:p>
                      <a:pPr algn="l" fontAlgn="ctr"/>
                      <a:r>
                        <a:rPr lang="ja-JP" altLang="en-US" sz="1400" u="none" strike="noStrike" dirty="0">
                          <a:effectLst/>
                        </a:rPr>
                        <a:t>身体活動レベル</a:t>
                      </a:r>
                      <a:endParaRPr lang="ja-JP" altLang="en-US"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Ⅰ</a:t>
                      </a:r>
                      <a:r>
                        <a:rPr lang="ja-JP" altLang="en-US" sz="1400" u="none" strike="noStrike">
                          <a:effectLst/>
                        </a:rPr>
                        <a:t>（低い）</a:t>
                      </a:r>
                      <a:endParaRPr lang="ja-JP" altLang="en-US"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Ⅱ</a:t>
                      </a:r>
                      <a:r>
                        <a:rPr lang="ja-JP" altLang="en-US" sz="1400" u="none" strike="noStrike" dirty="0">
                          <a:effectLst/>
                        </a:rPr>
                        <a:t>（ふつう）</a:t>
                      </a:r>
                      <a:endParaRPr lang="ja-JP" altLang="en-US"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Ⅲ</a:t>
                      </a:r>
                      <a:r>
                        <a:rPr lang="ja-JP" altLang="en-US" sz="1400" u="none" strike="noStrike" dirty="0">
                          <a:effectLst/>
                        </a:rPr>
                        <a:t>（高い）</a:t>
                      </a:r>
                      <a:endParaRPr lang="ja-JP" altLang="en-US"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Ⅰ</a:t>
                      </a:r>
                      <a:r>
                        <a:rPr lang="ja-JP" altLang="en-US" sz="1400" u="none" strike="noStrike" dirty="0">
                          <a:effectLst/>
                        </a:rPr>
                        <a:t>（低い）</a:t>
                      </a:r>
                      <a:endParaRPr lang="ja-JP" altLang="en-US"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Ⅱ</a:t>
                      </a:r>
                      <a:r>
                        <a:rPr lang="ja-JP" altLang="en-US" sz="1400" u="none" strike="noStrike" dirty="0">
                          <a:effectLst/>
                        </a:rPr>
                        <a:t>（ふつう）</a:t>
                      </a:r>
                      <a:endParaRPr lang="ja-JP" altLang="en-US"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Ⅲ</a:t>
                      </a:r>
                      <a:r>
                        <a:rPr lang="ja-JP" altLang="en-US" sz="1400" u="none" strike="noStrike" dirty="0">
                          <a:effectLst/>
                        </a:rPr>
                        <a:t>（高い）</a:t>
                      </a:r>
                      <a:endParaRPr lang="ja-JP" altLang="en-US" sz="1400" b="0" i="0" u="none" strike="noStrike" dirty="0">
                        <a:solidFill>
                          <a:srgbClr val="000000"/>
                        </a:solidFill>
                        <a:effectLst/>
                        <a:latin typeface="ＭＳ Ｐゴシック"/>
                      </a:endParaRPr>
                    </a:p>
                  </a:txBody>
                  <a:tcPr marL="9525" marR="9525" marT="9525" marB="0" anchor="ctr"/>
                </a:tc>
              </a:tr>
              <a:tr h="220563">
                <a:tc>
                  <a:txBody>
                    <a:bodyPr/>
                    <a:lstStyle/>
                    <a:p>
                      <a:pPr algn="ctr" fontAlgn="ctr"/>
                      <a:r>
                        <a:rPr lang="en-US" altLang="ja-JP" sz="1400" u="none" strike="noStrike" dirty="0">
                          <a:effectLst/>
                        </a:rPr>
                        <a:t>1</a:t>
                      </a:r>
                      <a:r>
                        <a:rPr lang="ja-JP" altLang="en-US" sz="1400" u="none" strike="noStrike" dirty="0">
                          <a:effectLst/>
                        </a:rPr>
                        <a:t>～</a:t>
                      </a:r>
                      <a:r>
                        <a:rPr lang="en-US" altLang="ja-JP" sz="1400" u="none" strike="noStrike" dirty="0" smtClean="0">
                          <a:effectLst/>
                        </a:rPr>
                        <a:t>2</a:t>
                      </a:r>
                      <a:r>
                        <a:rPr lang="ja-JP" altLang="en-US" sz="1400" u="none" strike="noStrike" dirty="0" smtClean="0">
                          <a:effectLst/>
                        </a:rPr>
                        <a:t>（歳）</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950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900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r>
              <a:tr h="220563">
                <a:tc>
                  <a:txBody>
                    <a:bodyPr/>
                    <a:lstStyle/>
                    <a:p>
                      <a:pPr algn="ctr" fontAlgn="ctr"/>
                      <a:r>
                        <a:rPr lang="en-US" altLang="ja-JP" sz="1400" u="none" strike="noStrike" dirty="0">
                          <a:effectLst/>
                        </a:rPr>
                        <a:t>3</a:t>
                      </a:r>
                      <a:r>
                        <a:rPr lang="ja-JP" altLang="en-US" sz="1400" u="none" strike="noStrike" dirty="0">
                          <a:effectLst/>
                        </a:rPr>
                        <a:t>～</a:t>
                      </a:r>
                      <a:r>
                        <a:rPr lang="en-US" altLang="ja-JP" sz="1400" u="none" strike="noStrike" dirty="0" smtClean="0">
                          <a:effectLst/>
                        </a:rPr>
                        <a:t>5</a:t>
                      </a:r>
                      <a:r>
                        <a:rPr lang="ja-JP" altLang="en-US" sz="1400" u="none" strike="noStrike" dirty="0" smtClean="0">
                          <a:effectLst/>
                        </a:rPr>
                        <a:t>（歳）</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1300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1250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r>
              <a:tr h="220563">
                <a:tc>
                  <a:txBody>
                    <a:bodyPr/>
                    <a:lstStyle/>
                    <a:p>
                      <a:pPr algn="ctr" fontAlgn="ctr"/>
                      <a:r>
                        <a:rPr lang="en-US" altLang="ja-JP" sz="1400" u="none" strike="noStrike" dirty="0" smtClean="0">
                          <a:effectLst/>
                        </a:rPr>
                        <a:t>6</a:t>
                      </a:r>
                      <a:r>
                        <a:rPr lang="ja-JP" altLang="en-US" sz="1400" u="none" strike="noStrike" dirty="0" smtClean="0">
                          <a:effectLst/>
                        </a:rPr>
                        <a:t>～</a:t>
                      </a:r>
                      <a:r>
                        <a:rPr lang="en-US" altLang="ja-JP" sz="1400" u="none" strike="noStrike" dirty="0" smtClean="0">
                          <a:effectLst/>
                        </a:rPr>
                        <a:t>7</a:t>
                      </a:r>
                      <a:r>
                        <a:rPr lang="ja-JP" altLang="en-US" sz="1400" u="none" strike="noStrike" dirty="0" smtClean="0">
                          <a:effectLst/>
                        </a:rPr>
                        <a:t>（</a:t>
                      </a:r>
                      <a:r>
                        <a:rPr lang="ja-JP" altLang="en-US" sz="1400" u="none" strike="noStrike" dirty="0">
                          <a:effectLst/>
                        </a:rPr>
                        <a:t>歳）</a:t>
                      </a:r>
                      <a:endParaRPr lang="ja-JP" altLang="en-US" sz="1400" b="0"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1,350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1,550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dirty="0">
                          <a:effectLst/>
                        </a:rPr>
                        <a:t>1,750</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1,250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1,450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1,650</a:t>
                      </a:r>
                      <a:endParaRPr lang="en-US" altLang="ja-JP" sz="1400" b="0" i="0" u="none" strike="noStrike">
                        <a:solidFill>
                          <a:srgbClr val="000000"/>
                        </a:solidFill>
                        <a:effectLst/>
                        <a:latin typeface="ＭＳ Ｐゴシック"/>
                      </a:endParaRPr>
                    </a:p>
                  </a:txBody>
                  <a:tcPr marL="9525" marR="9525" marT="9525" marB="0" anchor="ctr"/>
                </a:tc>
              </a:tr>
              <a:tr h="220563">
                <a:tc>
                  <a:txBody>
                    <a:bodyPr/>
                    <a:lstStyle/>
                    <a:p>
                      <a:pPr algn="ctr" fontAlgn="ctr"/>
                      <a:r>
                        <a:rPr lang="en-US" altLang="ja-JP" sz="1400" u="none" strike="noStrike" dirty="0" smtClean="0">
                          <a:effectLst/>
                        </a:rPr>
                        <a:t>8</a:t>
                      </a:r>
                      <a:r>
                        <a:rPr lang="ja-JP" altLang="en-US" sz="1400" u="none" strike="noStrike" dirty="0" smtClean="0">
                          <a:effectLst/>
                        </a:rPr>
                        <a:t>～</a:t>
                      </a:r>
                      <a:r>
                        <a:rPr lang="en-US" altLang="ja-JP" sz="1400" u="none" strike="noStrike" dirty="0" smtClean="0">
                          <a:effectLst/>
                        </a:rPr>
                        <a:t>9</a:t>
                      </a:r>
                      <a:r>
                        <a:rPr lang="ja-JP" altLang="en-US" sz="1400" u="none" strike="noStrike" dirty="0" smtClean="0">
                          <a:effectLst/>
                        </a:rPr>
                        <a:t>（</a:t>
                      </a:r>
                      <a:r>
                        <a:rPr lang="ja-JP" altLang="en-US" sz="1400" u="none" strike="noStrike" dirty="0">
                          <a:effectLst/>
                        </a:rPr>
                        <a:t>歳）</a:t>
                      </a:r>
                      <a:endParaRPr lang="ja-JP" altLang="en-US" sz="1400" b="0"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1,600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1,850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dirty="0">
                          <a:effectLst/>
                        </a:rPr>
                        <a:t>2,100</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1,500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1,700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1,900</a:t>
                      </a:r>
                      <a:endParaRPr lang="en-US" altLang="ja-JP" sz="1400" b="0" i="0" u="none" strike="noStrike">
                        <a:solidFill>
                          <a:srgbClr val="000000"/>
                        </a:solidFill>
                        <a:effectLst/>
                        <a:latin typeface="ＭＳ Ｐゴシック"/>
                      </a:endParaRPr>
                    </a:p>
                  </a:txBody>
                  <a:tcPr marL="9525" marR="9525" marT="9525" marB="0" anchor="ctr"/>
                </a:tc>
              </a:tr>
              <a:tr h="220563">
                <a:tc>
                  <a:txBody>
                    <a:bodyPr/>
                    <a:lstStyle/>
                    <a:p>
                      <a:pPr algn="ctr" fontAlgn="ctr"/>
                      <a:r>
                        <a:rPr lang="en-US" altLang="ja-JP" sz="1400" u="none" strike="noStrike" dirty="0">
                          <a:effectLst/>
                        </a:rPr>
                        <a:t>10</a:t>
                      </a:r>
                      <a:r>
                        <a:rPr lang="ja-JP" altLang="en-US" sz="1400" u="none" strike="noStrike" dirty="0">
                          <a:effectLst/>
                        </a:rPr>
                        <a:t>～</a:t>
                      </a:r>
                      <a:r>
                        <a:rPr lang="en-US" altLang="ja-JP" sz="1400" u="none" strike="noStrike" dirty="0">
                          <a:effectLst/>
                        </a:rPr>
                        <a:t>11</a:t>
                      </a:r>
                      <a:r>
                        <a:rPr lang="ja-JP" altLang="en-US" sz="1400" u="none" strike="noStrike" dirty="0">
                          <a:effectLst/>
                        </a:rPr>
                        <a:t>（歳）</a:t>
                      </a:r>
                      <a:endParaRPr lang="ja-JP" altLang="en-US" sz="1400" b="0"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1,950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2,250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2,500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1,850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2,100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2,350</a:t>
                      </a:r>
                      <a:endParaRPr lang="en-US" altLang="ja-JP" sz="1400" b="0" i="0" u="none" strike="noStrike">
                        <a:solidFill>
                          <a:srgbClr val="000000"/>
                        </a:solidFill>
                        <a:effectLst/>
                        <a:latin typeface="ＭＳ Ｐゴシック"/>
                      </a:endParaRPr>
                    </a:p>
                  </a:txBody>
                  <a:tcPr marL="9525" marR="9525" marT="9525" marB="0" anchor="ctr"/>
                </a:tc>
              </a:tr>
              <a:tr h="220563">
                <a:tc>
                  <a:txBody>
                    <a:bodyPr/>
                    <a:lstStyle/>
                    <a:p>
                      <a:pPr algn="ctr" fontAlgn="ctr"/>
                      <a:r>
                        <a:rPr lang="en-US" altLang="ja-JP" sz="1400" u="none" strike="noStrike" dirty="0">
                          <a:effectLst/>
                        </a:rPr>
                        <a:t>12</a:t>
                      </a:r>
                      <a:r>
                        <a:rPr lang="ja-JP" altLang="en-US" sz="1400" u="none" strike="noStrike" dirty="0">
                          <a:effectLst/>
                        </a:rPr>
                        <a:t>～</a:t>
                      </a:r>
                      <a:r>
                        <a:rPr lang="en-US" altLang="ja-JP" sz="1400" u="none" strike="noStrike" dirty="0">
                          <a:effectLst/>
                        </a:rPr>
                        <a:t>14</a:t>
                      </a:r>
                      <a:r>
                        <a:rPr lang="ja-JP" altLang="en-US" sz="1400" u="none" strike="noStrike" dirty="0">
                          <a:effectLst/>
                        </a:rPr>
                        <a:t>（歳）</a:t>
                      </a:r>
                      <a:endParaRPr lang="ja-JP" altLang="en-US" sz="1400" b="0"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2,300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2,600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dirty="0">
                          <a:effectLst/>
                        </a:rPr>
                        <a:t>2,900</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2,150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2,400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2,700</a:t>
                      </a:r>
                      <a:endParaRPr lang="en-US" altLang="ja-JP" sz="1400" b="0" i="0" u="none" strike="noStrike">
                        <a:solidFill>
                          <a:srgbClr val="000000"/>
                        </a:solidFill>
                        <a:effectLst/>
                        <a:latin typeface="ＭＳ Ｐゴシック"/>
                      </a:endParaRPr>
                    </a:p>
                  </a:txBody>
                  <a:tcPr marL="9525" marR="9525" marT="9525" marB="0" anchor="ctr"/>
                </a:tc>
              </a:tr>
              <a:tr h="220563">
                <a:tc>
                  <a:txBody>
                    <a:bodyPr/>
                    <a:lstStyle/>
                    <a:p>
                      <a:pPr algn="ctr" fontAlgn="ctr"/>
                      <a:r>
                        <a:rPr lang="en-US" altLang="ja-JP" sz="1400" u="none" strike="noStrike">
                          <a:effectLst/>
                        </a:rPr>
                        <a:t>15</a:t>
                      </a:r>
                      <a:r>
                        <a:rPr lang="ja-JP" altLang="en-US" sz="1400" u="none" strike="noStrike">
                          <a:effectLst/>
                        </a:rPr>
                        <a:t>～</a:t>
                      </a:r>
                      <a:r>
                        <a:rPr lang="en-US" altLang="ja-JP" sz="1400" u="none" strike="noStrike">
                          <a:effectLst/>
                        </a:rPr>
                        <a:t>17</a:t>
                      </a:r>
                      <a:r>
                        <a:rPr lang="ja-JP" altLang="en-US" sz="1400" u="none" strike="noStrike">
                          <a:effectLst/>
                        </a:rPr>
                        <a:t>（歳）</a:t>
                      </a:r>
                      <a:endParaRPr lang="ja-JP" altLang="en-US"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dirty="0">
                          <a:effectLst/>
                        </a:rPr>
                        <a:t>2,500</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2,850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3,150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2,050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2,300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dirty="0">
                          <a:effectLst/>
                        </a:rPr>
                        <a:t>2,550</a:t>
                      </a:r>
                      <a:endParaRPr lang="en-US" altLang="ja-JP" sz="1400" b="0" i="0" u="none" strike="noStrike" dirty="0">
                        <a:solidFill>
                          <a:srgbClr val="000000"/>
                        </a:solidFill>
                        <a:effectLst/>
                        <a:latin typeface="ＭＳ Ｐゴシック"/>
                      </a:endParaRPr>
                    </a:p>
                  </a:txBody>
                  <a:tcPr marL="9525" marR="9525" marT="9525" marB="0" anchor="ctr"/>
                </a:tc>
              </a:tr>
              <a:tr h="220563">
                <a:tc>
                  <a:txBody>
                    <a:bodyPr/>
                    <a:lstStyle/>
                    <a:p>
                      <a:pPr algn="ctr" fontAlgn="ctr"/>
                      <a:r>
                        <a:rPr lang="en-US" altLang="ja-JP" sz="1400" u="none" strike="noStrike">
                          <a:effectLst/>
                        </a:rPr>
                        <a:t>18</a:t>
                      </a:r>
                      <a:r>
                        <a:rPr lang="ja-JP" altLang="en-US" sz="1400" u="none" strike="noStrike">
                          <a:effectLst/>
                        </a:rPr>
                        <a:t>～</a:t>
                      </a:r>
                      <a:r>
                        <a:rPr lang="en-US" altLang="ja-JP" sz="1400" u="none" strike="noStrike">
                          <a:effectLst/>
                        </a:rPr>
                        <a:t>29</a:t>
                      </a:r>
                      <a:r>
                        <a:rPr lang="ja-JP" altLang="en-US" sz="1400" u="none" strike="noStrike">
                          <a:effectLst/>
                        </a:rPr>
                        <a:t>（歳）</a:t>
                      </a:r>
                      <a:endParaRPr lang="ja-JP" altLang="en-US"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dirty="0">
                          <a:effectLst/>
                        </a:rPr>
                        <a:t>2,300</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2,650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3,050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dirty="0">
                          <a:effectLst/>
                        </a:rPr>
                        <a:t>1,650</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1,950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2,200</a:t>
                      </a:r>
                      <a:endParaRPr lang="en-US" altLang="ja-JP" sz="1400" b="0" i="0" u="none" strike="noStrike">
                        <a:solidFill>
                          <a:srgbClr val="000000"/>
                        </a:solidFill>
                        <a:effectLst/>
                        <a:latin typeface="ＭＳ Ｐゴシック"/>
                      </a:endParaRPr>
                    </a:p>
                  </a:txBody>
                  <a:tcPr marL="9525" marR="9525" marT="9525" marB="0" anchor="ctr"/>
                </a:tc>
              </a:tr>
              <a:tr h="220563">
                <a:tc>
                  <a:txBody>
                    <a:bodyPr/>
                    <a:lstStyle/>
                    <a:p>
                      <a:pPr algn="ctr" fontAlgn="ctr"/>
                      <a:r>
                        <a:rPr lang="en-US" altLang="ja-JP" sz="1400" u="none" strike="noStrike">
                          <a:effectLst/>
                        </a:rPr>
                        <a:t>30</a:t>
                      </a:r>
                      <a:r>
                        <a:rPr lang="ja-JP" altLang="en-US" sz="1400" u="none" strike="noStrike">
                          <a:effectLst/>
                        </a:rPr>
                        <a:t>～</a:t>
                      </a:r>
                      <a:r>
                        <a:rPr lang="en-US" altLang="ja-JP" sz="1400" u="none" strike="noStrike">
                          <a:effectLst/>
                        </a:rPr>
                        <a:t>49</a:t>
                      </a:r>
                      <a:r>
                        <a:rPr lang="ja-JP" altLang="en-US" sz="1400" u="none" strike="noStrike">
                          <a:effectLst/>
                        </a:rPr>
                        <a:t>（歳）</a:t>
                      </a:r>
                      <a:endParaRPr lang="ja-JP" altLang="en-US"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dirty="0">
                          <a:effectLst/>
                        </a:rPr>
                        <a:t>2,300</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2,650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3,050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dirty="0">
                          <a:effectLst/>
                        </a:rPr>
                        <a:t>1,750</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2,000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2,300</a:t>
                      </a:r>
                      <a:endParaRPr lang="en-US" altLang="ja-JP" sz="1400" b="0" i="0" u="none" strike="noStrike">
                        <a:solidFill>
                          <a:srgbClr val="000000"/>
                        </a:solidFill>
                        <a:effectLst/>
                        <a:latin typeface="ＭＳ Ｐゴシック"/>
                      </a:endParaRPr>
                    </a:p>
                  </a:txBody>
                  <a:tcPr marL="9525" marR="9525" marT="9525" marB="0" anchor="ctr"/>
                </a:tc>
              </a:tr>
              <a:tr h="220563">
                <a:tc>
                  <a:txBody>
                    <a:bodyPr/>
                    <a:lstStyle/>
                    <a:p>
                      <a:pPr algn="ctr" fontAlgn="ctr"/>
                      <a:r>
                        <a:rPr lang="en-US" altLang="ja-JP" sz="1400" u="none" strike="noStrike">
                          <a:effectLst/>
                        </a:rPr>
                        <a:t>50</a:t>
                      </a:r>
                      <a:r>
                        <a:rPr lang="ja-JP" altLang="en-US" sz="1400" u="none" strike="noStrike">
                          <a:effectLst/>
                        </a:rPr>
                        <a:t>～</a:t>
                      </a:r>
                      <a:r>
                        <a:rPr lang="en-US" altLang="ja-JP" sz="1400" u="none" strike="noStrike">
                          <a:effectLst/>
                        </a:rPr>
                        <a:t>69</a:t>
                      </a:r>
                      <a:r>
                        <a:rPr lang="ja-JP" altLang="en-US" sz="1400" u="none" strike="noStrike">
                          <a:effectLst/>
                        </a:rPr>
                        <a:t>（歳）</a:t>
                      </a:r>
                      <a:endParaRPr lang="ja-JP" altLang="en-US"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dirty="0">
                          <a:effectLst/>
                        </a:rPr>
                        <a:t>2,100</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2,450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2,800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dirty="0">
                          <a:effectLst/>
                        </a:rPr>
                        <a:t>1,650</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1,900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2,200</a:t>
                      </a:r>
                      <a:endParaRPr lang="en-US" altLang="ja-JP" sz="1400" b="0" i="0" u="none" strike="noStrike">
                        <a:solidFill>
                          <a:srgbClr val="000000"/>
                        </a:solidFill>
                        <a:effectLst/>
                        <a:latin typeface="ＭＳ Ｐゴシック"/>
                      </a:endParaRPr>
                    </a:p>
                  </a:txBody>
                  <a:tcPr marL="9525" marR="9525" marT="9525" marB="0" anchor="ctr"/>
                </a:tc>
              </a:tr>
              <a:tr h="220563">
                <a:tc>
                  <a:txBody>
                    <a:bodyPr/>
                    <a:lstStyle/>
                    <a:p>
                      <a:pPr algn="ctr" fontAlgn="ctr"/>
                      <a:r>
                        <a:rPr lang="en-US" altLang="ja-JP" sz="1400" u="none" strike="noStrike">
                          <a:effectLst/>
                        </a:rPr>
                        <a:t>70</a:t>
                      </a:r>
                      <a:r>
                        <a:rPr lang="ja-JP" altLang="en-US" sz="1400" u="none" strike="noStrike">
                          <a:effectLst/>
                        </a:rPr>
                        <a:t>（歳）以上</a:t>
                      </a:r>
                      <a:endParaRPr lang="ja-JP" altLang="en-US"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1,850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dirty="0">
                          <a:effectLst/>
                        </a:rPr>
                        <a:t>2,200</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2,500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dirty="0">
                          <a:effectLst/>
                        </a:rPr>
                        <a:t>1,500</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1,750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2,000</a:t>
                      </a:r>
                      <a:endParaRPr lang="en-US" altLang="ja-JP" sz="1400" b="0" i="0" u="none" strike="noStrike">
                        <a:solidFill>
                          <a:srgbClr val="000000"/>
                        </a:solidFill>
                        <a:effectLst/>
                        <a:latin typeface="ＭＳ Ｐゴシック"/>
                      </a:endParaRPr>
                    </a:p>
                  </a:txBody>
                  <a:tcPr marL="9525" marR="9525" marT="9525" marB="0" anchor="ctr"/>
                </a:tc>
              </a:tr>
              <a:tr h="220563">
                <a:tc>
                  <a:txBody>
                    <a:bodyPr/>
                    <a:lstStyle/>
                    <a:p>
                      <a:pPr algn="ctr" fontAlgn="ctr"/>
                      <a:r>
                        <a:rPr lang="ja-JP" altLang="en-US" sz="1400" u="none" strike="noStrike">
                          <a:effectLst/>
                        </a:rPr>
                        <a:t>妊婦初期</a:t>
                      </a:r>
                      <a:endParaRPr lang="ja-JP" altLang="en-US" sz="1400" b="0" i="0" u="none" strike="noStrike">
                        <a:solidFill>
                          <a:srgbClr val="000000"/>
                        </a:solidFill>
                        <a:effectLst/>
                        <a:latin typeface="ＭＳ Ｐゴシック"/>
                      </a:endParaRPr>
                    </a:p>
                  </a:txBody>
                  <a:tcPr marL="9525" marR="9525" marT="9525" marB="0" anchor="ctr"/>
                </a:tc>
                <a:tc rowSpan="4" gridSpan="3">
                  <a:txBody>
                    <a:bodyPr/>
                    <a:lstStyle/>
                    <a:p>
                      <a:pPr algn="ctr" fontAlgn="ctr"/>
                      <a:r>
                        <a:rPr lang="ja-JP" altLang="en-US" sz="1400" u="none" strike="noStrike" dirty="0">
                          <a:effectLst/>
                        </a:rPr>
                        <a:t>　</a:t>
                      </a:r>
                      <a:endParaRPr lang="ja-JP" altLang="en-US" sz="1400" b="0" i="0" u="none" strike="noStrike" dirty="0">
                        <a:solidFill>
                          <a:srgbClr val="000000"/>
                        </a:solidFill>
                        <a:effectLst/>
                        <a:latin typeface="ＭＳ Ｐゴシック"/>
                      </a:endParaRPr>
                    </a:p>
                  </a:txBody>
                  <a:tcPr marL="9525" marR="9525" marT="9525" marB="0" anchor="ctr"/>
                </a:tc>
                <a:tc rowSpan="4" hMerge="1">
                  <a:txBody>
                    <a:bodyPr/>
                    <a:lstStyle/>
                    <a:p>
                      <a:endParaRPr kumimoji="1" lang="ja-JP" altLang="en-US"/>
                    </a:p>
                  </a:txBody>
                  <a:tcPr/>
                </a:tc>
                <a:tc rowSpan="4" hMerge="1">
                  <a:txBody>
                    <a:bodyPr/>
                    <a:lstStyle/>
                    <a:p>
                      <a:endParaRPr kumimoji="1" lang="ja-JP" altLang="en-US"/>
                    </a:p>
                  </a:txBody>
                  <a:tcPr/>
                </a:tc>
                <a:tc>
                  <a:txBody>
                    <a:bodyPr/>
                    <a:lstStyle/>
                    <a:p>
                      <a:pPr algn="r" fontAlgn="ctr"/>
                      <a:r>
                        <a:rPr lang="en-US" altLang="ja-JP" sz="1400" u="none" strike="noStrike">
                          <a:effectLst/>
                        </a:rPr>
                        <a:t>+50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dirty="0">
                          <a:effectLst/>
                        </a:rPr>
                        <a:t>+50</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+50</a:t>
                      </a:r>
                      <a:endParaRPr lang="en-US" altLang="ja-JP" sz="1400" b="0" i="0" u="none" strike="noStrike">
                        <a:solidFill>
                          <a:srgbClr val="000000"/>
                        </a:solidFill>
                        <a:effectLst/>
                        <a:latin typeface="ＭＳ Ｐゴシック"/>
                      </a:endParaRPr>
                    </a:p>
                  </a:txBody>
                  <a:tcPr marL="9525" marR="9525" marT="9525" marB="0" anchor="ctr"/>
                </a:tc>
              </a:tr>
              <a:tr h="220563">
                <a:tc>
                  <a:txBody>
                    <a:bodyPr/>
                    <a:lstStyle/>
                    <a:p>
                      <a:pPr algn="ctr" fontAlgn="ctr"/>
                      <a:r>
                        <a:rPr lang="ja-JP" altLang="en-US" sz="1400" u="none" strike="noStrike" dirty="0">
                          <a:effectLst/>
                        </a:rPr>
                        <a:t>妊婦中期</a:t>
                      </a:r>
                      <a:endParaRPr lang="ja-JP" altLang="en-US" sz="1400" b="0" i="0" u="none" strike="noStrike" dirty="0">
                        <a:solidFill>
                          <a:srgbClr val="000000"/>
                        </a:solidFill>
                        <a:effectLst/>
                        <a:latin typeface="ＭＳ Ｐゴシック"/>
                      </a:endParaRPr>
                    </a:p>
                  </a:txBody>
                  <a:tcPr marL="9525" marR="9525" marT="9525" marB="0" anchor="ct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r" fontAlgn="ctr"/>
                      <a:r>
                        <a:rPr lang="en-US" altLang="ja-JP" sz="1400" u="none" strike="noStrike">
                          <a:effectLst/>
                        </a:rPr>
                        <a:t>+250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dirty="0">
                          <a:effectLst/>
                        </a:rPr>
                        <a:t>+250</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+250</a:t>
                      </a:r>
                      <a:endParaRPr lang="en-US" altLang="ja-JP" sz="1400" b="0" i="0" u="none" strike="noStrike">
                        <a:solidFill>
                          <a:srgbClr val="000000"/>
                        </a:solidFill>
                        <a:effectLst/>
                        <a:latin typeface="ＭＳ Ｐゴシック"/>
                      </a:endParaRPr>
                    </a:p>
                  </a:txBody>
                  <a:tcPr marL="9525" marR="9525" marT="9525" marB="0" anchor="ctr"/>
                </a:tc>
              </a:tr>
              <a:tr h="220563">
                <a:tc>
                  <a:txBody>
                    <a:bodyPr/>
                    <a:lstStyle/>
                    <a:p>
                      <a:pPr algn="ctr" fontAlgn="ctr"/>
                      <a:r>
                        <a:rPr lang="ja-JP" altLang="en-US" sz="1400" u="none" strike="noStrike" dirty="0">
                          <a:effectLst/>
                        </a:rPr>
                        <a:t>妊婦末期</a:t>
                      </a:r>
                      <a:endParaRPr lang="ja-JP" altLang="en-US" sz="1400" b="0" i="0" u="none" strike="noStrike" dirty="0">
                        <a:solidFill>
                          <a:srgbClr val="000000"/>
                        </a:solidFill>
                        <a:effectLst/>
                        <a:latin typeface="ＭＳ Ｐゴシック"/>
                      </a:endParaRPr>
                    </a:p>
                  </a:txBody>
                  <a:tcPr marL="9525" marR="9525" marT="9525" marB="0" anchor="ct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r" fontAlgn="ctr"/>
                      <a:r>
                        <a:rPr lang="en-US" altLang="ja-JP" sz="1400" u="none" strike="noStrike">
                          <a:effectLst/>
                        </a:rPr>
                        <a:t>+450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+450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+450</a:t>
                      </a:r>
                      <a:endParaRPr lang="en-US" altLang="ja-JP" sz="1400" b="0" i="0" u="none" strike="noStrike">
                        <a:solidFill>
                          <a:srgbClr val="000000"/>
                        </a:solidFill>
                        <a:effectLst/>
                        <a:latin typeface="ＭＳ Ｐゴシック"/>
                      </a:endParaRPr>
                    </a:p>
                  </a:txBody>
                  <a:tcPr marL="9525" marR="9525" marT="9525" marB="0" anchor="ctr"/>
                </a:tc>
              </a:tr>
              <a:tr h="220563">
                <a:tc>
                  <a:txBody>
                    <a:bodyPr/>
                    <a:lstStyle/>
                    <a:p>
                      <a:pPr algn="ctr" fontAlgn="ctr"/>
                      <a:r>
                        <a:rPr lang="ja-JP" altLang="en-US" sz="1400" u="none" strike="noStrike">
                          <a:effectLst/>
                        </a:rPr>
                        <a:t>授乳婦</a:t>
                      </a:r>
                      <a:endParaRPr lang="ja-JP" altLang="en-US" sz="1400" b="0" i="0" u="none" strike="noStrike">
                        <a:solidFill>
                          <a:srgbClr val="000000"/>
                        </a:solidFill>
                        <a:effectLst/>
                        <a:latin typeface="ＭＳ Ｐゴシック"/>
                      </a:endParaRPr>
                    </a:p>
                  </a:txBody>
                  <a:tcPr marL="9525" marR="9525" marT="9525" marB="0" anchor="ct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r" fontAlgn="ctr"/>
                      <a:r>
                        <a:rPr lang="en-US" altLang="ja-JP" sz="1400" u="none" strike="noStrike" dirty="0">
                          <a:effectLst/>
                        </a:rPr>
                        <a:t>+350</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dirty="0">
                          <a:effectLst/>
                        </a:rPr>
                        <a:t>+350</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dirty="0">
                          <a:effectLst/>
                        </a:rPr>
                        <a:t>+350</a:t>
                      </a:r>
                      <a:endParaRPr lang="en-US" altLang="ja-JP" sz="1400" b="0" i="0" u="none" strike="noStrike" dirty="0">
                        <a:solidFill>
                          <a:srgbClr val="000000"/>
                        </a:solidFill>
                        <a:effectLst/>
                        <a:latin typeface="ＭＳ Ｐゴシック"/>
                      </a:endParaRPr>
                    </a:p>
                  </a:txBody>
                  <a:tcPr marL="9525" marR="9525" marT="9525" marB="0" anchor="ctr"/>
                </a:tc>
              </a:tr>
            </a:tbl>
          </a:graphicData>
        </a:graphic>
      </p:graphicFrame>
    </p:spTree>
    <p:extLst>
      <p:ext uri="{BB962C8B-B14F-4D97-AF65-F5344CB8AC3E}">
        <p14:creationId xmlns:p14="http://schemas.microsoft.com/office/powerpoint/2010/main" val="21139876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538"/>
            <a:ext cx="8229600" cy="857250"/>
          </a:xfrm>
        </p:spPr>
        <p:txBody>
          <a:bodyPr>
            <a:normAutofit/>
          </a:bodyPr>
          <a:lstStyle/>
          <a:p>
            <a:pPr algn="l"/>
            <a:r>
              <a:rPr kumimoji="1" lang="ja-JP" altLang="en-US" sz="3600" dirty="0" smtClean="0"/>
              <a:t>日本人の食事摂取</a:t>
            </a:r>
            <a:r>
              <a:rPr kumimoji="1" lang="ja-JP" altLang="en-US" sz="3600" dirty="0" smtClean="0"/>
              <a:t>基準</a:t>
            </a:r>
            <a:endParaRPr kumimoji="1" lang="ja-JP" altLang="en-US" sz="3600" dirty="0"/>
          </a:p>
        </p:txBody>
      </p:sp>
      <p:sp>
        <p:nvSpPr>
          <p:cNvPr id="7" name="コンテンツ プレースホルダー 6"/>
          <p:cNvSpPr>
            <a:spLocks noGrp="1"/>
          </p:cNvSpPr>
          <p:nvPr>
            <p:ph idx="1"/>
          </p:nvPr>
        </p:nvSpPr>
        <p:spPr>
          <a:xfrm>
            <a:off x="107504" y="708834"/>
            <a:ext cx="1728192" cy="494764"/>
          </a:xfrm>
        </p:spPr>
        <p:style>
          <a:lnRef idx="1">
            <a:schemeClr val="accent2"/>
          </a:lnRef>
          <a:fillRef idx="2">
            <a:schemeClr val="accent2"/>
          </a:fillRef>
          <a:effectRef idx="1">
            <a:schemeClr val="accent2"/>
          </a:effectRef>
          <a:fontRef idx="minor">
            <a:schemeClr val="dk1"/>
          </a:fontRef>
        </p:style>
        <p:txBody>
          <a:bodyPr>
            <a:noAutofit/>
          </a:bodyPr>
          <a:lstStyle/>
          <a:p>
            <a:pPr marL="0" indent="0">
              <a:buNone/>
            </a:pPr>
            <a:r>
              <a:rPr kumimoji="1" lang="ja-JP" altLang="en-US" sz="2400" dirty="0" smtClean="0"/>
              <a:t>たんぱく質</a:t>
            </a:r>
            <a:endParaRPr kumimoji="1" lang="ja-JP" altLang="en-US" sz="2400" dirty="0"/>
          </a:p>
        </p:txBody>
      </p:sp>
      <p:sp>
        <p:nvSpPr>
          <p:cNvPr id="3" name="テキスト ボックス 2"/>
          <p:cNvSpPr txBox="1"/>
          <p:nvPr/>
        </p:nvSpPr>
        <p:spPr>
          <a:xfrm>
            <a:off x="5508104" y="339502"/>
            <a:ext cx="3485249" cy="369332"/>
          </a:xfrm>
          <a:prstGeom prst="rect">
            <a:avLst/>
          </a:prstGeom>
          <a:noFill/>
        </p:spPr>
        <p:txBody>
          <a:bodyPr wrap="none" rtlCol="0">
            <a:spAutoFit/>
          </a:bodyPr>
          <a:lstStyle/>
          <a:p>
            <a:r>
              <a:rPr kumimoji="1" lang="ja-JP" altLang="en-US" dirty="0" smtClean="0"/>
              <a:t>（厚生労働省　</a:t>
            </a:r>
            <a:r>
              <a:rPr kumimoji="1" lang="en-US" altLang="ja-JP" dirty="0" smtClean="0"/>
              <a:t>2015</a:t>
            </a:r>
            <a:r>
              <a:rPr kumimoji="1" lang="ja-JP" altLang="en-US" dirty="0" smtClean="0"/>
              <a:t>年版より</a:t>
            </a:r>
            <a:r>
              <a:rPr kumimoji="1" lang="ja-JP" altLang="en-US" dirty="0" smtClean="0"/>
              <a:t>抜粋）</a:t>
            </a: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3838579130"/>
              </p:ext>
            </p:extLst>
          </p:nvPr>
        </p:nvGraphicFramePr>
        <p:xfrm>
          <a:off x="2339752" y="771547"/>
          <a:ext cx="2880320" cy="4248467"/>
        </p:xfrm>
        <a:graphic>
          <a:graphicData uri="http://schemas.openxmlformats.org/drawingml/2006/table">
            <a:tbl>
              <a:tblPr firstRow="1">
                <a:tableStyleId>{5DA37D80-6434-44D0-A028-1B22A696006F}</a:tableStyleId>
              </a:tblPr>
              <a:tblGrid>
                <a:gridCol w="1020382"/>
                <a:gridCol w="929969"/>
                <a:gridCol w="929969"/>
              </a:tblGrid>
              <a:tr h="236733">
                <a:tc rowSpan="2">
                  <a:txBody>
                    <a:bodyPr/>
                    <a:lstStyle/>
                    <a:p>
                      <a:pPr algn="ctr" fontAlgn="ctr"/>
                      <a:endParaRPr lang="ja-JP" altLang="en-US" sz="1400" b="0" i="0" u="none" strike="noStrike" dirty="0">
                        <a:solidFill>
                          <a:srgbClr val="000000"/>
                        </a:solidFill>
                        <a:effectLst/>
                        <a:latin typeface="ＭＳ Ｐゴシック"/>
                      </a:endParaRPr>
                    </a:p>
                  </a:txBody>
                  <a:tcPr marL="9525" marR="9525" marT="9525" marB="0" anchor="ctr"/>
                </a:tc>
                <a:tc>
                  <a:txBody>
                    <a:bodyPr/>
                    <a:lstStyle/>
                    <a:p>
                      <a:pPr algn="ctr" fontAlgn="ctr"/>
                      <a:r>
                        <a:rPr lang="ja-JP" altLang="en-US" sz="1400" u="none" strike="noStrike" dirty="0">
                          <a:effectLst/>
                        </a:rPr>
                        <a:t>男性</a:t>
                      </a:r>
                      <a:endParaRPr lang="ja-JP" altLang="en-US" sz="1400" b="0" i="0" u="none" strike="noStrike" dirty="0">
                        <a:solidFill>
                          <a:srgbClr val="000000"/>
                        </a:solidFill>
                        <a:effectLst/>
                        <a:latin typeface="ＭＳ Ｐゴシック"/>
                      </a:endParaRPr>
                    </a:p>
                  </a:txBody>
                  <a:tcPr marL="9525" marR="9525" marT="9525" marB="0" anchor="ctr"/>
                </a:tc>
                <a:tc>
                  <a:txBody>
                    <a:bodyPr/>
                    <a:lstStyle/>
                    <a:p>
                      <a:pPr algn="ctr" fontAlgn="ctr"/>
                      <a:r>
                        <a:rPr lang="ja-JP" altLang="en-US" sz="1400" u="none" strike="noStrike" dirty="0">
                          <a:effectLst/>
                        </a:rPr>
                        <a:t>女性</a:t>
                      </a:r>
                      <a:endParaRPr lang="ja-JP" altLang="en-US" sz="1400" b="0" i="0" u="none" strike="noStrike" dirty="0">
                        <a:solidFill>
                          <a:srgbClr val="000000"/>
                        </a:solidFill>
                        <a:effectLst/>
                        <a:latin typeface="ＭＳ Ｐゴシック"/>
                      </a:endParaRPr>
                    </a:p>
                  </a:txBody>
                  <a:tcPr marL="9525" marR="9525" marT="9525" marB="0" anchor="ctr"/>
                </a:tc>
              </a:tr>
              <a:tr h="460739">
                <a:tc vMerge="1">
                  <a:txBody>
                    <a:bodyPr/>
                    <a:lstStyle/>
                    <a:p>
                      <a:pPr algn="ctr" fontAlgn="ctr"/>
                      <a:endParaRPr lang="ja-JP" altLang="en-US" sz="1400" b="0" i="0" u="none" strike="noStrike" dirty="0">
                        <a:solidFill>
                          <a:srgbClr val="000000"/>
                        </a:solidFill>
                        <a:effectLst/>
                        <a:latin typeface="ＭＳ Ｐゴシック"/>
                      </a:endParaRPr>
                    </a:p>
                  </a:txBody>
                  <a:tcPr marL="9525" marR="9525" marT="9525" marB="0" anchor="ctr"/>
                </a:tc>
                <a:tc>
                  <a:txBody>
                    <a:bodyPr/>
                    <a:lstStyle/>
                    <a:p>
                      <a:pPr algn="ctr" fontAlgn="ctr"/>
                      <a:r>
                        <a:rPr lang="ja-JP" altLang="en-US" sz="1400" u="none" strike="noStrike" dirty="0">
                          <a:effectLst/>
                        </a:rPr>
                        <a:t>推奨量</a:t>
                      </a:r>
                      <a:br>
                        <a:rPr lang="ja-JP" altLang="en-US" sz="1400" u="none" strike="noStrike" dirty="0">
                          <a:effectLst/>
                        </a:rPr>
                      </a:br>
                      <a:r>
                        <a:rPr lang="en-US" altLang="ja-JP" sz="1400" u="none" strike="noStrike" dirty="0">
                          <a:effectLst/>
                        </a:rPr>
                        <a:t>(</a:t>
                      </a:r>
                      <a:r>
                        <a:rPr lang="en-US" sz="1400" u="none" strike="noStrike" dirty="0">
                          <a:effectLst/>
                        </a:rPr>
                        <a:t>g/</a:t>
                      </a:r>
                      <a:r>
                        <a:rPr lang="ja-JP" altLang="en-US" sz="1400" u="none" strike="noStrike" dirty="0">
                          <a:effectLst/>
                        </a:rPr>
                        <a:t>日</a:t>
                      </a:r>
                      <a:r>
                        <a:rPr lang="en-US" altLang="ja-JP" sz="1400" u="none" strike="noStrike" dirty="0">
                          <a:effectLst/>
                        </a:rPr>
                        <a:t>)</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ja-JP" altLang="en-US" sz="1400" u="none" strike="noStrike" dirty="0">
                          <a:effectLst/>
                        </a:rPr>
                        <a:t>推奨量</a:t>
                      </a:r>
                      <a:br>
                        <a:rPr lang="ja-JP" altLang="en-US" sz="1400" u="none" strike="noStrike" dirty="0">
                          <a:effectLst/>
                        </a:rPr>
                      </a:br>
                      <a:r>
                        <a:rPr lang="en-US" altLang="ja-JP" sz="1400" u="none" strike="noStrike" dirty="0">
                          <a:effectLst/>
                        </a:rPr>
                        <a:t>(</a:t>
                      </a:r>
                      <a:r>
                        <a:rPr lang="en-US" sz="1400" u="none" strike="noStrike" dirty="0">
                          <a:effectLst/>
                        </a:rPr>
                        <a:t>g/</a:t>
                      </a:r>
                      <a:r>
                        <a:rPr lang="ja-JP" altLang="en-US" sz="1400" u="none" strike="noStrike" dirty="0">
                          <a:effectLst/>
                        </a:rPr>
                        <a:t>日</a:t>
                      </a:r>
                      <a:r>
                        <a:rPr lang="en-US" altLang="ja-JP" sz="1400" u="none" strike="noStrike" dirty="0">
                          <a:effectLst/>
                        </a:rPr>
                        <a:t>)</a:t>
                      </a:r>
                      <a:endParaRPr lang="en-US" altLang="ja-JP" sz="1400" b="0" i="0" u="none" strike="noStrike" dirty="0">
                        <a:solidFill>
                          <a:srgbClr val="000000"/>
                        </a:solidFill>
                        <a:effectLst/>
                        <a:latin typeface="ＭＳ Ｐゴシック"/>
                      </a:endParaRPr>
                    </a:p>
                  </a:txBody>
                  <a:tcPr marL="9525" marR="9525" marT="9525" marB="0" anchor="ctr"/>
                </a:tc>
              </a:tr>
              <a:tr h="236733">
                <a:tc>
                  <a:txBody>
                    <a:bodyPr/>
                    <a:lstStyle/>
                    <a:p>
                      <a:pPr algn="ctr" fontAlgn="ctr"/>
                      <a:r>
                        <a:rPr lang="en-US" altLang="ja-JP" sz="1400" u="none" strike="noStrike" dirty="0">
                          <a:effectLst/>
                        </a:rPr>
                        <a:t>1</a:t>
                      </a:r>
                      <a:r>
                        <a:rPr lang="ja-JP" altLang="en-US" sz="1400" u="none" strike="noStrike" dirty="0">
                          <a:effectLst/>
                        </a:rPr>
                        <a:t>～</a:t>
                      </a:r>
                      <a:r>
                        <a:rPr lang="en-US" altLang="ja-JP" sz="1400" u="none" strike="noStrike" dirty="0">
                          <a:effectLst/>
                        </a:rPr>
                        <a:t>2(</a:t>
                      </a:r>
                      <a:r>
                        <a:rPr lang="ja-JP" altLang="en-US" sz="1400" u="none" strike="noStrike" dirty="0">
                          <a:effectLst/>
                        </a:rPr>
                        <a:t>歳</a:t>
                      </a:r>
                      <a:r>
                        <a:rPr lang="en-US" altLang="ja-JP" sz="1400" u="none" strike="noStrike" dirty="0">
                          <a:effectLst/>
                        </a:rPr>
                        <a:t>)</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20</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20</a:t>
                      </a:r>
                      <a:endParaRPr lang="en-US" altLang="ja-JP" sz="1400" b="0" i="0" u="none" strike="noStrike">
                        <a:solidFill>
                          <a:srgbClr val="000000"/>
                        </a:solidFill>
                        <a:effectLst/>
                        <a:latin typeface="ＭＳ Ｐゴシック"/>
                      </a:endParaRPr>
                    </a:p>
                  </a:txBody>
                  <a:tcPr marL="9525" marR="9525" marT="9525" marB="0" anchor="ctr"/>
                </a:tc>
              </a:tr>
              <a:tr h="236733">
                <a:tc>
                  <a:txBody>
                    <a:bodyPr/>
                    <a:lstStyle/>
                    <a:p>
                      <a:pPr algn="ctr" fontAlgn="ctr"/>
                      <a:r>
                        <a:rPr lang="en-US" altLang="ja-JP" sz="1400" u="none" strike="noStrike" dirty="0">
                          <a:effectLst/>
                        </a:rPr>
                        <a:t>3</a:t>
                      </a:r>
                      <a:r>
                        <a:rPr lang="ja-JP" altLang="en-US" sz="1400" u="none" strike="noStrike" dirty="0">
                          <a:effectLst/>
                        </a:rPr>
                        <a:t>～</a:t>
                      </a:r>
                      <a:r>
                        <a:rPr lang="en-US" altLang="ja-JP" sz="1400" u="none" strike="noStrike" dirty="0">
                          <a:effectLst/>
                        </a:rPr>
                        <a:t>5(</a:t>
                      </a:r>
                      <a:r>
                        <a:rPr lang="ja-JP" altLang="en-US" sz="1400" u="none" strike="noStrike" dirty="0">
                          <a:effectLst/>
                        </a:rPr>
                        <a:t>歳</a:t>
                      </a:r>
                      <a:r>
                        <a:rPr lang="en-US" altLang="ja-JP" sz="1400" u="none" strike="noStrike" dirty="0">
                          <a:effectLst/>
                        </a:rPr>
                        <a:t>)</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25</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25</a:t>
                      </a:r>
                      <a:endParaRPr lang="en-US" altLang="ja-JP" sz="1400" b="0" i="0" u="none" strike="noStrike">
                        <a:solidFill>
                          <a:srgbClr val="000000"/>
                        </a:solidFill>
                        <a:effectLst/>
                        <a:latin typeface="ＭＳ Ｐゴシック"/>
                      </a:endParaRPr>
                    </a:p>
                  </a:txBody>
                  <a:tcPr marL="9525" marR="9525" marT="9525" marB="0" anchor="ctr"/>
                </a:tc>
              </a:tr>
              <a:tr h="236733">
                <a:tc>
                  <a:txBody>
                    <a:bodyPr/>
                    <a:lstStyle/>
                    <a:p>
                      <a:pPr algn="ctr" fontAlgn="ctr"/>
                      <a:r>
                        <a:rPr lang="en-US" altLang="ja-JP" sz="1400" u="none" strike="noStrike" dirty="0">
                          <a:effectLst/>
                        </a:rPr>
                        <a:t>6</a:t>
                      </a:r>
                      <a:r>
                        <a:rPr lang="ja-JP" altLang="en-US" sz="1400" u="none" strike="noStrike" dirty="0">
                          <a:effectLst/>
                        </a:rPr>
                        <a:t>～</a:t>
                      </a:r>
                      <a:r>
                        <a:rPr lang="en-US" altLang="ja-JP" sz="1400" u="none" strike="noStrike" dirty="0">
                          <a:effectLst/>
                        </a:rPr>
                        <a:t>7(</a:t>
                      </a:r>
                      <a:r>
                        <a:rPr lang="ja-JP" altLang="en-US" sz="1400" u="none" strike="noStrike" dirty="0">
                          <a:effectLst/>
                        </a:rPr>
                        <a:t>歳</a:t>
                      </a:r>
                      <a:r>
                        <a:rPr lang="en-US" altLang="ja-JP" sz="1400" u="none" strike="noStrike" dirty="0">
                          <a:effectLst/>
                        </a:rPr>
                        <a:t>)</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35</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30</a:t>
                      </a:r>
                      <a:endParaRPr lang="en-US" altLang="ja-JP" sz="1400" b="0" i="0" u="none" strike="noStrike">
                        <a:solidFill>
                          <a:srgbClr val="000000"/>
                        </a:solidFill>
                        <a:effectLst/>
                        <a:latin typeface="ＭＳ Ｐゴシック"/>
                      </a:endParaRPr>
                    </a:p>
                  </a:txBody>
                  <a:tcPr marL="9525" marR="9525" marT="9525" marB="0" anchor="ctr"/>
                </a:tc>
              </a:tr>
              <a:tr h="236733">
                <a:tc>
                  <a:txBody>
                    <a:bodyPr/>
                    <a:lstStyle/>
                    <a:p>
                      <a:pPr algn="ctr" fontAlgn="ctr"/>
                      <a:r>
                        <a:rPr lang="en-US" altLang="ja-JP" sz="1400" u="none" strike="noStrike" dirty="0">
                          <a:effectLst/>
                        </a:rPr>
                        <a:t>8</a:t>
                      </a:r>
                      <a:r>
                        <a:rPr lang="ja-JP" altLang="en-US" sz="1400" u="none" strike="noStrike" dirty="0">
                          <a:effectLst/>
                        </a:rPr>
                        <a:t>～</a:t>
                      </a:r>
                      <a:r>
                        <a:rPr lang="en-US" altLang="ja-JP" sz="1400" u="none" strike="noStrike" dirty="0">
                          <a:effectLst/>
                        </a:rPr>
                        <a:t>9(</a:t>
                      </a:r>
                      <a:r>
                        <a:rPr lang="ja-JP" altLang="en-US" sz="1400" u="none" strike="noStrike" dirty="0">
                          <a:effectLst/>
                        </a:rPr>
                        <a:t>歳</a:t>
                      </a:r>
                      <a:r>
                        <a:rPr lang="en-US" altLang="ja-JP" sz="1400" u="none" strike="noStrike" dirty="0">
                          <a:effectLst/>
                        </a:rPr>
                        <a:t>)</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40</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40</a:t>
                      </a:r>
                      <a:endParaRPr lang="en-US" altLang="ja-JP" sz="1400" b="0" i="0" u="none" strike="noStrike">
                        <a:solidFill>
                          <a:srgbClr val="000000"/>
                        </a:solidFill>
                        <a:effectLst/>
                        <a:latin typeface="ＭＳ Ｐゴシック"/>
                      </a:endParaRPr>
                    </a:p>
                  </a:txBody>
                  <a:tcPr marL="9525" marR="9525" marT="9525" marB="0" anchor="ctr"/>
                </a:tc>
              </a:tr>
              <a:tr h="236733">
                <a:tc>
                  <a:txBody>
                    <a:bodyPr/>
                    <a:lstStyle/>
                    <a:p>
                      <a:pPr algn="ctr" fontAlgn="ctr"/>
                      <a:r>
                        <a:rPr lang="en-US" altLang="ja-JP" sz="1400" u="none" strike="noStrike" dirty="0">
                          <a:effectLst/>
                        </a:rPr>
                        <a:t>10</a:t>
                      </a:r>
                      <a:r>
                        <a:rPr lang="ja-JP" altLang="en-US" sz="1400" u="none" strike="noStrike" dirty="0">
                          <a:effectLst/>
                        </a:rPr>
                        <a:t>～</a:t>
                      </a:r>
                      <a:r>
                        <a:rPr lang="en-US" altLang="ja-JP" sz="1400" u="none" strike="noStrike" dirty="0">
                          <a:effectLst/>
                        </a:rPr>
                        <a:t>11(</a:t>
                      </a:r>
                      <a:r>
                        <a:rPr lang="ja-JP" altLang="en-US" sz="1400" u="none" strike="noStrike" dirty="0">
                          <a:effectLst/>
                        </a:rPr>
                        <a:t>歳</a:t>
                      </a:r>
                      <a:r>
                        <a:rPr lang="en-US" altLang="ja-JP" sz="1400" u="none" strike="noStrike" dirty="0">
                          <a:effectLst/>
                        </a:rPr>
                        <a:t>)</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50</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50</a:t>
                      </a:r>
                      <a:endParaRPr lang="en-US" altLang="ja-JP" sz="1400" b="0" i="0" u="none" strike="noStrike" dirty="0">
                        <a:solidFill>
                          <a:srgbClr val="000000"/>
                        </a:solidFill>
                        <a:effectLst/>
                        <a:latin typeface="ＭＳ Ｐゴシック"/>
                      </a:endParaRPr>
                    </a:p>
                  </a:txBody>
                  <a:tcPr marL="9525" marR="9525" marT="9525" marB="0" anchor="ctr"/>
                </a:tc>
              </a:tr>
              <a:tr h="236733">
                <a:tc>
                  <a:txBody>
                    <a:bodyPr/>
                    <a:lstStyle/>
                    <a:p>
                      <a:pPr algn="ctr" fontAlgn="ctr"/>
                      <a:r>
                        <a:rPr lang="en-US" altLang="ja-JP" sz="1400" u="none" strike="noStrike" dirty="0">
                          <a:effectLst/>
                        </a:rPr>
                        <a:t>12</a:t>
                      </a:r>
                      <a:r>
                        <a:rPr lang="ja-JP" altLang="en-US" sz="1400" u="none" strike="noStrike" dirty="0">
                          <a:effectLst/>
                        </a:rPr>
                        <a:t>～</a:t>
                      </a:r>
                      <a:r>
                        <a:rPr lang="en-US" altLang="ja-JP" sz="1400" u="none" strike="noStrike" dirty="0">
                          <a:effectLst/>
                        </a:rPr>
                        <a:t>14(</a:t>
                      </a:r>
                      <a:r>
                        <a:rPr lang="ja-JP" altLang="en-US" sz="1400" u="none" strike="noStrike" dirty="0">
                          <a:effectLst/>
                        </a:rPr>
                        <a:t>歳</a:t>
                      </a:r>
                      <a:r>
                        <a:rPr lang="en-US" altLang="ja-JP" sz="1400" u="none" strike="noStrike" dirty="0">
                          <a:effectLst/>
                        </a:rPr>
                        <a:t>)</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60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55</a:t>
                      </a:r>
                      <a:endParaRPr lang="en-US" altLang="ja-JP" sz="1400" b="0" i="0" u="none" strike="noStrike" dirty="0">
                        <a:solidFill>
                          <a:srgbClr val="000000"/>
                        </a:solidFill>
                        <a:effectLst/>
                        <a:latin typeface="ＭＳ Ｐゴシック"/>
                      </a:endParaRPr>
                    </a:p>
                  </a:txBody>
                  <a:tcPr marL="9525" marR="9525" marT="9525" marB="0" anchor="ctr"/>
                </a:tc>
              </a:tr>
              <a:tr h="236733">
                <a:tc>
                  <a:txBody>
                    <a:bodyPr/>
                    <a:lstStyle/>
                    <a:p>
                      <a:pPr algn="ctr" fontAlgn="ctr"/>
                      <a:r>
                        <a:rPr lang="en-US" altLang="ja-JP" sz="1400" u="none" strike="noStrike" dirty="0">
                          <a:effectLst/>
                        </a:rPr>
                        <a:t>15</a:t>
                      </a:r>
                      <a:r>
                        <a:rPr lang="ja-JP" altLang="en-US" sz="1400" u="none" strike="noStrike" dirty="0">
                          <a:effectLst/>
                        </a:rPr>
                        <a:t>～</a:t>
                      </a:r>
                      <a:r>
                        <a:rPr lang="en-US" altLang="ja-JP" sz="1400" u="none" strike="noStrike" dirty="0">
                          <a:effectLst/>
                        </a:rPr>
                        <a:t>17(</a:t>
                      </a:r>
                      <a:r>
                        <a:rPr lang="ja-JP" altLang="en-US" sz="1400" u="none" strike="noStrike" dirty="0">
                          <a:effectLst/>
                        </a:rPr>
                        <a:t>歳</a:t>
                      </a:r>
                      <a:r>
                        <a:rPr lang="en-US" altLang="ja-JP" sz="1400" u="none" strike="noStrike" dirty="0">
                          <a:effectLst/>
                        </a:rPr>
                        <a:t>)</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65</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55</a:t>
                      </a:r>
                      <a:endParaRPr lang="en-US" altLang="ja-JP" sz="1400" b="0" i="0" u="none" strike="noStrike" dirty="0">
                        <a:solidFill>
                          <a:srgbClr val="000000"/>
                        </a:solidFill>
                        <a:effectLst/>
                        <a:latin typeface="ＭＳ Ｐゴシック"/>
                      </a:endParaRPr>
                    </a:p>
                  </a:txBody>
                  <a:tcPr marL="9525" marR="9525" marT="9525" marB="0" anchor="ctr"/>
                </a:tc>
              </a:tr>
              <a:tr h="236733">
                <a:tc>
                  <a:txBody>
                    <a:bodyPr/>
                    <a:lstStyle/>
                    <a:p>
                      <a:pPr algn="ctr" fontAlgn="ctr"/>
                      <a:r>
                        <a:rPr lang="en-US" altLang="ja-JP" sz="1400" u="none" strike="noStrike" dirty="0">
                          <a:effectLst/>
                        </a:rPr>
                        <a:t>18</a:t>
                      </a:r>
                      <a:r>
                        <a:rPr lang="ja-JP" altLang="en-US" sz="1400" u="none" strike="noStrike" dirty="0">
                          <a:effectLst/>
                        </a:rPr>
                        <a:t>～</a:t>
                      </a:r>
                      <a:r>
                        <a:rPr lang="en-US" altLang="ja-JP" sz="1400" u="none" strike="noStrike" dirty="0">
                          <a:effectLst/>
                        </a:rPr>
                        <a:t>29(</a:t>
                      </a:r>
                      <a:r>
                        <a:rPr lang="ja-JP" altLang="en-US" sz="1400" u="none" strike="noStrike" dirty="0">
                          <a:effectLst/>
                        </a:rPr>
                        <a:t>歳</a:t>
                      </a:r>
                      <a:r>
                        <a:rPr lang="en-US" altLang="ja-JP" sz="1400" u="none" strike="noStrike" dirty="0">
                          <a:effectLst/>
                        </a:rPr>
                        <a:t>)</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60</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50</a:t>
                      </a:r>
                      <a:endParaRPr lang="en-US" altLang="ja-JP" sz="1400" b="0" i="0" u="none" strike="noStrike" dirty="0">
                        <a:solidFill>
                          <a:srgbClr val="000000"/>
                        </a:solidFill>
                        <a:effectLst/>
                        <a:latin typeface="ＭＳ Ｐゴシック"/>
                      </a:endParaRPr>
                    </a:p>
                  </a:txBody>
                  <a:tcPr marL="9525" marR="9525" marT="9525" marB="0" anchor="ctr"/>
                </a:tc>
              </a:tr>
              <a:tr h="236733">
                <a:tc>
                  <a:txBody>
                    <a:bodyPr/>
                    <a:lstStyle/>
                    <a:p>
                      <a:pPr algn="ctr" fontAlgn="ctr"/>
                      <a:r>
                        <a:rPr lang="en-US" altLang="ja-JP" sz="1400" u="none" strike="noStrike" dirty="0">
                          <a:effectLst/>
                        </a:rPr>
                        <a:t>30</a:t>
                      </a:r>
                      <a:r>
                        <a:rPr lang="ja-JP" altLang="en-US" sz="1400" u="none" strike="noStrike" dirty="0">
                          <a:effectLst/>
                        </a:rPr>
                        <a:t>～</a:t>
                      </a:r>
                      <a:r>
                        <a:rPr lang="en-US" altLang="ja-JP" sz="1400" u="none" strike="noStrike" dirty="0">
                          <a:effectLst/>
                        </a:rPr>
                        <a:t>49(</a:t>
                      </a:r>
                      <a:r>
                        <a:rPr lang="ja-JP" altLang="en-US" sz="1400" u="none" strike="noStrike" dirty="0">
                          <a:effectLst/>
                        </a:rPr>
                        <a:t>歳</a:t>
                      </a:r>
                      <a:r>
                        <a:rPr lang="en-US" altLang="ja-JP" sz="1400" u="none" strike="noStrike" dirty="0">
                          <a:effectLst/>
                        </a:rPr>
                        <a:t>)</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60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50</a:t>
                      </a:r>
                      <a:endParaRPr lang="en-US" altLang="ja-JP" sz="1400" b="0" i="0" u="none" strike="noStrike" dirty="0">
                        <a:solidFill>
                          <a:srgbClr val="000000"/>
                        </a:solidFill>
                        <a:effectLst/>
                        <a:latin typeface="ＭＳ Ｐゴシック"/>
                      </a:endParaRPr>
                    </a:p>
                  </a:txBody>
                  <a:tcPr marL="9525" marR="9525" marT="9525" marB="0" anchor="ctr"/>
                </a:tc>
              </a:tr>
              <a:tr h="236733">
                <a:tc>
                  <a:txBody>
                    <a:bodyPr/>
                    <a:lstStyle/>
                    <a:p>
                      <a:pPr algn="ctr" fontAlgn="ctr"/>
                      <a:r>
                        <a:rPr lang="en-US" altLang="ja-JP" sz="1400" u="none" strike="noStrike" dirty="0">
                          <a:effectLst/>
                        </a:rPr>
                        <a:t>50</a:t>
                      </a:r>
                      <a:r>
                        <a:rPr lang="ja-JP" altLang="en-US" sz="1400" u="none" strike="noStrike" dirty="0">
                          <a:effectLst/>
                        </a:rPr>
                        <a:t>～</a:t>
                      </a:r>
                      <a:r>
                        <a:rPr lang="en-US" altLang="ja-JP" sz="1400" u="none" strike="noStrike" dirty="0">
                          <a:effectLst/>
                        </a:rPr>
                        <a:t>69(</a:t>
                      </a:r>
                      <a:r>
                        <a:rPr lang="ja-JP" altLang="en-US" sz="1400" u="none" strike="noStrike" dirty="0">
                          <a:effectLst/>
                        </a:rPr>
                        <a:t>歳</a:t>
                      </a:r>
                      <a:r>
                        <a:rPr lang="en-US" altLang="ja-JP" sz="1400" u="none" strike="noStrike" dirty="0">
                          <a:effectLst/>
                        </a:rPr>
                        <a:t>)</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60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50</a:t>
                      </a:r>
                      <a:endParaRPr lang="en-US" altLang="ja-JP" sz="1400" b="0" i="0" u="none" strike="noStrike" dirty="0">
                        <a:solidFill>
                          <a:srgbClr val="000000"/>
                        </a:solidFill>
                        <a:effectLst/>
                        <a:latin typeface="ＭＳ Ｐゴシック"/>
                      </a:endParaRPr>
                    </a:p>
                  </a:txBody>
                  <a:tcPr marL="9525" marR="9525" marT="9525" marB="0" anchor="ctr"/>
                </a:tc>
              </a:tr>
              <a:tr h="236733">
                <a:tc>
                  <a:txBody>
                    <a:bodyPr/>
                    <a:lstStyle/>
                    <a:p>
                      <a:pPr algn="ctr" fontAlgn="ctr"/>
                      <a:r>
                        <a:rPr lang="en-US" altLang="ja-JP" sz="1400" u="none" strike="noStrike" dirty="0">
                          <a:effectLst/>
                        </a:rPr>
                        <a:t>70</a:t>
                      </a:r>
                      <a:r>
                        <a:rPr lang="ja-JP" altLang="en-US" sz="1400" u="none" strike="noStrike" dirty="0">
                          <a:effectLst/>
                        </a:rPr>
                        <a:t>以上</a:t>
                      </a:r>
                      <a:r>
                        <a:rPr lang="en-US" altLang="ja-JP" sz="1400" u="none" strike="noStrike" dirty="0">
                          <a:effectLst/>
                        </a:rPr>
                        <a:t>(</a:t>
                      </a:r>
                      <a:r>
                        <a:rPr lang="ja-JP" altLang="en-US" sz="1400" u="none" strike="noStrike" dirty="0">
                          <a:effectLst/>
                        </a:rPr>
                        <a:t>歳</a:t>
                      </a:r>
                      <a:r>
                        <a:rPr lang="en-US" altLang="ja-JP" sz="1400" u="none" strike="noStrike" dirty="0">
                          <a:effectLst/>
                        </a:rPr>
                        <a:t>)</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60</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50</a:t>
                      </a:r>
                      <a:endParaRPr lang="en-US" altLang="ja-JP" sz="1400" b="0" i="0" u="none" strike="noStrike" dirty="0">
                        <a:solidFill>
                          <a:srgbClr val="000000"/>
                        </a:solidFill>
                        <a:effectLst/>
                        <a:latin typeface="ＭＳ Ｐゴシック"/>
                      </a:endParaRPr>
                    </a:p>
                  </a:txBody>
                  <a:tcPr marL="9525" marR="9525" marT="9525" marB="0" anchor="ctr"/>
                </a:tc>
              </a:tr>
              <a:tr h="236733">
                <a:tc>
                  <a:txBody>
                    <a:bodyPr/>
                    <a:lstStyle/>
                    <a:p>
                      <a:pPr algn="ctr" fontAlgn="ctr"/>
                      <a:r>
                        <a:rPr lang="ja-JP" altLang="en-US" sz="1400" u="none" strike="noStrike">
                          <a:effectLst/>
                        </a:rPr>
                        <a:t>妊婦初期</a:t>
                      </a:r>
                      <a:endParaRPr lang="ja-JP" altLang="en-US" sz="1400" b="0" i="0" u="none" strike="noStrike">
                        <a:solidFill>
                          <a:srgbClr val="000000"/>
                        </a:solidFill>
                        <a:effectLst/>
                        <a:latin typeface="ＭＳ Ｐゴシック"/>
                      </a:endParaRPr>
                    </a:p>
                  </a:txBody>
                  <a:tcPr marL="9525" marR="9525" marT="9525" marB="0" anchor="ctr"/>
                </a:tc>
                <a:tc rowSpan="4">
                  <a:txBody>
                    <a:bodyPr/>
                    <a:lstStyle/>
                    <a:p>
                      <a:pPr algn="ctr" fontAlgn="ctr"/>
                      <a:r>
                        <a:rPr lang="ja-JP" altLang="en-US" sz="1400" u="none" strike="noStrike" dirty="0">
                          <a:effectLst/>
                        </a:rPr>
                        <a:t>　</a:t>
                      </a:r>
                      <a:endParaRPr lang="ja-JP" altLang="en-US"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+0</a:t>
                      </a:r>
                      <a:endParaRPr lang="en-US" altLang="ja-JP" sz="1400" b="0" i="0" u="none" strike="noStrike" dirty="0">
                        <a:solidFill>
                          <a:srgbClr val="000000"/>
                        </a:solidFill>
                        <a:effectLst/>
                        <a:latin typeface="ＭＳ Ｐゴシック"/>
                      </a:endParaRPr>
                    </a:p>
                  </a:txBody>
                  <a:tcPr marL="9525" marR="9525" marT="9525" marB="0" anchor="ctr"/>
                </a:tc>
              </a:tr>
              <a:tr h="236733">
                <a:tc>
                  <a:txBody>
                    <a:bodyPr/>
                    <a:lstStyle/>
                    <a:p>
                      <a:pPr algn="ctr" fontAlgn="ctr"/>
                      <a:r>
                        <a:rPr lang="ja-JP" altLang="en-US" sz="1400" u="none" strike="noStrike">
                          <a:effectLst/>
                        </a:rPr>
                        <a:t>妊婦中期</a:t>
                      </a:r>
                      <a:endParaRPr lang="ja-JP" altLang="en-US" sz="1400" b="0" i="0" u="none" strike="noStrike">
                        <a:solidFill>
                          <a:srgbClr val="000000"/>
                        </a:solidFill>
                        <a:effectLst/>
                        <a:latin typeface="ＭＳ Ｐゴシック"/>
                      </a:endParaRPr>
                    </a:p>
                  </a:txBody>
                  <a:tcPr marL="9525" marR="9525" marT="9525" marB="0" anchor="ctr"/>
                </a:tc>
                <a:tc vMerge="1">
                  <a:txBody>
                    <a:bodyPr/>
                    <a:lstStyle/>
                    <a:p>
                      <a:endParaRPr kumimoji="1" lang="ja-JP" altLang="en-US"/>
                    </a:p>
                  </a:txBody>
                  <a:tcPr/>
                </a:tc>
                <a:tc>
                  <a:txBody>
                    <a:bodyPr/>
                    <a:lstStyle/>
                    <a:p>
                      <a:pPr algn="ctr" fontAlgn="ctr"/>
                      <a:r>
                        <a:rPr lang="en-US" altLang="ja-JP" sz="1400" u="none" strike="noStrike" dirty="0">
                          <a:effectLst/>
                        </a:rPr>
                        <a:t>+10</a:t>
                      </a:r>
                      <a:endParaRPr lang="en-US" altLang="ja-JP" sz="1400" b="0" i="0" u="none" strike="noStrike" dirty="0">
                        <a:solidFill>
                          <a:srgbClr val="000000"/>
                        </a:solidFill>
                        <a:effectLst/>
                        <a:latin typeface="ＭＳ Ｐゴシック"/>
                      </a:endParaRPr>
                    </a:p>
                  </a:txBody>
                  <a:tcPr marL="9525" marR="9525" marT="9525" marB="0" anchor="ctr"/>
                </a:tc>
              </a:tr>
              <a:tr h="236733">
                <a:tc>
                  <a:txBody>
                    <a:bodyPr/>
                    <a:lstStyle/>
                    <a:p>
                      <a:pPr algn="ctr" fontAlgn="ctr"/>
                      <a:r>
                        <a:rPr lang="ja-JP" altLang="en-US" sz="1400" u="none" strike="noStrike">
                          <a:effectLst/>
                        </a:rPr>
                        <a:t>妊婦末期</a:t>
                      </a:r>
                      <a:endParaRPr lang="ja-JP" altLang="en-US" sz="1400" b="0" i="0" u="none" strike="noStrike">
                        <a:solidFill>
                          <a:srgbClr val="000000"/>
                        </a:solidFill>
                        <a:effectLst/>
                        <a:latin typeface="ＭＳ Ｐゴシック"/>
                      </a:endParaRPr>
                    </a:p>
                  </a:txBody>
                  <a:tcPr marL="9525" marR="9525" marT="9525" marB="0" anchor="ctr"/>
                </a:tc>
                <a:tc vMerge="1">
                  <a:txBody>
                    <a:bodyPr/>
                    <a:lstStyle/>
                    <a:p>
                      <a:endParaRPr kumimoji="1" lang="ja-JP" altLang="en-US"/>
                    </a:p>
                  </a:txBody>
                  <a:tcPr/>
                </a:tc>
                <a:tc>
                  <a:txBody>
                    <a:bodyPr/>
                    <a:lstStyle/>
                    <a:p>
                      <a:pPr algn="ctr" fontAlgn="ctr"/>
                      <a:r>
                        <a:rPr lang="en-US" altLang="ja-JP" sz="1400" u="none" strike="noStrike" dirty="0">
                          <a:effectLst/>
                        </a:rPr>
                        <a:t>+25</a:t>
                      </a:r>
                      <a:endParaRPr lang="en-US" altLang="ja-JP" sz="1400" b="0" i="0" u="none" strike="noStrike" dirty="0">
                        <a:solidFill>
                          <a:srgbClr val="000000"/>
                        </a:solidFill>
                        <a:effectLst/>
                        <a:latin typeface="ＭＳ Ｐゴシック"/>
                      </a:endParaRPr>
                    </a:p>
                  </a:txBody>
                  <a:tcPr marL="9525" marR="9525" marT="9525" marB="0" anchor="ctr"/>
                </a:tc>
              </a:tr>
              <a:tr h="236733">
                <a:tc>
                  <a:txBody>
                    <a:bodyPr/>
                    <a:lstStyle/>
                    <a:p>
                      <a:pPr algn="ctr" fontAlgn="ctr"/>
                      <a:r>
                        <a:rPr lang="ja-JP" altLang="en-US" sz="1400" u="none" strike="noStrike">
                          <a:effectLst/>
                        </a:rPr>
                        <a:t>授乳婦</a:t>
                      </a:r>
                      <a:endParaRPr lang="ja-JP" altLang="en-US" sz="1400" b="0" i="0" u="none" strike="noStrike">
                        <a:solidFill>
                          <a:srgbClr val="000000"/>
                        </a:solidFill>
                        <a:effectLst/>
                        <a:latin typeface="ＭＳ Ｐゴシック"/>
                      </a:endParaRPr>
                    </a:p>
                  </a:txBody>
                  <a:tcPr marL="9525" marR="9525" marT="9525" marB="0" anchor="ctr"/>
                </a:tc>
                <a:tc vMerge="1">
                  <a:txBody>
                    <a:bodyPr/>
                    <a:lstStyle/>
                    <a:p>
                      <a:endParaRPr kumimoji="1" lang="ja-JP" altLang="en-US"/>
                    </a:p>
                  </a:txBody>
                  <a:tcPr/>
                </a:tc>
                <a:tc>
                  <a:txBody>
                    <a:bodyPr/>
                    <a:lstStyle/>
                    <a:p>
                      <a:pPr algn="ctr" fontAlgn="ctr"/>
                      <a:r>
                        <a:rPr lang="en-US" altLang="ja-JP" sz="1400" u="none" strike="noStrike" dirty="0">
                          <a:effectLst/>
                        </a:rPr>
                        <a:t>+20</a:t>
                      </a:r>
                      <a:endParaRPr lang="en-US" altLang="ja-JP" sz="1400" b="0" i="0" u="none" strike="noStrike" dirty="0">
                        <a:solidFill>
                          <a:srgbClr val="000000"/>
                        </a:solidFill>
                        <a:effectLst/>
                        <a:latin typeface="ＭＳ Ｐゴシック"/>
                      </a:endParaRPr>
                    </a:p>
                  </a:txBody>
                  <a:tcPr marL="9525" marR="9525" marT="9525" marB="0" anchor="ctr"/>
                </a:tc>
              </a:tr>
            </a:tbl>
          </a:graphicData>
        </a:graphic>
      </p:graphicFrame>
    </p:spTree>
    <p:extLst>
      <p:ext uri="{BB962C8B-B14F-4D97-AF65-F5344CB8AC3E}">
        <p14:creationId xmlns:p14="http://schemas.microsoft.com/office/powerpoint/2010/main" val="3279591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538"/>
            <a:ext cx="8229600" cy="857250"/>
          </a:xfrm>
        </p:spPr>
        <p:txBody>
          <a:bodyPr>
            <a:normAutofit/>
          </a:bodyPr>
          <a:lstStyle/>
          <a:p>
            <a:pPr algn="l"/>
            <a:r>
              <a:rPr kumimoji="1" lang="ja-JP" altLang="en-US" sz="3600" dirty="0" smtClean="0"/>
              <a:t>日本人の食事摂取</a:t>
            </a:r>
            <a:r>
              <a:rPr kumimoji="1" lang="ja-JP" altLang="en-US" sz="3600" dirty="0" smtClean="0"/>
              <a:t>基準</a:t>
            </a:r>
            <a:endParaRPr kumimoji="1" lang="ja-JP" altLang="en-US" sz="3600" dirty="0"/>
          </a:p>
        </p:txBody>
      </p:sp>
      <p:sp>
        <p:nvSpPr>
          <p:cNvPr id="7" name="コンテンツ プレースホルダー 6"/>
          <p:cNvSpPr>
            <a:spLocks noGrp="1"/>
          </p:cNvSpPr>
          <p:nvPr>
            <p:ph idx="1"/>
          </p:nvPr>
        </p:nvSpPr>
        <p:spPr>
          <a:xfrm>
            <a:off x="107504" y="708834"/>
            <a:ext cx="3672408" cy="494764"/>
          </a:xfrm>
        </p:spPr>
        <p:style>
          <a:lnRef idx="1">
            <a:schemeClr val="accent2"/>
          </a:lnRef>
          <a:fillRef idx="2">
            <a:schemeClr val="accent2"/>
          </a:fillRef>
          <a:effectRef idx="1">
            <a:schemeClr val="accent2"/>
          </a:effectRef>
          <a:fontRef idx="minor">
            <a:schemeClr val="dk1"/>
          </a:fontRef>
        </p:style>
        <p:txBody>
          <a:bodyPr>
            <a:noAutofit/>
          </a:bodyPr>
          <a:lstStyle/>
          <a:p>
            <a:pPr marL="0" indent="0">
              <a:buNone/>
            </a:pPr>
            <a:r>
              <a:rPr kumimoji="1" lang="ja-JP" altLang="en-US" sz="2400" dirty="0" smtClean="0"/>
              <a:t>脂肪エネルギー比率（％）</a:t>
            </a:r>
            <a:endParaRPr kumimoji="1" lang="ja-JP" altLang="en-US" sz="2400" dirty="0"/>
          </a:p>
        </p:txBody>
      </p:sp>
      <p:sp>
        <p:nvSpPr>
          <p:cNvPr id="3" name="テキスト ボックス 2"/>
          <p:cNvSpPr txBox="1"/>
          <p:nvPr/>
        </p:nvSpPr>
        <p:spPr>
          <a:xfrm>
            <a:off x="5508104" y="339502"/>
            <a:ext cx="3485249" cy="369332"/>
          </a:xfrm>
          <a:prstGeom prst="rect">
            <a:avLst/>
          </a:prstGeom>
          <a:noFill/>
        </p:spPr>
        <p:txBody>
          <a:bodyPr wrap="none" rtlCol="0">
            <a:spAutoFit/>
          </a:bodyPr>
          <a:lstStyle/>
          <a:p>
            <a:r>
              <a:rPr kumimoji="1" lang="ja-JP" altLang="en-US" dirty="0" smtClean="0"/>
              <a:t>（厚生労働省　</a:t>
            </a:r>
            <a:r>
              <a:rPr kumimoji="1" lang="en-US" altLang="ja-JP" dirty="0" smtClean="0"/>
              <a:t>2015</a:t>
            </a:r>
            <a:r>
              <a:rPr kumimoji="1" lang="ja-JP" altLang="en-US" dirty="0" smtClean="0"/>
              <a:t>年版より</a:t>
            </a:r>
            <a:r>
              <a:rPr kumimoji="1" lang="ja-JP" altLang="en-US" dirty="0" smtClean="0"/>
              <a:t>抜粋）</a:t>
            </a:r>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3521903277"/>
              </p:ext>
            </p:extLst>
          </p:nvPr>
        </p:nvGraphicFramePr>
        <p:xfrm>
          <a:off x="3923928" y="771550"/>
          <a:ext cx="3816425" cy="4248476"/>
        </p:xfrm>
        <a:graphic>
          <a:graphicData uri="http://schemas.openxmlformats.org/drawingml/2006/table">
            <a:tbl>
              <a:tblPr firstRow="1">
                <a:tableStyleId>{E8B1032C-EA38-4F05-BA0D-38AFFFC7BED3}</a:tableStyleId>
              </a:tblPr>
              <a:tblGrid>
                <a:gridCol w="1269497"/>
                <a:gridCol w="1273464"/>
                <a:gridCol w="1273464"/>
              </a:tblGrid>
              <a:tr h="266425">
                <a:tc rowSpan="2">
                  <a:txBody>
                    <a:bodyPr/>
                    <a:lstStyle/>
                    <a:p>
                      <a:pPr algn="ctr" fontAlgn="ctr"/>
                      <a:r>
                        <a:rPr lang="ja-JP" altLang="en-US" sz="1400" u="none" strike="noStrike" dirty="0">
                          <a:effectLst/>
                        </a:rPr>
                        <a:t>　</a:t>
                      </a:r>
                      <a:endParaRPr lang="ja-JP" altLang="en-US" sz="1400" b="0" i="0" u="none" strike="noStrike" dirty="0">
                        <a:solidFill>
                          <a:srgbClr val="000000"/>
                        </a:solidFill>
                        <a:effectLst/>
                        <a:latin typeface="ＭＳ Ｐゴシック"/>
                      </a:endParaRPr>
                    </a:p>
                  </a:txBody>
                  <a:tcPr marL="9525" marR="9525" marT="9525" marB="0" anchor="ctr"/>
                </a:tc>
                <a:tc>
                  <a:txBody>
                    <a:bodyPr/>
                    <a:lstStyle/>
                    <a:p>
                      <a:pPr algn="ctr" fontAlgn="ctr"/>
                      <a:r>
                        <a:rPr lang="ja-JP" altLang="en-US" sz="1400" u="none" strike="noStrike">
                          <a:effectLst/>
                        </a:rPr>
                        <a:t>男性</a:t>
                      </a:r>
                      <a:endParaRPr lang="ja-JP" altLang="en-US" sz="1400" b="0" i="0" u="none" strike="noStrike">
                        <a:solidFill>
                          <a:srgbClr val="000000"/>
                        </a:solidFill>
                        <a:effectLst/>
                        <a:latin typeface="ＭＳ Ｐゴシック"/>
                      </a:endParaRPr>
                    </a:p>
                  </a:txBody>
                  <a:tcPr marL="9525" marR="9525" marT="9525" marB="0" anchor="ctr"/>
                </a:tc>
                <a:tc>
                  <a:txBody>
                    <a:bodyPr/>
                    <a:lstStyle/>
                    <a:p>
                      <a:pPr algn="ctr" fontAlgn="ctr"/>
                      <a:r>
                        <a:rPr lang="ja-JP" altLang="en-US" sz="1400" u="none" strike="noStrike">
                          <a:effectLst/>
                        </a:rPr>
                        <a:t>女性</a:t>
                      </a:r>
                      <a:endParaRPr lang="ja-JP" altLang="en-US" sz="1400" b="0" i="0" u="none" strike="noStrike">
                        <a:solidFill>
                          <a:srgbClr val="000000"/>
                        </a:solidFill>
                        <a:effectLst/>
                        <a:latin typeface="ＭＳ Ｐゴシック"/>
                      </a:endParaRPr>
                    </a:p>
                  </a:txBody>
                  <a:tcPr marL="9525" marR="9525" marT="9525" marB="0" anchor="ctr"/>
                </a:tc>
              </a:tr>
              <a:tr h="518526">
                <a:tc vMerge="1">
                  <a:txBody>
                    <a:bodyPr/>
                    <a:lstStyle/>
                    <a:p>
                      <a:endParaRPr kumimoji="1" lang="ja-JP" altLang="en-US"/>
                    </a:p>
                  </a:txBody>
                  <a:tcPr/>
                </a:tc>
                <a:tc>
                  <a:txBody>
                    <a:bodyPr/>
                    <a:lstStyle/>
                    <a:p>
                      <a:pPr algn="ctr" fontAlgn="ctr"/>
                      <a:r>
                        <a:rPr lang="ja-JP" altLang="en-US" sz="1400" u="none" strike="noStrike">
                          <a:effectLst/>
                        </a:rPr>
                        <a:t>目標量</a:t>
                      </a:r>
                      <a:br>
                        <a:rPr lang="ja-JP" altLang="en-US" sz="1400" u="none" strike="noStrike">
                          <a:effectLst/>
                        </a:rPr>
                      </a:br>
                      <a:r>
                        <a:rPr lang="en-US" altLang="ja-JP" sz="1400" u="none" strike="noStrike">
                          <a:effectLst/>
                        </a:rPr>
                        <a:t>(</a:t>
                      </a:r>
                      <a:r>
                        <a:rPr lang="ja-JP" altLang="en-US" sz="1400" u="none" strike="noStrike">
                          <a:effectLst/>
                        </a:rPr>
                        <a:t>％エネルギー</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ja-JP" altLang="en-US" sz="1400" u="none" strike="noStrike">
                          <a:effectLst/>
                        </a:rPr>
                        <a:t>目標量</a:t>
                      </a:r>
                      <a:br>
                        <a:rPr lang="ja-JP" altLang="en-US" sz="1400" u="none" strike="noStrike">
                          <a:effectLst/>
                        </a:rPr>
                      </a:br>
                      <a:r>
                        <a:rPr lang="en-US" altLang="ja-JP" sz="1400" u="none" strike="noStrike">
                          <a:effectLst/>
                        </a:rPr>
                        <a:t>(</a:t>
                      </a:r>
                      <a:r>
                        <a:rPr lang="ja-JP" altLang="en-US" sz="1400" u="none" strike="noStrike">
                          <a:effectLst/>
                        </a:rPr>
                        <a:t>％エネルギー</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r>
              <a:tr h="266425">
                <a:tc>
                  <a:txBody>
                    <a:bodyPr/>
                    <a:lstStyle/>
                    <a:p>
                      <a:pPr algn="ctr" fontAlgn="ctr"/>
                      <a:r>
                        <a:rPr lang="en-US" altLang="ja-JP" sz="1400" u="none" strike="noStrike" dirty="0">
                          <a:effectLst/>
                        </a:rPr>
                        <a:t>1</a:t>
                      </a:r>
                      <a:r>
                        <a:rPr lang="ja-JP" altLang="en-US" sz="1400" u="none" strike="noStrike" dirty="0">
                          <a:effectLst/>
                        </a:rPr>
                        <a:t>～</a:t>
                      </a:r>
                      <a:r>
                        <a:rPr lang="en-US" altLang="ja-JP" sz="1400" u="none" strike="noStrike" dirty="0">
                          <a:effectLst/>
                        </a:rPr>
                        <a:t>2(</a:t>
                      </a:r>
                      <a:r>
                        <a:rPr lang="ja-JP" altLang="en-US" sz="1400" u="none" strike="noStrike" dirty="0">
                          <a:effectLst/>
                        </a:rPr>
                        <a:t>歳</a:t>
                      </a:r>
                      <a:r>
                        <a:rPr lang="en-US" altLang="ja-JP" sz="1400" u="none" strike="noStrike" dirty="0">
                          <a:effectLst/>
                        </a:rPr>
                        <a:t>)</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20</a:t>
                      </a:r>
                      <a:r>
                        <a:rPr lang="ja-JP" altLang="en-US" sz="1400" u="none" strike="noStrike" dirty="0">
                          <a:effectLst/>
                        </a:rPr>
                        <a:t>～</a:t>
                      </a:r>
                      <a:r>
                        <a:rPr lang="en-US" altLang="ja-JP" sz="1400" u="none" strike="noStrike" dirty="0">
                          <a:effectLst/>
                        </a:rPr>
                        <a:t>30</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20</a:t>
                      </a:r>
                      <a:r>
                        <a:rPr lang="ja-JP" altLang="en-US" sz="1400" u="none" strike="noStrike">
                          <a:effectLst/>
                        </a:rPr>
                        <a:t>～</a:t>
                      </a:r>
                      <a:r>
                        <a:rPr lang="en-US" altLang="ja-JP" sz="1400" u="none" strike="noStrike">
                          <a:effectLst/>
                        </a:rPr>
                        <a:t>30</a:t>
                      </a:r>
                      <a:endParaRPr lang="en-US" altLang="ja-JP" sz="1400" b="0" i="0" u="none" strike="noStrike">
                        <a:solidFill>
                          <a:srgbClr val="000000"/>
                        </a:solidFill>
                        <a:effectLst/>
                        <a:latin typeface="ＭＳ Ｐゴシック"/>
                      </a:endParaRPr>
                    </a:p>
                  </a:txBody>
                  <a:tcPr marL="9525" marR="9525" marT="9525" marB="0" anchor="ctr"/>
                </a:tc>
              </a:tr>
              <a:tr h="266425">
                <a:tc>
                  <a:txBody>
                    <a:bodyPr/>
                    <a:lstStyle/>
                    <a:p>
                      <a:pPr algn="ctr" fontAlgn="ctr"/>
                      <a:r>
                        <a:rPr lang="en-US" altLang="ja-JP" sz="1400" u="none" strike="noStrike">
                          <a:effectLst/>
                        </a:rPr>
                        <a:t>3</a:t>
                      </a:r>
                      <a:r>
                        <a:rPr lang="ja-JP" altLang="en-US" sz="1400" u="none" strike="noStrike">
                          <a:effectLst/>
                        </a:rPr>
                        <a:t>～</a:t>
                      </a:r>
                      <a:r>
                        <a:rPr lang="en-US" altLang="ja-JP" sz="1400" u="none" strike="noStrike">
                          <a:effectLst/>
                        </a:rPr>
                        <a:t>5(</a:t>
                      </a:r>
                      <a:r>
                        <a:rPr lang="ja-JP" altLang="en-US" sz="1400" u="none" strike="noStrike">
                          <a:effectLst/>
                        </a:rPr>
                        <a:t>歳</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20</a:t>
                      </a:r>
                      <a:r>
                        <a:rPr lang="ja-JP" altLang="en-US" sz="1400" u="none" strike="noStrike" dirty="0">
                          <a:effectLst/>
                        </a:rPr>
                        <a:t>～</a:t>
                      </a:r>
                      <a:r>
                        <a:rPr lang="en-US" altLang="ja-JP" sz="1400" u="none" strike="noStrike" dirty="0">
                          <a:effectLst/>
                        </a:rPr>
                        <a:t>30</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20</a:t>
                      </a:r>
                      <a:r>
                        <a:rPr lang="ja-JP" altLang="en-US" sz="1400" u="none" strike="noStrike">
                          <a:effectLst/>
                        </a:rPr>
                        <a:t>～</a:t>
                      </a:r>
                      <a:r>
                        <a:rPr lang="en-US" altLang="ja-JP" sz="1400" u="none" strike="noStrike">
                          <a:effectLst/>
                        </a:rPr>
                        <a:t>30</a:t>
                      </a:r>
                      <a:endParaRPr lang="en-US" altLang="ja-JP" sz="1400" b="0" i="0" u="none" strike="noStrike">
                        <a:solidFill>
                          <a:srgbClr val="000000"/>
                        </a:solidFill>
                        <a:effectLst/>
                        <a:latin typeface="ＭＳ Ｐゴシック"/>
                      </a:endParaRPr>
                    </a:p>
                  </a:txBody>
                  <a:tcPr marL="9525" marR="9525" marT="9525" marB="0" anchor="ctr"/>
                </a:tc>
              </a:tr>
              <a:tr h="266425">
                <a:tc>
                  <a:txBody>
                    <a:bodyPr/>
                    <a:lstStyle/>
                    <a:p>
                      <a:pPr algn="ctr" fontAlgn="ctr"/>
                      <a:r>
                        <a:rPr lang="en-US" altLang="ja-JP" sz="1400" u="none" strike="noStrike">
                          <a:effectLst/>
                        </a:rPr>
                        <a:t>6</a:t>
                      </a:r>
                      <a:r>
                        <a:rPr lang="ja-JP" altLang="en-US" sz="1400" u="none" strike="noStrike">
                          <a:effectLst/>
                        </a:rPr>
                        <a:t>～</a:t>
                      </a:r>
                      <a:r>
                        <a:rPr lang="en-US" altLang="ja-JP" sz="1400" u="none" strike="noStrike">
                          <a:effectLst/>
                        </a:rPr>
                        <a:t>7(</a:t>
                      </a:r>
                      <a:r>
                        <a:rPr lang="ja-JP" altLang="en-US" sz="1400" u="none" strike="noStrike">
                          <a:effectLst/>
                        </a:rPr>
                        <a:t>歳</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20</a:t>
                      </a:r>
                      <a:r>
                        <a:rPr lang="ja-JP" altLang="en-US" sz="1400" u="none" strike="noStrike" dirty="0">
                          <a:effectLst/>
                        </a:rPr>
                        <a:t>～</a:t>
                      </a:r>
                      <a:r>
                        <a:rPr lang="en-US" altLang="ja-JP" sz="1400" u="none" strike="noStrike" dirty="0">
                          <a:effectLst/>
                        </a:rPr>
                        <a:t>30</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20</a:t>
                      </a:r>
                      <a:r>
                        <a:rPr lang="ja-JP" altLang="en-US" sz="1400" u="none" strike="noStrike">
                          <a:effectLst/>
                        </a:rPr>
                        <a:t>～</a:t>
                      </a:r>
                      <a:r>
                        <a:rPr lang="en-US" altLang="ja-JP" sz="1400" u="none" strike="noStrike">
                          <a:effectLst/>
                        </a:rPr>
                        <a:t>30</a:t>
                      </a:r>
                      <a:endParaRPr lang="en-US" altLang="ja-JP" sz="1400" b="0" i="0" u="none" strike="noStrike">
                        <a:solidFill>
                          <a:srgbClr val="000000"/>
                        </a:solidFill>
                        <a:effectLst/>
                        <a:latin typeface="ＭＳ Ｐゴシック"/>
                      </a:endParaRPr>
                    </a:p>
                  </a:txBody>
                  <a:tcPr marL="9525" marR="9525" marT="9525" marB="0" anchor="ctr"/>
                </a:tc>
              </a:tr>
              <a:tr h="266425">
                <a:tc>
                  <a:txBody>
                    <a:bodyPr/>
                    <a:lstStyle/>
                    <a:p>
                      <a:pPr algn="ctr" fontAlgn="ctr"/>
                      <a:r>
                        <a:rPr lang="en-US" altLang="ja-JP" sz="1400" u="none" strike="noStrike">
                          <a:effectLst/>
                        </a:rPr>
                        <a:t>8</a:t>
                      </a:r>
                      <a:r>
                        <a:rPr lang="ja-JP" altLang="en-US" sz="1400" u="none" strike="noStrike">
                          <a:effectLst/>
                        </a:rPr>
                        <a:t>～</a:t>
                      </a:r>
                      <a:r>
                        <a:rPr lang="en-US" altLang="ja-JP" sz="1400" u="none" strike="noStrike">
                          <a:effectLst/>
                        </a:rPr>
                        <a:t>9(</a:t>
                      </a:r>
                      <a:r>
                        <a:rPr lang="ja-JP" altLang="en-US" sz="1400" u="none" strike="noStrike">
                          <a:effectLst/>
                        </a:rPr>
                        <a:t>歳</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20</a:t>
                      </a:r>
                      <a:r>
                        <a:rPr lang="ja-JP" altLang="en-US" sz="1400" u="none" strike="noStrike" dirty="0">
                          <a:effectLst/>
                        </a:rPr>
                        <a:t>～</a:t>
                      </a:r>
                      <a:r>
                        <a:rPr lang="en-US" altLang="ja-JP" sz="1400" u="none" strike="noStrike" dirty="0">
                          <a:effectLst/>
                        </a:rPr>
                        <a:t>30</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20</a:t>
                      </a:r>
                      <a:r>
                        <a:rPr lang="ja-JP" altLang="en-US" sz="1400" u="none" strike="noStrike">
                          <a:effectLst/>
                        </a:rPr>
                        <a:t>～</a:t>
                      </a:r>
                      <a:r>
                        <a:rPr lang="en-US" altLang="ja-JP" sz="1400" u="none" strike="noStrike">
                          <a:effectLst/>
                        </a:rPr>
                        <a:t>30</a:t>
                      </a:r>
                      <a:endParaRPr lang="en-US" altLang="ja-JP" sz="1400" b="0" i="0" u="none" strike="noStrike">
                        <a:solidFill>
                          <a:srgbClr val="000000"/>
                        </a:solidFill>
                        <a:effectLst/>
                        <a:latin typeface="ＭＳ Ｐゴシック"/>
                      </a:endParaRPr>
                    </a:p>
                  </a:txBody>
                  <a:tcPr marL="9525" marR="9525" marT="9525" marB="0" anchor="ctr"/>
                </a:tc>
              </a:tr>
              <a:tr h="266425">
                <a:tc>
                  <a:txBody>
                    <a:bodyPr/>
                    <a:lstStyle/>
                    <a:p>
                      <a:pPr algn="ctr" fontAlgn="ctr"/>
                      <a:r>
                        <a:rPr lang="en-US" altLang="ja-JP" sz="1400" u="none" strike="noStrike">
                          <a:effectLst/>
                        </a:rPr>
                        <a:t>10</a:t>
                      </a:r>
                      <a:r>
                        <a:rPr lang="ja-JP" altLang="en-US" sz="1400" u="none" strike="noStrike">
                          <a:effectLst/>
                        </a:rPr>
                        <a:t>～</a:t>
                      </a:r>
                      <a:r>
                        <a:rPr lang="en-US" altLang="ja-JP" sz="1400" u="none" strike="noStrike">
                          <a:effectLst/>
                        </a:rPr>
                        <a:t>11(</a:t>
                      </a:r>
                      <a:r>
                        <a:rPr lang="ja-JP" altLang="en-US" sz="1400" u="none" strike="noStrike">
                          <a:effectLst/>
                        </a:rPr>
                        <a:t>歳</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20</a:t>
                      </a:r>
                      <a:r>
                        <a:rPr lang="ja-JP" altLang="en-US" sz="1400" u="none" strike="noStrike">
                          <a:effectLst/>
                        </a:rPr>
                        <a:t>～</a:t>
                      </a:r>
                      <a:r>
                        <a:rPr lang="en-US" altLang="ja-JP" sz="1400" u="none" strike="noStrike">
                          <a:effectLst/>
                        </a:rPr>
                        <a:t>30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20</a:t>
                      </a:r>
                      <a:r>
                        <a:rPr lang="ja-JP" altLang="en-US" sz="1400" u="none" strike="noStrike">
                          <a:effectLst/>
                        </a:rPr>
                        <a:t>～</a:t>
                      </a:r>
                      <a:r>
                        <a:rPr lang="en-US" altLang="ja-JP" sz="1400" u="none" strike="noStrike">
                          <a:effectLst/>
                        </a:rPr>
                        <a:t>30</a:t>
                      </a:r>
                      <a:endParaRPr lang="en-US" altLang="ja-JP" sz="1400" b="0" i="0" u="none" strike="noStrike">
                        <a:solidFill>
                          <a:srgbClr val="000000"/>
                        </a:solidFill>
                        <a:effectLst/>
                        <a:latin typeface="ＭＳ Ｐゴシック"/>
                      </a:endParaRPr>
                    </a:p>
                  </a:txBody>
                  <a:tcPr marL="9525" marR="9525" marT="9525" marB="0" anchor="ctr"/>
                </a:tc>
              </a:tr>
              <a:tr h="266425">
                <a:tc>
                  <a:txBody>
                    <a:bodyPr/>
                    <a:lstStyle/>
                    <a:p>
                      <a:pPr algn="ctr" fontAlgn="ctr"/>
                      <a:r>
                        <a:rPr lang="en-US" altLang="ja-JP" sz="1400" u="none" strike="noStrike">
                          <a:effectLst/>
                        </a:rPr>
                        <a:t>12</a:t>
                      </a:r>
                      <a:r>
                        <a:rPr lang="ja-JP" altLang="en-US" sz="1400" u="none" strike="noStrike">
                          <a:effectLst/>
                        </a:rPr>
                        <a:t>～</a:t>
                      </a:r>
                      <a:r>
                        <a:rPr lang="en-US" altLang="ja-JP" sz="1400" u="none" strike="noStrike">
                          <a:effectLst/>
                        </a:rPr>
                        <a:t>14(</a:t>
                      </a:r>
                      <a:r>
                        <a:rPr lang="ja-JP" altLang="en-US" sz="1400" u="none" strike="noStrike">
                          <a:effectLst/>
                        </a:rPr>
                        <a:t>歳</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20</a:t>
                      </a:r>
                      <a:r>
                        <a:rPr lang="ja-JP" altLang="en-US" sz="1400" u="none" strike="noStrike" dirty="0">
                          <a:effectLst/>
                        </a:rPr>
                        <a:t>～</a:t>
                      </a:r>
                      <a:r>
                        <a:rPr lang="en-US" altLang="ja-JP" sz="1400" u="none" strike="noStrike" dirty="0">
                          <a:effectLst/>
                        </a:rPr>
                        <a:t>30</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20</a:t>
                      </a:r>
                      <a:r>
                        <a:rPr lang="ja-JP" altLang="en-US" sz="1400" u="none" strike="noStrike">
                          <a:effectLst/>
                        </a:rPr>
                        <a:t>～</a:t>
                      </a:r>
                      <a:r>
                        <a:rPr lang="en-US" altLang="ja-JP" sz="1400" u="none" strike="noStrike">
                          <a:effectLst/>
                        </a:rPr>
                        <a:t>30</a:t>
                      </a:r>
                      <a:endParaRPr lang="en-US" altLang="ja-JP" sz="1400" b="0" i="0" u="none" strike="noStrike">
                        <a:solidFill>
                          <a:srgbClr val="000000"/>
                        </a:solidFill>
                        <a:effectLst/>
                        <a:latin typeface="ＭＳ Ｐゴシック"/>
                      </a:endParaRPr>
                    </a:p>
                  </a:txBody>
                  <a:tcPr marL="9525" marR="9525" marT="9525" marB="0" anchor="ctr"/>
                </a:tc>
              </a:tr>
              <a:tr h="266425">
                <a:tc>
                  <a:txBody>
                    <a:bodyPr/>
                    <a:lstStyle/>
                    <a:p>
                      <a:pPr algn="ctr" fontAlgn="ctr"/>
                      <a:r>
                        <a:rPr lang="en-US" altLang="ja-JP" sz="1400" u="none" strike="noStrike">
                          <a:effectLst/>
                        </a:rPr>
                        <a:t>15</a:t>
                      </a:r>
                      <a:r>
                        <a:rPr lang="ja-JP" altLang="en-US" sz="1400" u="none" strike="noStrike">
                          <a:effectLst/>
                        </a:rPr>
                        <a:t>～</a:t>
                      </a:r>
                      <a:r>
                        <a:rPr lang="en-US" altLang="ja-JP" sz="1400" u="none" strike="noStrike">
                          <a:effectLst/>
                        </a:rPr>
                        <a:t>17(</a:t>
                      </a:r>
                      <a:r>
                        <a:rPr lang="ja-JP" altLang="en-US" sz="1400" u="none" strike="noStrike">
                          <a:effectLst/>
                        </a:rPr>
                        <a:t>歳</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20</a:t>
                      </a:r>
                      <a:r>
                        <a:rPr lang="ja-JP" altLang="en-US" sz="1400" u="none" strike="noStrike" dirty="0">
                          <a:effectLst/>
                        </a:rPr>
                        <a:t>～</a:t>
                      </a:r>
                      <a:r>
                        <a:rPr lang="en-US" altLang="ja-JP" sz="1400" u="none" strike="noStrike" dirty="0">
                          <a:effectLst/>
                        </a:rPr>
                        <a:t>30</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20</a:t>
                      </a:r>
                      <a:r>
                        <a:rPr lang="ja-JP" altLang="en-US" sz="1400" u="none" strike="noStrike">
                          <a:effectLst/>
                        </a:rPr>
                        <a:t>～</a:t>
                      </a:r>
                      <a:r>
                        <a:rPr lang="en-US" altLang="ja-JP" sz="1400" u="none" strike="noStrike">
                          <a:effectLst/>
                        </a:rPr>
                        <a:t>30</a:t>
                      </a:r>
                      <a:endParaRPr lang="en-US" altLang="ja-JP" sz="1400" b="0" i="0" u="none" strike="noStrike">
                        <a:solidFill>
                          <a:srgbClr val="000000"/>
                        </a:solidFill>
                        <a:effectLst/>
                        <a:latin typeface="ＭＳ Ｐゴシック"/>
                      </a:endParaRPr>
                    </a:p>
                  </a:txBody>
                  <a:tcPr marL="9525" marR="9525" marT="9525" marB="0" anchor="ctr"/>
                </a:tc>
              </a:tr>
              <a:tr h="266425">
                <a:tc>
                  <a:txBody>
                    <a:bodyPr/>
                    <a:lstStyle/>
                    <a:p>
                      <a:pPr algn="ctr" fontAlgn="ctr"/>
                      <a:r>
                        <a:rPr lang="en-US" altLang="ja-JP" sz="1400" u="none" strike="noStrike">
                          <a:effectLst/>
                        </a:rPr>
                        <a:t>18</a:t>
                      </a:r>
                      <a:r>
                        <a:rPr lang="ja-JP" altLang="en-US" sz="1400" u="none" strike="noStrike">
                          <a:effectLst/>
                        </a:rPr>
                        <a:t>～</a:t>
                      </a:r>
                      <a:r>
                        <a:rPr lang="en-US" altLang="ja-JP" sz="1400" u="none" strike="noStrike">
                          <a:effectLst/>
                        </a:rPr>
                        <a:t>29(</a:t>
                      </a:r>
                      <a:r>
                        <a:rPr lang="ja-JP" altLang="en-US" sz="1400" u="none" strike="noStrike">
                          <a:effectLst/>
                        </a:rPr>
                        <a:t>歳</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20</a:t>
                      </a:r>
                      <a:r>
                        <a:rPr lang="ja-JP" altLang="en-US" sz="1400" u="none" strike="noStrike">
                          <a:effectLst/>
                        </a:rPr>
                        <a:t>～</a:t>
                      </a:r>
                      <a:r>
                        <a:rPr lang="en-US" altLang="ja-JP" sz="1400" u="none" strike="noStrike">
                          <a:effectLst/>
                        </a:rPr>
                        <a:t>30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20</a:t>
                      </a:r>
                      <a:r>
                        <a:rPr lang="ja-JP" altLang="en-US" sz="1400" u="none" strike="noStrike" dirty="0">
                          <a:effectLst/>
                        </a:rPr>
                        <a:t>～</a:t>
                      </a:r>
                      <a:r>
                        <a:rPr lang="en-US" altLang="ja-JP" sz="1400" u="none" strike="noStrike" dirty="0">
                          <a:effectLst/>
                        </a:rPr>
                        <a:t>30</a:t>
                      </a:r>
                      <a:endParaRPr lang="en-US" altLang="ja-JP" sz="1400" b="0" i="0" u="none" strike="noStrike" dirty="0">
                        <a:solidFill>
                          <a:srgbClr val="000000"/>
                        </a:solidFill>
                        <a:effectLst/>
                        <a:latin typeface="ＭＳ Ｐゴシック"/>
                      </a:endParaRPr>
                    </a:p>
                  </a:txBody>
                  <a:tcPr marL="9525" marR="9525" marT="9525" marB="0" anchor="ctr"/>
                </a:tc>
              </a:tr>
              <a:tr h="266425">
                <a:tc>
                  <a:txBody>
                    <a:bodyPr/>
                    <a:lstStyle/>
                    <a:p>
                      <a:pPr algn="ctr" fontAlgn="ctr"/>
                      <a:r>
                        <a:rPr lang="en-US" altLang="ja-JP" sz="1400" u="none" strike="noStrike">
                          <a:effectLst/>
                        </a:rPr>
                        <a:t>30</a:t>
                      </a:r>
                      <a:r>
                        <a:rPr lang="ja-JP" altLang="en-US" sz="1400" u="none" strike="noStrike">
                          <a:effectLst/>
                        </a:rPr>
                        <a:t>～</a:t>
                      </a:r>
                      <a:r>
                        <a:rPr lang="en-US" altLang="ja-JP" sz="1400" u="none" strike="noStrike">
                          <a:effectLst/>
                        </a:rPr>
                        <a:t>49(</a:t>
                      </a:r>
                      <a:r>
                        <a:rPr lang="ja-JP" altLang="en-US" sz="1400" u="none" strike="noStrike">
                          <a:effectLst/>
                        </a:rPr>
                        <a:t>歳</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20</a:t>
                      </a:r>
                      <a:r>
                        <a:rPr lang="ja-JP" altLang="en-US" sz="1400" u="none" strike="noStrike">
                          <a:effectLst/>
                        </a:rPr>
                        <a:t>～</a:t>
                      </a:r>
                      <a:r>
                        <a:rPr lang="en-US" altLang="ja-JP" sz="1400" u="none" strike="noStrike">
                          <a:effectLst/>
                        </a:rPr>
                        <a:t>30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20</a:t>
                      </a:r>
                      <a:r>
                        <a:rPr lang="ja-JP" altLang="en-US" sz="1400" u="none" strike="noStrike" dirty="0">
                          <a:effectLst/>
                        </a:rPr>
                        <a:t>～</a:t>
                      </a:r>
                      <a:r>
                        <a:rPr lang="en-US" altLang="ja-JP" sz="1400" u="none" strike="noStrike" dirty="0">
                          <a:effectLst/>
                        </a:rPr>
                        <a:t>30</a:t>
                      </a:r>
                      <a:endParaRPr lang="en-US" altLang="ja-JP" sz="1400" b="0" i="0" u="none" strike="noStrike" dirty="0">
                        <a:solidFill>
                          <a:srgbClr val="000000"/>
                        </a:solidFill>
                        <a:effectLst/>
                        <a:latin typeface="ＭＳ Ｐゴシック"/>
                      </a:endParaRPr>
                    </a:p>
                  </a:txBody>
                  <a:tcPr marL="9525" marR="9525" marT="9525" marB="0" anchor="ctr"/>
                </a:tc>
              </a:tr>
              <a:tr h="266425">
                <a:tc>
                  <a:txBody>
                    <a:bodyPr/>
                    <a:lstStyle/>
                    <a:p>
                      <a:pPr algn="ctr" fontAlgn="ctr"/>
                      <a:r>
                        <a:rPr lang="en-US" altLang="ja-JP" sz="1400" u="none" strike="noStrike">
                          <a:effectLst/>
                        </a:rPr>
                        <a:t>50</a:t>
                      </a:r>
                      <a:r>
                        <a:rPr lang="ja-JP" altLang="en-US" sz="1400" u="none" strike="noStrike">
                          <a:effectLst/>
                        </a:rPr>
                        <a:t>～</a:t>
                      </a:r>
                      <a:r>
                        <a:rPr lang="en-US" altLang="ja-JP" sz="1400" u="none" strike="noStrike">
                          <a:effectLst/>
                        </a:rPr>
                        <a:t>69(</a:t>
                      </a:r>
                      <a:r>
                        <a:rPr lang="ja-JP" altLang="en-US" sz="1400" u="none" strike="noStrike">
                          <a:effectLst/>
                        </a:rPr>
                        <a:t>歳</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20</a:t>
                      </a:r>
                      <a:r>
                        <a:rPr lang="ja-JP" altLang="en-US" sz="1400" u="none" strike="noStrike">
                          <a:effectLst/>
                        </a:rPr>
                        <a:t>～</a:t>
                      </a:r>
                      <a:r>
                        <a:rPr lang="en-US" altLang="ja-JP" sz="1400" u="none" strike="noStrike">
                          <a:effectLst/>
                        </a:rPr>
                        <a:t>30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20</a:t>
                      </a:r>
                      <a:r>
                        <a:rPr lang="ja-JP" altLang="en-US" sz="1400" u="none" strike="noStrike" dirty="0">
                          <a:effectLst/>
                        </a:rPr>
                        <a:t>～</a:t>
                      </a:r>
                      <a:r>
                        <a:rPr lang="en-US" altLang="ja-JP" sz="1400" u="none" strike="noStrike" dirty="0">
                          <a:effectLst/>
                        </a:rPr>
                        <a:t>30</a:t>
                      </a:r>
                      <a:endParaRPr lang="en-US" altLang="ja-JP" sz="1400" b="0" i="0" u="none" strike="noStrike" dirty="0">
                        <a:solidFill>
                          <a:srgbClr val="000000"/>
                        </a:solidFill>
                        <a:effectLst/>
                        <a:latin typeface="ＭＳ Ｐゴシック"/>
                      </a:endParaRPr>
                    </a:p>
                  </a:txBody>
                  <a:tcPr marL="9525" marR="9525" marT="9525" marB="0" anchor="ctr"/>
                </a:tc>
              </a:tr>
              <a:tr h="266425">
                <a:tc>
                  <a:txBody>
                    <a:bodyPr/>
                    <a:lstStyle/>
                    <a:p>
                      <a:pPr algn="ctr" fontAlgn="ctr"/>
                      <a:r>
                        <a:rPr lang="en-US" altLang="ja-JP" sz="1400" u="none" strike="noStrike">
                          <a:effectLst/>
                        </a:rPr>
                        <a:t>70</a:t>
                      </a:r>
                      <a:r>
                        <a:rPr lang="ja-JP" altLang="en-US" sz="1400" u="none" strike="noStrike">
                          <a:effectLst/>
                        </a:rPr>
                        <a:t>以上</a:t>
                      </a:r>
                      <a:r>
                        <a:rPr lang="en-US" altLang="ja-JP" sz="1400" u="none" strike="noStrike">
                          <a:effectLst/>
                        </a:rPr>
                        <a:t>(</a:t>
                      </a:r>
                      <a:r>
                        <a:rPr lang="ja-JP" altLang="en-US" sz="1400" u="none" strike="noStrike">
                          <a:effectLst/>
                        </a:rPr>
                        <a:t>歳</a:t>
                      </a:r>
                      <a:r>
                        <a:rPr lang="en-US" altLang="ja-JP" sz="1400" u="none" strike="noStrike">
                          <a:effectLst/>
                        </a:rPr>
                        <a:t>)</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20</a:t>
                      </a:r>
                      <a:r>
                        <a:rPr lang="ja-JP" altLang="en-US" sz="1400" u="none" strike="noStrike">
                          <a:effectLst/>
                        </a:rPr>
                        <a:t>～</a:t>
                      </a:r>
                      <a:r>
                        <a:rPr lang="en-US" altLang="ja-JP" sz="1400" u="none" strike="noStrike">
                          <a:effectLst/>
                        </a:rPr>
                        <a:t>30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20</a:t>
                      </a:r>
                      <a:r>
                        <a:rPr lang="ja-JP" altLang="en-US" sz="1400" u="none" strike="noStrike" dirty="0">
                          <a:effectLst/>
                        </a:rPr>
                        <a:t>～</a:t>
                      </a:r>
                      <a:r>
                        <a:rPr lang="en-US" altLang="ja-JP" sz="1400" u="none" strike="noStrike" dirty="0">
                          <a:effectLst/>
                        </a:rPr>
                        <a:t>30</a:t>
                      </a:r>
                      <a:endParaRPr lang="en-US" altLang="ja-JP" sz="1400" b="0" i="0" u="none" strike="noStrike" dirty="0">
                        <a:solidFill>
                          <a:srgbClr val="000000"/>
                        </a:solidFill>
                        <a:effectLst/>
                        <a:latin typeface="ＭＳ Ｐゴシック"/>
                      </a:endParaRPr>
                    </a:p>
                  </a:txBody>
                  <a:tcPr marL="9525" marR="9525" marT="9525" marB="0" anchor="ctr"/>
                </a:tc>
              </a:tr>
              <a:tr h="266425">
                <a:tc>
                  <a:txBody>
                    <a:bodyPr/>
                    <a:lstStyle/>
                    <a:p>
                      <a:pPr algn="ctr" fontAlgn="ctr"/>
                      <a:r>
                        <a:rPr lang="ja-JP" altLang="en-US" sz="1400" u="none" strike="noStrike">
                          <a:effectLst/>
                        </a:rPr>
                        <a:t>妊婦</a:t>
                      </a:r>
                      <a:endParaRPr lang="ja-JP" altLang="en-US" sz="1400" b="0" i="0" u="none" strike="noStrike">
                        <a:solidFill>
                          <a:srgbClr val="000000"/>
                        </a:solidFill>
                        <a:effectLst/>
                        <a:latin typeface="ＭＳ Ｐゴシック"/>
                      </a:endParaRPr>
                    </a:p>
                  </a:txBody>
                  <a:tcPr marL="9525" marR="9525" marT="9525" marB="0" anchor="ctr"/>
                </a:tc>
                <a:tc rowSpan="2">
                  <a:txBody>
                    <a:bodyPr/>
                    <a:lstStyle/>
                    <a:p>
                      <a:pPr algn="ctr" fontAlgn="ctr"/>
                      <a:r>
                        <a:rPr lang="ja-JP" altLang="en-US" sz="1400" u="none" strike="noStrike">
                          <a:effectLst/>
                        </a:rPr>
                        <a:t>　</a:t>
                      </a:r>
                      <a:endParaRPr lang="ja-JP" altLang="en-US"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a:t>
                      </a:r>
                      <a:endParaRPr lang="en-US" altLang="ja-JP" sz="1400" b="0" i="0" u="none" strike="noStrike" dirty="0">
                        <a:solidFill>
                          <a:srgbClr val="000000"/>
                        </a:solidFill>
                        <a:effectLst/>
                        <a:latin typeface="ＭＳ Ｐゴシック"/>
                      </a:endParaRPr>
                    </a:p>
                  </a:txBody>
                  <a:tcPr marL="9525" marR="9525" marT="9525" marB="0" anchor="ctr"/>
                </a:tc>
              </a:tr>
              <a:tr h="266425">
                <a:tc>
                  <a:txBody>
                    <a:bodyPr/>
                    <a:lstStyle/>
                    <a:p>
                      <a:pPr algn="ctr" fontAlgn="ctr"/>
                      <a:r>
                        <a:rPr lang="ja-JP" altLang="en-US" sz="1400" u="none" strike="noStrike">
                          <a:effectLst/>
                        </a:rPr>
                        <a:t>授乳婦</a:t>
                      </a:r>
                      <a:endParaRPr lang="ja-JP" altLang="en-US" sz="1400" b="0" i="0" u="none" strike="noStrike">
                        <a:solidFill>
                          <a:srgbClr val="000000"/>
                        </a:solidFill>
                        <a:effectLst/>
                        <a:latin typeface="ＭＳ Ｐゴシック"/>
                      </a:endParaRPr>
                    </a:p>
                  </a:txBody>
                  <a:tcPr marL="9525" marR="9525" marT="9525" marB="0" anchor="ctr"/>
                </a:tc>
                <a:tc vMerge="1">
                  <a:txBody>
                    <a:bodyPr/>
                    <a:lstStyle/>
                    <a:p>
                      <a:endParaRPr kumimoji="1" lang="ja-JP" altLang="en-US"/>
                    </a:p>
                  </a:txBody>
                  <a:tcPr/>
                </a:tc>
                <a:tc>
                  <a:txBody>
                    <a:bodyPr/>
                    <a:lstStyle/>
                    <a:p>
                      <a:pPr algn="ctr" fontAlgn="ctr"/>
                      <a:r>
                        <a:rPr lang="en-US" altLang="ja-JP" sz="1400" u="none" strike="noStrike" dirty="0">
                          <a:effectLst/>
                        </a:rPr>
                        <a:t>-</a:t>
                      </a:r>
                      <a:endParaRPr lang="en-US" altLang="ja-JP" sz="1400" b="0" i="0" u="none" strike="noStrike" dirty="0">
                        <a:solidFill>
                          <a:srgbClr val="000000"/>
                        </a:solidFill>
                        <a:effectLst/>
                        <a:latin typeface="ＭＳ Ｐゴシック"/>
                      </a:endParaRPr>
                    </a:p>
                  </a:txBody>
                  <a:tcPr marL="9525" marR="9525" marT="9525" marB="0" anchor="ctr"/>
                </a:tc>
              </a:tr>
            </a:tbl>
          </a:graphicData>
        </a:graphic>
      </p:graphicFrame>
    </p:spTree>
    <p:extLst>
      <p:ext uri="{BB962C8B-B14F-4D97-AF65-F5344CB8AC3E}">
        <p14:creationId xmlns:p14="http://schemas.microsoft.com/office/powerpoint/2010/main" val="330847816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555</TotalTime>
  <Words>2274</Words>
  <Application>Microsoft Office PowerPoint</Application>
  <PresentationFormat>画面に合わせる (16:9)</PresentationFormat>
  <Paragraphs>901</Paragraphs>
  <Slides>16</Slides>
  <Notes>1</Notes>
  <HiddenSlides>0</HiddenSlides>
  <MMClips>0</MMClips>
  <ScaleCrop>false</ScaleCrop>
  <HeadingPairs>
    <vt:vector size="4" baseType="variant">
      <vt:variant>
        <vt:lpstr>テーマ</vt:lpstr>
      </vt:variant>
      <vt:variant>
        <vt:i4>1</vt:i4>
      </vt:variant>
      <vt:variant>
        <vt:lpstr>スライド タイトル</vt:lpstr>
      </vt:variant>
      <vt:variant>
        <vt:i4>16</vt:i4>
      </vt:variant>
    </vt:vector>
  </HeadingPairs>
  <TitlesOfParts>
    <vt:vector size="17" baseType="lpstr">
      <vt:lpstr>Office ​​テーマ</vt:lpstr>
      <vt:lpstr>食事摂取基準</vt:lpstr>
      <vt:lpstr>食事摂取基準とは</vt:lpstr>
      <vt:lpstr>エネルギーの指標</vt:lpstr>
      <vt:lpstr>栄養素の指標</vt:lpstr>
      <vt:lpstr>栄養素の指標</vt:lpstr>
      <vt:lpstr>身体活動レベル別に見た活動内容</vt:lpstr>
      <vt:lpstr>日本人の食事摂取基準</vt:lpstr>
      <vt:lpstr>日本人の食事摂取基準</vt:lpstr>
      <vt:lpstr>日本人の食事摂取基準</vt:lpstr>
      <vt:lpstr>日本人の食事摂取基準</vt:lpstr>
      <vt:lpstr>日本人の食事摂取基準</vt:lpstr>
      <vt:lpstr>日本人の食事摂取基準</vt:lpstr>
      <vt:lpstr>日本人の食事摂取基準</vt:lpstr>
      <vt:lpstr>日本人の食事摂取基準</vt:lpstr>
      <vt:lpstr>食品の成分を調べるには…</vt:lpstr>
      <vt:lpstr>栄養価計算</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naka</dc:creator>
  <cp:lastModifiedBy>naka</cp:lastModifiedBy>
  <cp:revision>27</cp:revision>
  <dcterms:created xsi:type="dcterms:W3CDTF">2016-06-18T12:57:29Z</dcterms:created>
  <dcterms:modified xsi:type="dcterms:W3CDTF">2016-06-19T17:18:08Z</dcterms:modified>
</cp:coreProperties>
</file>