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1" r:id="rId7"/>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0066"/>
    <a:srgbClr val="39EE00"/>
    <a:srgbClr val="66FF33"/>
    <a:srgbClr val="FF6600"/>
    <a:srgbClr val="FFFFCC"/>
    <a:srgbClr val="FFCCFF"/>
    <a:srgbClr val="CCFFCC"/>
    <a:srgbClr val="FFCC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100" d="100"/>
          <a:sy n="100" d="100"/>
        </p:scale>
        <p:origin x="-378" y="3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89744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43905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54781"/>
            <a:ext cx="2057400" cy="32908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54781"/>
            <a:ext cx="6019800" cy="32908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39754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97317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302072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678181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85725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73774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4736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2525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9802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414771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C27E926-64B9-404C-B506-3659D5019AD7}" type="datetimeFigureOut">
              <a:rPr kumimoji="1" lang="ja-JP" altLang="en-US" smtClean="0"/>
              <a:t>2016/8/14</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91276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ビタミンを多く含む食品</a:t>
            </a:r>
            <a:endParaRPr kumimoji="1" lang="ja-JP" altLang="en-US" dirty="0"/>
          </a:p>
        </p:txBody>
      </p:sp>
      <p:sp>
        <p:nvSpPr>
          <p:cNvPr id="3" name="サブタイトル 2"/>
          <p:cNvSpPr>
            <a:spLocks noGrp="1"/>
          </p:cNvSpPr>
          <p:nvPr>
            <p:ph type="subTitle" idx="1"/>
          </p:nvPr>
        </p:nvSpPr>
        <p:spPr/>
        <p:txBody>
          <a:bodyPr/>
          <a:lstStyle/>
          <a:p>
            <a:r>
              <a:rPr lang="en-US" altLang="ja-JP" dirty="0"/>
              <a:t>(2)</a:t>
            </a:r>
            <a:r>
              <a:rPr lang="ja-JP" altLang="en-US" dirty="0"/>
              <a:t>－イ－</a:t>
            </a:r>
            <a:r>
              <a:rPr lang="ja-JP" altLang="en-US" dirty="0" smtClean="0"/>
              <a:t>ａーＫ</a:t>
            </a:r>
            <a:endParaRPr kumimoji="1" lang="ja-JP" altLang="en-US" dirty="0"/>
          </a:p>
        </p:txBody>
      </p:sp>
    </p:spTree>
    <p:extLst>
      <p:ext uri="{BB962C8B-B14F-4D97-AF65-F5344CB8AC3E}">
        <p14:creationId xmlns:p14="http://schemas.microsoft.com/office/powerpoint/2010/main" val="2578725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kumimoji="1" lang="ja-JP" altLang="en-US" sz="4000" dirty="0" smtClean="0"/>
              <a:t>野菜類</a:t>
            </a:r>
            <a:endParaRPr kumimoji="1" lang="ja-JP" altLang="en-US" sz="4000" dirty="0"/>
          </a:p>
        </p:txBody>
      </p:sp>
      <p:sp>
        <p:nvSpPr>
          <p:cNvPr id="4" name="角丸四角形 3"/>
          <p:cNvSpPr/>
          <p:nvPr/>
        </p:nvSpPr>
        <p:spPr>
          <a:xfrm>
            <a:off x="827584" y="776139"/>
            <a:ext cx="7776864"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smtClean="0"/>
              <a:t>さまざまなビタミンの供給源で，無機質や食物繊維も多い</a:t>
            </a:r>
            <a:endParaRPr kumimoji="1" lang="ja-JP" altLang="en-US" sz="2400" dirty="0"/>
          </a:p>
        </p:txBody>
      </p:sp>
      <p:sp>
        <p:nvSpPr>
          <p:cNvPr id="5" name="円/楕円 4"/>
          <p:cNvSpPr/>
          <p:nvPr/>
        </p:nvSpPr>
        <p:spPr>
          <a:xfrm>
            <a:off x="249263" y="1594892"/>
            <a:ext cx="273630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緑黄色野菜</a:t>
            </a:r>
            <a:endParaRPr kumimoji="1" lang="ja-JP" altLang="en-US" sz="2400" dirty="0"/>
          </a:p>
        </p:txBody>
      </p:sp>
      <p:sp>
        <p:nvSpPr>
          <p:cNvPr id="7" name="正方形/長方形 6"/>
          <p:cNvSpPr/>
          <p:nvPr/>
        </p:nvSpPr>
        <p:spPr>
          <a:xfrm>
            <a:off x="323528" y="2283718"/>
            <a:ext cx="8640960" cy="2308324"/>
          </a:xfrm>
          <a:prstGeom prst="rect">
            <a:avLst/>
          </a:prstGeom>
        </p:spPr>
        <p:txBody>
          <a:bodyPr wrap="square">
            <a:spAutoFit/>
          </a:bodyPr>
          <a:lstStyle/>
          <a:p>
            <a:r>
              <a:rPr lang="ja-JP" altLang="en-US" dirty="0" smtClean="0"/>
              <a:t>“</a:t>
            </a:r>
            <a:r>
              <a:rPr lang="ja-JP" altLang="en-US" dirty="0"/>
              <a:t>原則として可食部</a:t>
            </a:r>
            <a:r>
              <a:rPr lang="en-US" altLang="ja-JP" dirty="0" smtClean="0"/>
              <a:t>100g</a:t>
            </a:r>
            <a:r>
              <a:rPr lang="ja-JP" altLang="en-US" dirty="0" smtClean="0"/>
              <a:t>当たり</a:t>
            </a:r>
            <a:r>
              <a:rPr lang="ja-JP" altLang="en-US" dirty="0"/>
              <a:t>カロテン含量が</a:t>
            </a:r>
            <a:r>
              <a:rPr lang="en-US" altLang="ja-JP" dirty="0"/>
              <a:t>600μ</a:t>
            </a:r>
            <a:r>
              <a:rPr lang="ja-JP" altLang="en-US" dirty="0" err="1"/>
              <a:t>ｇ</a:t>
            </a:r>
            <a:r>
              <a:rPr lang="ja-JP" altLang="en-US" dirty="0"/>
              <a:t>以上のもの</a:t>
            </a:r>
            <a:r>
              <a:rPr lang="ja-JP" altLang="en-US" dirty="0" smtClean="0"/>
              <a:t>”</a:t>
            </a:r>
            <a:endParaRPr lang="en-US" altLang="ja-JP" dirty="0" smtClean="0"/>
          </a:p>
          <a:p>
            <a:endParaRPr lang="en-US" altLang="ja-JP" dirty="0"/>
          </a:p>
          <a:p>
            <a:endParaRPr lang="en-US" altLang="ja-JP" dirty="0" smtClean="0"/>
          </a:p>
          <a:p>
            <a:endParaRPr lang="en-US" altLang="ja-JP" dirty="0" smtClean="0"/>
          </a:p>
          <a:p>
            <a:endParaRPr lang="en-US" altLang="ja-JP" dirty="0"/>
          </a:p>
          <a:p>
            <a:endParaRPr lang="en-US" altLang="ja-JP" dirty="0" smtClean="0"/>
          </a:p>
          <a:p>
            <a:r>
              <a:rPr lang="ja-JP" altLang="en-US" dirty="0" smtClean="0"/>
              <a:t>“</a:t>
            </a:r>
            <a:r>
              <a:rPr lang="ja-JP" altLang="en-US" dirty="0"/>
              <a:t>カロテン含量が</a:t>
            </a:r>
            <a:r>
              <a:rPr lang="en-US" altLang="ja-JP" dirty="0"/>
              <a:t>600μ</a:t>
            </a:r>
            <a:r>
              <a:rPr lang="ja-JP" altLang="en-US" dirty="0" err="1"/>
              <a:t>ｇ</a:t>
            </a:r>
            <a:r>
              <a:rPr lang="ja-JP" altLang="en-US" dirty="0"/>
              <a:t>未満であるが摂取量及び</a:t>
            </a:r>
            <a:r>
              <a:rPr lang="ja-JP" altLang="en-US" dirty="0" smtClean="0"/>
              <a:t>頻度等</a:t>
            </a:r>
            <a:r>
              <a:rPr lang="ja-JP" altLang="en-US" dirty="0"/>
              <a:t>を勘案の</a:t>
            </a:r>
            <a:r>
              <a:rPr lang="ja-JP" altLang="en-US" dirty="0" smtClean="0"/>
              <a:t>上，栄養</a:t>
            </a:r>
            <a:r>
              <a:rPr lang="ja-JP" altLang="en-US" dirty="0"/>
              <a:t>指導上緑黄色野菜とする”</a:t>
            </a:r>
            <a:endParaRPr lang="ja-JP" altLang="en-US" dirty="0"/>
          </a:p>
        </p:txBody>
      </p:sp>
      <p:sp>
        <p:nvSpPr>
          <p:cNvPr id="9" name="角丸四角形 8"/>
          <p:cNvSpPr/>
          <p:nvPr/>
        </p:nvSpPr>
        <p:spPr>
          <a:xfrm>
            <a:off x="179513" y="2643758"/>
            <a:ext cx="8784976" cy="12241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600" dirty="0" smtClean="0"/>
              <a:t>オクラ，かぼちゃ，みずな，クレソン，ケール，こまつな，しそ，しゅん</a:t>
            </a:r>
            <a:r>
              <a:rPr kumimoji="1" lang="ja-JP" altLang="en-US" sz="1600" dirty="0" err="1" smtClean="0"/>
              <a:t>ぎく</a:t>
            </a:r>
            <a:r>
              <a:rPr kumimoji="1" lang="ja-JP" altLang="en-US" sz="1600" dirty="0" smtClean="0"/>
              <a:t>，</a:t>
            </a:r>
            <a:r>
              <a:rPr lang="ja-JP" altLang="en-US" sz="1600" dirty="0"/>
              <a:t>かい</a:t>
            </a:r>
            <a:r>
              <a:rPr lang="ja-JP" altLang="en-US" sz="1600" dirty="0" smtClean="0"/>
              <a:t>われだいこん，だいこん（</a:t>
            </a:r>
            <a:r>
              <a:rPr lang="ja-JP" altLang="en-US" sz="1600" dirty="0"/>
              <a:t>葉</a:t>
            </a:r>
            <a:r>
              <a:rPr lang="ja-JP" altLang="en-US" sz="1600" dirty="0" smtClean="0"/>
              <a:t>），チンゲンサイ，</a:t>
            </a:r>
            <a:r>
              <a:rPr lang="ja-JP" altLang="en-US" sz="1600" dirty="0"/>
              <a:t>つる</a:t>
            </a:r>
            <a:r>
              <a:rPr lang="ja-JP" altLang="en-US" sz="1600" dirty="0" smtClean="0"/>
              <a:t>むらさき，ミニトマト，にら，にんじん，</a:t>
            </a:r>
            <a:r>
              <a:rPr lang="ja-JP" altLang="en-US" sz="1600" dirty="0"/>
              <a:t>葉</a:t>
            </a:r>
            <a:r>
              <a:rPr lang="ja-JP" altLang="en-US" sz="1600" dirty="0" err="1" smtClean="0"/>
              <a:t>ねぎ</a:t>
            </a:r>
            <a:r>
              <a:rPr lang="ja-JP" altLang="en-US" sz="1600" dirty="0" smtClean="0"/>
              <a:t>，バジル，パセリ，赤ピーマン，ブロッコリー，ほうれんそう，糸みつば，</a:t>
            </a:r>
            <a:r>
              <a:rPr lang="ja-JP" altLang="en-US" sz="1600" dirty="0" err="1" smtClean="0"/>
              <a:t>め</a:t>
            </a:r>
            <a:r>
              <a:rPr lang="ja-JP" altLang="en-US" sz="1600" dirty="0" smtClean="0"/>
              <a:t>キャベツ，モロヘイヤ，よもぎ，サラダ菜，リーフレタス，サニーレタス，わけぎなど</a:t>
            </a:r>
            <a:endParaRPr kumimoji="1" lang="ja-JP" altLang="en-US" sz="1600" dirty="0"/>
          </a:p>
        </p:txBody>
      </p:sp>
      <p:sp>
        <p:nvSpPr>
          <p:cNvPr id="10" name="角丸四角形 9"/>
          <p:cNvSpPr/>
          <p:nvPr/>
        </p:nvSpPr>
        <p:spPr>
          <a:xfrm>
            <a:off x="323529" y="4563467"/>
            <a:ext cx="8640960" cy="4680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600" dirty="0" smtClean="0"/>
              <a:t>アスパラガス，さやいん</a:t>
            </a:r>
            <a:r>
              <a:rPr kumimoji="1" lang="ja-JP" altLang="en-US" sz="1600" dirty="0" err="1" smtClean="0"/>
              <a:t>げん</a:t>
            </a:r>
            <a:r>
              <a:rPr kumimoji="1" lang="ja-JP" altLang="en-US" sz="1600" dirty="0" smtClean="0"/>
              <a:t>，さやえんどう，たらのめ，青ピーマン，ししとうがらし，トマト</a:t>
            </a:r>
            <a:endParaRPr kumimoji="1" lang="ja-JP" altLang="en-US" sz="1600" dirty="0"/>
          </a:p>
        </p:txBody>
      </p:sp>
      <p:sp>
        <p:nvSpPr>
          <p:cNvPr id="12" name="テキスト ボックス 11"/>
          <p:cNvSpPr txBox="1"/>
          <p:nvPr/>
        </p:nvSpPr>
        <p:spPr>
          <a:xfrm>
            <a:off x="4788024" y="1798598"/>
            <a:ext cx="3996607" cy="369332"/>
          </a:xfrm>
          <a:prstGeom prst="rect">
            <a:avLst/>
          </a:prstGeom>
          <a:noFill/>
        </p:spPr>
        <p:txBody>
          <a:bodyPr wrap="none" rtlCol="0">
            <a:spAutoFit/>
          </a:bodyPr>
          <a:lstStyle/>
          <a:p>
            <a:r>
              <a:rPr kumimoji="1" lang="en-US" altLang="ja-JP" dirty="0" smtClean="0">
                <a:solidFill>
                  <a:schemeClr val="tx2"/>
                </a:solidFill>
              </a:rPr>
              <a:t>※</a:t>
            </a:r>
            <a:r>
              <a:rPr kumimoji="1" lang="ja-JP" altLang="en-US" dirty="0" smtClean="0">
                <a:solidFill>
                  <a:schemeClr val="tx2"/>
                </a:solidFill>
              </a:rPr>
              <a:t>カロテン・・・体内でビタミンＡに変わる</a:t>
            </a:r>
            <a:endParaRPr kumimoji="1" lang="ja-JP" altLang="en-US" dirty="0">
              <a:solidFill>
                <a:schemeClr val="tx2"/>
              </a:solidFill>
            </a:endParaRPr>
          </a:p>
        </p:txBody>
      </p:sp>
    </p:spTree>
    <p:extLst>
      <p:ext uri="{BB962C8B-B14F-4D97-AF65-F5344CB8AC3E}">
        <p14:creationId xmlns:p14="http://schemas.microsoft.com/office/powerpoint/2010/main" val="210004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3478"/>
            <a:ext cx="8229600" cy="857250"/>
          </a:xfrm>
        </p:spPr>
        <p:txBody>
          <a:bodyPr>
            <a:normAutofit/>
          </a:bodyPr>
          <a:lstStyle/>
          <a:p>
            <a:r>
              <a:rPr kumimoji="1" lang="ja-JP" altLang="en-US" sz="4000" dirty="0" smtClean="0"/>
              <a:t>野菜の調理</a:t>
            </a:r>
            <a:endParaRPr kumimoji="1" lang="ja-JP" altLang="en-US" sz="4000" dirty="0"/>
          </a:p>
        </p:txBody>
      </p:sp>
      <p:sp>
        <p:nvSpPr>
          <p:cNvPr id="4" name="正方形/長方形 3"/>
          <p:cNvSpPr/>
          <p:nvPr/>
        </p:nvSpPr>
        <p:spPr>
          <a:xfrm>
            <a:off x="323528" y="1057835"/>
            <a:ext cx="8568952" cy="3170099"/>
          </a:xfrm>
          <a:prstGeom prst="rect">
            <a:avLst/>
          </a:prstGeom>
        </p:spPr>
        <p:txBody>
          <a:bodyPr wrap="square">
            <a:spAutoFit/>
          </a:bodyPr>
          <a:lstStyle/>
          <a:p>
            <a:r>
              <a:rPr lang="ja-JP" altLang="en-US" sz="2000" dirty="0"/>
              <a:t>　野菜は，葉菜類，茎菜類，根菜類，果菜類，花菜類と，植物のどの部分なのかによって分類されている</a:t>
            </a:r>
            <a:r>
              <a:rPr lang="ja-JP" altLang="en-US" sz="2000" dirty="0" smtClean="0"/>
              <a:t>。</a:t>
            </a:r>
            <a:endParaRPr lang="en-US" altLang="ja-JP" sz="2000" dirty="0" smtClean="0"/>
          </a:p>
          <a:p>
            <a:r>
              <a:rPr lang="ja-JP" altLang="en-US" sz="2000" dirty="0"/>
              <a:t>　</a:t>
            </a:r>
            <a:r>
              <a:rPr lang="ja-JP" altLang="en-US" sz="2000" dirty="0" smtClean="0"/>
              <a:t>野菜</a:t>
            </a:r>
            <a:r>
              <a:rPr lang="ja-JP" altLang="en-US" sz="2000" dirty="0"/>
              <a:t>は色が様々あり，料理のアクセントになる。色は酸性やアルカリ性，熱によって影響される</a:t>
            </a:r>
            <a:r>
              <a:rPr lang="ja-JP" altLang="en-US" sz="2000" dirty="0" smtClean="0"/>
              <a:t>。</a:t>
            </a:r>
            <a:endParaRPr lang="en-US" altLang="ja-JP" sz="2000" dirty="0" smtClean="0"/>
          </a:p>
          <a:p>
            <a:r>
              <a:rPr lang="ja-JP" altLang="en-US" sz="2000" dirty="0"/>
              <a:t>　</a:t>
            </a:r>
            <a:r>
              <a:rPr lang="ja-JP" altLang="en-US" sz="2000" dirty="0" smtClean="0"/>
              <a:t>クロロフィル（緑色）は</a:t>
            </a:r>
            <a:r>
              <a:rPr lang="ja-JP" altLang="en-US" sz="2000" dirty="0"/>
              <a:t>加熱時間が長いと緑色が退色するので</a:t>
            </a:r>
            <a:r>
              <a:rPr lang="ja-JP" altLang="en-US" sz="2000" u="sng" dirty="0"/>
              <a:t>加熱時間を短く</a:t>
            </a:r>
            <a:r>
              <a:rPr lang="ja-JP" altLang="en-US" sz="2000" dirty="0"/>
              <a:t>するために，ゆでる際には，</a:t>
            </a:r>
            <a:r>
              <a:rPr lang="ja-JP" altLang="en-US" sz="2000" u="sng" dirty="0"/>
              <a:t>沸騰してから入れ</a:t>
            </a:r>
            <a:r>
              <a:rPr lang="ja-JP" altLang="en-US" sz="2000" dirty="0"/>
              <a:t>，</a:t>
            </a:r>
            <a:r>
              <a:rPr lang="ja-JP" altLang="en-US" sz="2000" dirty="0" smtClean="0"/>
              <a:t>温度が</a:t>
            </a:r>
            <a:r>
              <a:rPr lang="ja-JP" altLang="en-US" sz="2000" dirty="0"/>
              <a:t>下がらないように</a:t>
            </a:r>
            <a:r>
              <a:rPr lang="ja-JP" altLang="en-US" sz="2000" u="sng" dirty="0"/>
              <a:t>多くの湯の中でゆでる</a:t>
            </a:r>
            <a:r>
              <a:rPr lang="ja-JP" altLang="en-US" sz="2000" dirty="0"/>
              <a:t>ようにする</a:t>
            </a:r>
            <a:r>
              <a:rPr lang="ja-JP" altLang="en-US" sz="2000" dirty="0" smtClean="0"/>
              <a:t>。</a:t>
            </a:r>
            <a:endParaRPr lang="en-US" altLang="ja-JP" sz="2000" dirty="0" smtClean="0"/>
          </a:p>
          <a:p>
            <a:r>
              <a:rPr lang="ja-JP" altLang="en-US" sz="2000" dirty="0"/>
              <a:t>　</a:t>
            </a:r>
            <a:r>
              <a:rPr lang="ja-JP" altLang="en-US" sz="2000" dirty="0" smtClean="0"/>
              <a:t>また</a:t>
            </a:r>
            <a:r>
              <a:rPr lang="ja-JP" altLang="en-US" sz="2000" dirty="0"/>
              <a:t>，</a:t>
            </a:r>
            <a:r>
              <a:rPr lang="ja-JP" altLang="en-US" sz="2000" u="sng" dirty="0"/>
              <a:t>青菜</a:t>
            </a:r>
            <a:r>
              <a:rPr lang="ja-JP" altLang="en-US" sz="2000" dirty="0"/>
              <a:t>の場合にはシュウ酸を含むため，蓋を</a:t>
            </a:r>
            <a:r>
              <a:rPr lang="ja-JP" altLang="en-US" sz="2000" dirty="0" smtClean="0"/>
              <a:t>してゆでる</a:t>
            </a:r>
            <a:r>
              <a:rPr lang="ja-JP" altLang="en-US" sz="2000" dirty="0"/>
              <a:t>とそのシュウ酸が水中にでて，酸性になり，緑色から黄色に変化することから，</a:t>
            </a:r>
            <a:r>
              <a:rPr lang="ja-JP" altLang="en-US" sz="2000" u="sng" dirty="0"/>
              <a:t>シュウ酸を揮発</a:t>
            </a:r>
            <a:r>
              <a:rPr lang="ja-JP" altLang="en-US" sz="2000" u="sng" dirty="0" smtClean="0"/>
              <a:t>させるため</a:t>
            </a:r>
            <a:r>
              <a:rPr lang="ja-JP" altLang="en-US" sz="2000" u="sng" dirty="0"/>
              <a:t>に蓋をしないでゆでる</a:t>
            </a:r>
            <a:r>
              <a:rPr lang="ja-JP" altLang="en-US" sz="2000" dirty="0"/>
              <a:t>。</a:t>
            </a:r>
            <a:endParaRPr lang="ja-JP" altLang="en-US" sz="2000" dirty="0"/>
          </a:p>
        </p:txBody>
      </p:sp>
      <p:sp>
        <p:nvSpPr>
          <p:cNvPr id="5" name="テキスト ボックス 4"/>
          <p:cNvSpPr txBox="1"/>
          <p:nvPr/>
        </p:nvSpPr>
        <p:spPr>
          <a:xfrm>
            <a:off x="1026046" y="4815031"/>
            <a:ext cx="7162403"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Tree>
    <p:extLst>
      <p:ext uri="{BB962C8B-B14F-4D97-AF65-F5344CB8AC3E}">
        <p14:creationId xmlns:p14="http://schemas.microsoft.com/office/powerpoint/2010/main" val="1930412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rmAutofit/>
          </a:bodyPr>
          <a:lstStyle/>
          <a:p>
            <a:r>
              <a:rPr kumimoji="1" lang="ja-JP" altLang="en-US" sz="4000" dirty="0" smtClean="0"/>
              <a:t>野菜の色素</a:t>
            </a:r>
            <a:endParaRPr kumimoji="1" lang="ja-JP" altLang="en-US" sz="40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987574"/>
            <a:ext cx="8892480" cy="2358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1026046" y="4815031"/>
            <a:ext cx="7162403"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Tree>
    <p:extLst>
      <p:ext uri="{BB962C8B-B14F-4D97-AF65-F5344CB8AC3E}">
        <p14:creationId xmlns:p14="http://schemas.microsoft.com/office/powerpoint/2010/main" val="4091948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3478"/>
            <a:ext cx="8229600" cy="857250"/>
          </a:xfrm>
        </p:spPr>
        <p:txBody>
          <a:bodyPr>
            <a:normAutofit/>
          </a:bodyPr>
          <a:lstStyle/>
          <a:p>
            <a:r>
              <a:rPr kumimoji="1" lang="ja-JP" altLang="en-US" sz="4000" dirty="0" smtClean="0"/>
              <a:t>くだもの類</a:t>
            </a:r>
            <a:endParaRPr kumimoji="1" lang="ja-JP" altLang="en-US" sz="4000" dirty="0"/>
          </a:p>
        </p:txBody>
      </p:sp>
      <p:sp>
        <p:nvSpPr>
          <p:cNvPr id="3" name="コンテンツ プレースホルダー 2"/>
          <p:cNvSpPr>
            <a:spLocks noGrp="1"/>
          </p:cNvSpPr>
          <p:nvPr>
            <p:ph idx="1"/>
          </p:nvPr>
        </p:nvSpPr>
        <p:spPr>
          <a:xfrm>
            <a:off x="179512" y="1491630"/>
            <a:ext cx="8507288" cy="1800200"/>
          </a:xfrm>
        </p:spPr>
        <p:txBody>
          <a:bodyPr>
            <a:noAutofit/>
          </a:bodyPr>
          <a:lstStyle/>
          <a:p>
            <a:pPr marL="0" indent="0">
              <a:buNone/>
            </a:pPr>
            <a:r>
              <a:rPr lang="ja-JP" altLang="en-US" sz="2000" dirty="0" smtClean="0"/>
              <a:t>　果物</a:t>
            </a:r>
            <a:r>
              <a:rPr lang="ja-JP" altLang="en-US" sz="2000" dirty="0"/>
              <a:t>は季節感を演出し，色，香りがよく，甘味が強く食事のアクセントになる</a:t>
            </a:r>
            <a:r>
              <a:rPr lang="ja-JP" altLang="en-US" sz="2000" dirty="0" smtClean="0"/>
              <a:t>。</a:t>
            </a:r>
            <a:endParaRPr lang="en-US" altLang="ja-JP" sz="2000" dirty="0" smtClean="0"/>
          </a:p>
          <a:p>
            <a:pPr marL="0" indent="0">
              <a:buNone/>
            </a:pPr>
            <a:r>
              <a:rPr lang="ja-JP" altLang="en-US" sz="2000" dirty="0"/>
              <a:t>　</a:t>
            </a:r>
            <a:r>
              <a:rPr lang="ja-JP" altLang="en-US" sz="2000" dirty="0" smtClean="0"/>
              <a:t>果物</a:t>
            </a:r>
            <a:r>
              <a:rPr lang="ja-JP" altLang="en-US" sz="2000" dirty="0"/>
              <a:t>の中にはたんぱく質</a:t>
            </a:r>
            <a:r>
              <a:rPr lang="ja-JP" altLang="en-US" sz="2000" dirty="0" smtClean="0"/>
              <a:t>分解</a:t>
            </a:r>
            <a:r>
              <a:rPr lang="ja-JP" altLang="en-US" sz="2000" dirty="0"/>
              <a:t>酵素を多く含むものがあり，それを生かして肉と一緒に漬け込むことで肉のたんぱく質を分解し，</a:t>
            </a:r>
            <a:r>
              <a:rPr lang="ja-JP" altLang="en-US" sz="2000" dirty="0" smtClean="0"/>
              <a:t>軟らかくする</a:t>
            </a:r>
            <a:r>
              <a:rPr lang="ja-JP" altLang="en-US" sz="2000" dirty="0"/>
              <a:t>ことができる</a:t>
            </a:r>
            <a:r>
              <a:rPr lang="ja-JP" altLang="en-US" sz="2000" dirty="0" smtClean="0"/>
              <a:t>。</a:t>
            </a:r>
            <a:endParaRPr lang="en-US" altLang="ja-JP" sz="2000" dirty="0" smtClean="0"/>
          </a:p>
          <a:p>
            <a:pPr marL="0" indent="0">
              <a:buNone/>
            </a:pPr>
            <a:r>
              <a:rPr lang="ja-JP" altLang="en-US" sz="2000" dirty="0"/>
              <a:t>　</a:t>
            </a:r>
            <a:r>
              <a:rPr lang="ja-JP" altLang="en-US" sz="2000" dirty="0" smtClean="0"/>
              <a:t>また</a:t>
            </a:r>
            <a:r>
              <a:rPr lang="ja-JP" altLang="en-US" sz="2000" dirty="0"/>
              <a:t>，ペクチン質を多く含む果物は，糖と酸を加えるとゲル化する性質があり，ジャム</a:t>
            </a:r>
            <a:r>
              <a:rPr lang="ja-JP" altLang="en-US" sz="2000" dirty="0" smtClean="0"/>
              <a:t>として</a:t>
            </a:r>
            <a:r>
              <a:rPr lang="ja-JP" altLang="en-US" sz="2000" dirty="0"/>
              <a:t>加工される。糖濃度が</a:t>
            </a:r>
            <a:r>
              <a:rPr lang="en-US" altLang="ja-JP" sz="2000" dirty="0"/>
              <a:t>50</a:t>
            </a:r>
            <a:r>
              <a:rPr lang="ja-JP" altLang="en-US" sz="2000" dirty="0"/>
              <a:t>％～</a:t>
            </a:r>
            <a:r>
              <a:rPr lang="en-US" altLang="ja-JP" sz="2000" dirty="0"/>
              <a:t>80</a:t>
            </a:r>
            <a:r>
              <a:rPr lang="ja-JP" altLang="en-US" sz="2000" dirty="0"/>
              <a:t>％と高いので，保存性が高い。</a:t>
            </a:r>
            <a:endParaRPr kumimoji="1" lang="ja-JP" altLang="en-US"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161" y="3209131"/>
            <a:ext cx="7562850" cy="166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1026046" y="4815031"/>
            <a:ext cx="7162403"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
        <p:nvSpPr>
          <p:cNvPr id="6" name="角丸四角形 5"/>
          <p:cNvSpPr/>
          <p:nvPr/>
        </p:nvSpPr>
        <p:spPr>
          <a:xfrm>
            <a:off x="536154" y="843558"/>
            <a:ext cx="7776864"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smtClean="0"/>
              <a:t>水分が多く，ビタミンＣに富む。糖質（果糖），無機質，食物繊維も多い。</a:t>
            </a:r>
            <a:endParaRPr kumimoji="1" lang="ja-JP" altLang="en-US" sz="2000" dirty="0"/>
          </a:p>
        </p:txBody>
      </p:sp>
    </p:spTree>
    <p:extLst>
      <p:ext uri="{BB962C8B-B14F-4D97-AF65-F5344CB8AC3E}">
        <p14:creationId xmlns:p14="http://schemas.microsoft.com/office/powerpoint/2010/main" val="1330592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rmAutofit/>
          </a:bodyPr>
          <a:lstStyle/>
          <a:p>
            <a:r>
              <a:rPr kumimoji="1" lang="ja-JP" altLang="en-US" sz="4000" dirty="0" smtClean="0"/>
              <a:t>きのこ類</a:t>
            </a:r>
            <a:endParaRPr kumimoji="1" lang="ja-JP" altLang="en-US" sz="4000" dirty="0"/>
          </a:p>
        </p:txBody>
      </p:sp>
      <p:sp>
        <p:nvSpPr>
          <p:cNvPr id="4" name="角丸四角形 3"/>
          <p:cNvSpPr/>
          <p:nvPr/>
        </p:nvSpPr>
        <p:spPr>
          <a:xfrm>
            <a:off x="256481" y="915566"/>
            <a:ext cx="8496944" cy="108012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400" dirty="0"/>
              <a:t>紫外線によってビタミンＤに変わる，プロビタミンＤ，食物繊維を多く</a:t>
            </a:r>
            <a:r>
              <a:rPr lang="ja-JP" altLang="en-US" sz="2400" dirty="0" smtClean="0"/>
              <a:t>含む。成分は野菜に似ているが，ビタミンＣはほとんど含まない。</a:t>
            </a:r>
            <a:endParaRPr lang="ja-JP" altLang="en-US" sz="2400" dirty="0"/>
          </a:p>
        </p:txBody>
      </p:sp>
      <p:sp>
        <p:nvSpPr>
          <p:cNvPr id="6" name="角丸四角形 5"/>
          <p:cNvSpPr/>
          <p:nvPr/>
        </p:nvSpPr>
        <p:spPr>
          <a:xfrm>
            <a:off x="1007604" y="2283718"/>
            <a:ext cx="6120680" cy="792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000" dirty="0" smtClean="0"/>
              <a:t>しいたけ，なめこ，</a:t>
            </a:r>
            <a:r>
              <a:rPr kumimoji="1" lang="ja-JP" altLang="en-US" sz="2000" dirty="0" err="1" smtClean="0"/>
              <a:t>ぶ</a:t>
            </a:r>
            <a:r>
              <a:rPr kumimoji="1" lang="ja-JP" altLang="en-US" sz="2000" dirty="0" smtClean="0"/>
              <a:t>なしめじ，まいたけ，えのきたけ，エリンギ，まつたけ，きくらげ，マッシュルームなど</a:t>
            </a:r>
            <a:endParaRPr kumimoji="1" lang="ja-JP" altLang="en-US" sz="2000" dirty="0"/>
          </a:p>
        </p:txBody>
      </p:sp>
      <p:sp>
        <p:nvSpPr>
          <p:cNvPr id="7" name="テキスト ボックス 6"/>
          <p:cNvSpPr txBox="1"/>
          <p:nvPr/>
        </p:nvSpPr>
        <p:spPr>
          <a:xfrm>
            <a:off x="2987824" y="3219822"/>
            <a:ext cx="4786888" cy="1508105"/>
          </a:xfrm>
          <a:prstGeom prst="rect">
            <a:avLst/>
          </a:prstGeom>
          <a:noFill/>
        </p:spPr>
        <p:txBody>
          <a:bodyPr wrap="none" rtlCol="0">
            <a:spAutoFit/>
          </a:bodyPr>
          <a:lstStyle/>
          <a:p>
            <a:pPr marL="285750" indent="-285750">
              <a:buFont typeface="Arial" panose="020B0604020202020204" pitchFamily="34" charset="0"/>
              <a:buChar char="•"/>
            </a:pPr>
            <a:r>
              <a:rPr kumimoji="1" lang="ja-JP" altLang="en-US" sz="2000" dirty="0" smtClean="0"/>
              <a:t>乾しいたけ</a:t>
            </a:r>
            <a:endParaRPr kumimoji="1" lang="en-US" altLang="ja-JP" sz="2000" dirty="0" smtClean="0"/>
          </a:p>
          <a:p>
            <a:pPr marL="742950" lvl="1" indent="-285750">
              <a:buFont typeface="Wingdings" panose="05000000000000000000" pitchFamily="2" charset="2"/>
              <a:buChar char="Ø"/>
            </a:pPr>
            <a:r>
              <a:rPr lang="ja-JP" altLang="en-US" dirty="0"/>
              <a:t>天日干しをしたものは</a:t>
            </a:r>
            <a:r>
              <a:rPr lang="ja-JP" altLang="en-US" dirty="0" smtClean="0"/>
              <a:t>，ビタミンＤが増加</a:t>
            </a:r>
            <a:endParaRPr lang="en-US" altLang="ja-JP" dirty="0" smtClean="0"/>
          </a:p>
          <a:p>
            <a:pPr marL="742950" lvl="1" indent="-285750">
              <a:buFont typeface="Wingdings" panose="05000000000000000000" pitchFamily="2" charset="2"/>
              <a:buChar char="Ø"/>
            </a:pPr>
            <a:r>
              <a:rPr lang="ja-JP" altLang="en-US" dirty="0"/>
              <a:t>もどし汁</a:t>
            </a:r>
            <a:r>
              <a:rPr lang="ja-JP" altLang="en-US" dirty="0" smtClean="0"/>
              <a:t>は，だし汁として利用できる。</a:t>
            </a:r>
            <a:endParaRPr lang="en-US" altLang="ja-JP" dirty="0" smtClean="0"/>
          </a:p>
          <a:p>
            <a:pPr lvl="1"/>
            <a:r>
              <a:rPr lang="ja-JP" altLang="en-US" dirty="0" smtClean="0"/>
              <a:t>　　（旨味成分：グアニル酸）</a:t>
            </a:r>
            <a:endParaRPr lang="en-US" altLang="ja-JP" dirty="0" smtClean="0"/>
          </a:p>
          <a:p>
            <a:pPr marL="285750" indent="-285750">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40602518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3278</TotalTime>
  <Words>311</Words>
  <Application>Microsoft Office PowerPoint</Application>
  <PresentationFormat>画面に合わせる (16:9)</PresentationFormat>
  <Paragraphs>36</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ビタミンを多く含む食品</vt:lpstr>
      <vt:lpstr>野菜類</vt:lpstr>
      <vt:lpstr>野菜の調理</vt:lpstr>
      <vt:lpstr>野菜の色素</vt:lpstr>
      <vt:lpstr>くだもの類</vt:lpstr>
      <vt:lpstr>きのこ類</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dc:creator>
  <cp:lastModifiedBy>naka</cp:lastModifiedBy>
  <cp:revision>159</cp:revision>
  <dcterms:created xsi:type="dcterms:W3CDTF">2016-06-19T17:33:11Z</dcterms:created>
  <dcterms:modified xsi:type="dcterms:W3CDTF">2016-08-14T20:06:58Z</dcterms:modified>
</cp:coreProperties>
</file>