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0066"/>
    <a:srgbClr val="39EE00"/>
    <a:srgbClr val="66FF33"/>
    <a:srgbClr val="FF6600"/>
    <a:srgbClr val="FFFFCC"/>
    <a:srgbClr val="FFCCFF"/>
    <a:srgbClr val="CCFFCC"/>
    <a:srgbClr val="FFCCCC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12" autoAdjust="0"/>
    <p:restoredTop sz="94660"/>
  </p:normalViewPr>
  <p:slideViewPr>
    <p:cSldViewPr>
      <p:cViewPr>
        <p:scale>
          <a:sx n="100" d="100"/>
          <a:sy n="100" d="100"/>
        </p:scale>
        <p:origin x="-378" y="3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7446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05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7549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176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0726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8181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774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367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254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02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4771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7E926-64B9-404C-B506-3659D5019AD7}" type="datetimeFigureOut">
              <a:rPr kumimoji="1" lang="ja-JP" altLang="en-US" smtClean="0"/>
              <a:t>2016/8/14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2764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ビタミン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/>
              <a:t>(2)</a:t>
            </a:r>
            <a:r>
              <a:rPr lang="ja-JP" altLang="en-US" dirty="0"/>
              <a:t>－イ－</a:t>
            </a:r>
            <a:r>
              <a:rPr lang="ja-JP" altLang="en-US" dirty="0" smtClean="0"/>
              <a:t>ａーＪ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872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1470"/>
            <a:ext cx="8229600" cy="857250"/>
          </a:xfrm>
        </p:spPr>
        <p:txBody>
          <a:bodyPr>
            <a:normAutofit/>
          </a:bodyPr>
          <a:lstStyle/>
          <a:p>
            <a:r>
              <a:rPr kumimoji="1" lang="ja-JP" altLang="en-US" sz="4000" dirty="0" smtClean="0"/>
              <a:t>ビタミンとは</a:t>
            </a:r>
            <a:endParaRPr kumimoji="1" lang="ja-JP" alt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059582"/>
            <a:ext cx="8229600" cy="339447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ビタミン</a:t>
            </a:r>
            <a:r>
              <a:rPr lang="ja-JP" altLang="en-US" dirty="0"/>
              <a:t>は微量であるが，ヒト及び動物の栄養を支配する化合物である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炭水化物</a:t>
            </a:r>
            <a:r>
              <a:rPr lang="ja-JP" altLang="en-US" dirty="0"/>
              <a:t>やタンパク質，脂質</a:t>
            </a:r>
            <a:r>
              <a:rPr lang="ja-JP" altLang="en-US" dirty="0" smtClean="0"/>
              <a:t>のよう</a:t>
            </a:r>
            <a:r>
              <a:rPr lang="ja-JP" altLang="en-US" dirty="0"/>
              <a:t>に，エネルギーや体の構成成分にはならないが，生体内の代謝が円滑に進むためにはなくては</a:t>
            </a:r>
            <a:r>
              <a:rPr lang="ja-JP" altLang="en-US" dirty="0" smtClean="0"/>
              <a:t>ならない成分</a:t>
            </a:r>
            <a:r>
              <a:rPr lang="ja-JP" altLang="en-US" dirty="0"/>
              <a:t>である。そのことから，体を調整する成分と表現されている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ビタミン</a:t>
            </a:r>
            <a:r>
              <a:rPr lang="ja-JP" altLang="en-US" dirty="0"/>
              <a:t>の種類は多く，主に油脂に</a:t>
            </a:r>
            <a:r>
              <a:rPr lang="ja-JP" altLang="en-US" dirty="0" smtClean="0"/>
              <a:t>溶ける</a:t>
            </a:r>
            <a:r>
              <a:rPr lang="ja-JP" altLang="en-US" dirty="0"/>
              <a:t>成分（ビタミン</a:t>
            </a:r>
            <a:r>
              <a:rPr lang="en-US" altLang="ja-JP" dirty="0"/>
              <a:t>A</a:t>
            </a:r>
            <a:r>
              <a:rPr lang="ja-JP" altLang="en-US" dirty="0" err="1"/>
              <a:t>，</a:t>
            </a:r>
            <a:r>
              <a:rPr lang="en-US" altLang="ja-JP" dirty="0"/>
              <a:t>D</a:t>
            </a:r>
            <a:r>
              <a:rPr lang="ja-JP" altLang="en-US" dirty="0" err="1"/>
              <a:t>，</a:t>
            </a:r>
            <a:r>
              <a:rPr lang="en-US" altLang="ja-JP" dirty="0"/>
              <a:t>E</a:t>
            </a:r>
            <a:r>
              <a:rPr lang="ja-JP" altLang="en-US" dirty="0"/>
              <a:t>）と水に溶ける成分（ビタミン</a:t>
            </a:r>
            <a:r>
              <a:rPr lang="en-US" altLang="ja-JP" dirty="0"/>
              <a:t>B</a:t>
            </a:r>
            <a:r>
              <a:rPr lang="ja-JP" altLang="en-US" dirty="0" err="1"/>
              <a:t>，</a:t>
            </a:r>
            <a:r>
              <a:rPr lang="en-US" altLang="ja-JP" dirty="0"/>
              <a:t>C</a:t>
            </a:r>
            <a:r>
              <a:rPr lang="ja-JP" altLang="en-US" dirty="0"/>
              <a:t>）がある</a:t>
            </a:r>
            <a:r>
              <a:rPr lang="ja-JP" altLang="en-US" dirty="0" smtClean="0"/>
              <a:t>。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43608" y="4735284"/>
            <a:ext cx="74168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出典：高等学校家庭科指導資料　　</a:t>
            </a:r>
            <a:r>
              <a:rPr lang="en-US" altLang="ja-JP" sz="1200" dirty="0" smtClean="0"/>
              <a:t>http</a:t>
            </a:r>
            <a:r>
              <a:rPr lang="en-US" altLang="ja-JP" sz="1200" dirty="0"/>
              <a:t>://www.mext.go.jp/a_menu/shotou/new-cs/senseiouen/1333132.htm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1406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1470"/>
            <a:ext cx="8229600" cy="857250"/>
          </a:xfrm>
        </p:spPr>
        <p:txBody>
          <a:bodyPr>
            <a:normAutofit/>
          </a:bodyPr>
          <a:lstStyle/>
          <a:p>
            <a:r>
              <a:rPr kumimoji="1" lang="ja-JP" altLang="en-US" sz="4000" dirty="0" smtClean="0"/>
              <a:t>ビタミン摂取上の注意点</a:t>
            </a:r>
            <a:endParaRPr kumimoji="1" lang="ja-JP" alt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843558"/>
            <a:ext cx="8229600" cy="4176464"/>
          </a:xfrm>
        </p:spPr>
        <p:txBody>
          <a:bodyPr>
            <a:normAutofit/>
          </a:bodyPr>
          <a:lstStyle/>
          <a:p>
            <a:r>
              <a:rPr kumimoji="1" lang="ja-JP" altLang="en-US" sz="2800" dirty="0" smtClean="0"/>
              <a:t>脂溶性ビタミン</a:t>
            </a:r>
            <a:endParaRPr kumimoji="1" lang="en-US" altLang="ja-JP" sz="2800" dirty="0" smtClean="0"/>
          </a:p>
          <a:p>
            <a:pPr lvl="1"/>
            <a:r>
              <a:rPr lang="ja-JP" altLang="en-US" sz="2400" dirty="0"/>
              <a:t>脂質</a:t>
            </a:r>
            <a:r>
              <a:rPr lang="ja-JP" altLang="en-US" sz="2400" dirty="0" smtClean="0"/>
              <a:t>と</a:t>
            </a:r>
            <a:r>
              <a:rPr lang="ja-JP" altLang="en-US" sz="2400" dirty="0"/>
              <a:t>いっしょ</a:t>
            </a:r>
            <a:r>
              <a:rPr lang="ja-JP" altLang="en-US" sz="2400" dirty="0" smtClean="0"/>
              <a:t>に</a:t>
            </a:r>
            <a:r>
              <a:rPr lang="ja-JP" altLang="en-US" sz="2400" dirty="0"/>
              <a:t>摂る</a:t>
            </a:r>
            <a:r>
              <a:rPr lang="ja-JP" altLang="en-US" sz="2400" dirty="0" smtClean="0"/>
              <a:t>と，吸収がよくなる。</a:t>
            </a:r>
            <a:endParaRPr lang="en-US" altLang="ja-JP" sz="2400" dirty="0" smtClean="0"/>
          </a:p>
          <a:p>
            <a:pPr lvl="1"/>
            <a:r>
              <a:rPr kumimoji="1" lang="ja-JP" altLang="en-US" sz="2400" dirty="0"/>
              <a:t>摂りすぎると</a:t>
            </a:r>
            <a:r>
              <a:rPr kumimoji="1" lang="ja-JP" altLang="en-US" sz="2400" dirty="0" smtClean="0"/>
              <a:t>，体内に蓄積して過剰症を起こすこともある。</a:t>
            </a:r>
            <a:r>
              <a:rPr lang="ja-JP" altLang="en-US" sz="2400" dirty="0" smtClean="0"/>
              <a:t>（サプリメントなどで，摂りすぎ注意）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endParaRPr kumimoji="1" lang="en-US" altLang="ja-JP" sz="2400" dirty="0" smtClean="0"/>
          </a:p>
          <a:p>
            <a:r>
              <a:rPr lang="ja-JP" altLang="en-US" sz="2800" dirty="0"/>
              <a:t>水溶性</a:t>
            </a:r>
            <a:r>
              <a:rPr lang="ja-JP" altLang="en-US" sz="2800" dirty="0" smtClean="0"/>
              <a:t>ビタミン</a:t>
            </a:r>
            <a:endParaRPr lang="en-US" altLang="ja-JP" sz="2800" dirty="0" smtClean="0"/>
          </a:p>
          <a:p>
            <a:pPr lvl="1"/>
            <a:r>
              <a:rPr kumimoji="1" lang="ja-JP" altLang="en-US" sz="2400" dirty="0" smtClean="0"/>
              <a:t>過剰に摂った分は，尿中に排泄されるので，毎日適量を摂取する必要がある。</a:t>
            </a:r>
            <a:endParaRPr kumimoji="1" lang="en-US" altLang="ja-JP" sz="2400" dirty="0" smtClean="0"/>
          </a:p>
          <a:p>
            <a:endParaRPr kumimoji="1" lang="ja-JP" altLang="en-US" sz="2800" dirty="0"/>
          </a:p>
        </p:txBody>
      </p:sp>
      <p:sp>
        <p:nvSpPr>
          <p:cNvPr id="4" name="角丸四角形 3"/>
          <p:cNvSpPr/>
          <p:nvPr/>
        </p:nvSpPr>
        <p:spPr>
          <a:xfrm>
            <a:off x="1907704" y="2571750"/>
            <a:ext cx="6408712" cy="43204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脂質に溶けやすい→炒める，揚げるなど，油を使って調理する</a:t>
            </a:r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1907704" y="4299942"/>
            <a:ext cx="6336704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 smtClean="0"/>
              <a:t>水に溶けやすい→煮汁（スープ）を飲む</a:t>
            </a:r>
            <a:r>
              <a:rPr kumimoji="1" lang="ja-JP" altLang="en-US" sz="1400" dirty="0" smtClean="0"/>
              <a:t>（塩分摂りすぎ注意）</a:t>
            </a:r>
            <a:endParaRPr kumimoji="1" lang="en-US" altLang="ja-JP" sz="1400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　　　　　　　　  </a:t>
            </a:r>
            <a:r>
              <a:rPr kumimoji="1" lang="ja-JP" altLang="en-US" dirty="0" smtClean="0"/>
              <a:t>生で食べる（野菜，くだもの）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989710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-20538"/>
            <a:ext cx="8229600" cy="85725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主な脂溶性ビタミンの種類とはたらき</a:t>
            </a:r>
            <a:endParaRPr kumimoji="1"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495517"/>
              </p:ext>
            </p:extLst>
          </p:nvPr>
        </p:nvGraphicFramePr>
        <p:xfrm>
          <a:off x="215137" y="843558"/>
          <a:ext cx="8712968" cy="3838272"/>
        </p:xfrm>
        <a:graphic>
          <a:graphicData uri="http://schemas.openxmlformats.org/drawingml/2006/table">
            <a:tbl>
              <a:tblPr firstRow="1" firstCol="1">
                <a:tableStyleId>{3C2FFA5D-87B4-456A-9821-1D502468CF0F}</a:tableStyleId>
              </a:tblPr>
              <a:tblGrid>
                <a:gridCol w="1156588"/>
                <a:gridCol w="3199896"/>
                <a:gridCol w="2178242"/>
                <a:gridCol w="2178242"/>
              </a:tblGrid>
              <a:tr h="307729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dirty="0" smtClean="0"/>
                        <a:t>ビタミン名</a:t>
                      </a:r>
                      <a:endParaRPr lang="ja-JP" altLang="en-US" sz="1600" dirty="0"/>
                    </a:p>
                  </a:txBody>
                  <a:tcPr marL="52217" marR="52217" marT="26108" marB="261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dirty="0" smtClean="0"/>
                        <a:t>多く含む食品</a:t>
                      </a:r>
                      <a:endParaRPr lang="ja-JP" altLang="en-US" sz="1600" dirty="0"/>
                    </a:p>
                  </a:txBody>
                  <a:tcPr marL="52217" marR="52217" marT="26108" marB="261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dirty="0" smtClean="0"/>
                        <a:t>働き</a:t>
                      </a:r>
                      <a:endParaRPr lang="ja-JP" altLang="en-US" sz="1600" dirty="0"/>
                    </a:p>
                  </a:txBody>
                  <a:tcPr marL="52217" marR="52217" marT="26108" marB="261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dirty="0" smtClean="0"/>
                        <a:t>欠乏症</a:t>
                      </a:r>
                      <a:endParaRPr lang="ja-JP" altLang="en-US" sz="1600" dirty="0"/>
                    </a:p>
                  </a:txBody>
                  <a:tcPr marL="52217" marR="52217" marT="26108" marB="26108" anchor="ctr"/>
                </a:tc>
              </a:tr>
              <a:tr h="990411">
                <a:tc>
                  <a:txBody>
                    <a:bodyPr/>
                    <a:lstStyle/>
                    <a:p>
                      <a:r>
                        <a:rPr lang="ja-JP" altLang="en-US" sz="1600"/>
                        <a:t>ビタミン</a:t>
                      </a:r>
                      <a:r>
                        <a:rPr lang="en-US" altLang="ja-JP" sz="1600"/>
                        <a:t>A</a:t>
                      </a:r>
                      <a:br>
                        <a:rPr lang="en-US" altLang="ja-JP" sz="1600"/>
                      </a:br>
                      <a:r>
                        <a:rPr lang="ja-JP" altLang="en-US" sz="1600"/>
                        <a:t>（カロチン）</a:t>
                      </a:r>
                    </a:p>
                  </a:txBody>
                  <a:tcPr marL="52217" marR="52217" marT="26108" marB="26108"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dirty="0" smtClean="0"/>
                        <a:t>レバー，卵黄，牛乳</a:t>
                      </a:r>
                      <a:r>
                        <a:rPr lang="ja-JP" altLang="en-US" sz="1600" dirty="0"/>
                        <a:t>・</a:t>
                      </a:r>
                      <a:r>
                        <a:rPr lang="ja-JP" altLang="en-US" sz="1600" dirty="0" smtClean="0"/>
                        <a:t>乳製品，緑</a:t>
                      </a:r>
                      <a:r>
                        <a:rPr lang="ja-JP" altLang="en-US" sz="1600" dirty="0"/>
                        <a:t>黄色</a:t>
                      </a:r>
                      <a:r>
                        <a:rPr lang="ja-JP" altLang="en-US" sz="1600" dirty="0" smtClean="0"/>
                        <a:t>野菜，魚</a:t>
                      </a:r>
                      <a:r>
                        <a:rPr lang="ja-JP" altLang="en-US" sz="1600" dirty="0"/>
                        <a:t>など</a:t>
                      </a:r>
                    </a:p>
                  </a:txBody>
                  <a:tcPr marL="52217" marR="52217" marT="26108" marB="26108"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dirty="0"/>
                        <a:t>網膜で光を関知する物質の成分となる</a:t>
                      </a:r>
                      <a:br>
                        <a:rPr lang="ja-JP" altLang="en-US" sz="1600" dirty="0"/>
                      </a:br>
                      <a:r>
                        <a:rPr lang="ja-JP" altLang="en-US" sz="1600" dirty="0"/>
                        <a:t>成長の</a:t>
                      </a:r>
                      <a:r>
                        <a:rPr lang="ja-JP" altLang="en-US" sz="1600" dirty="0" smtClean="0"/>
                        <a:t>促進，皮膚</a:t>
                      </a:r>
                      <a:r>
                        <a:rPr lang="ja-JP" altLang="en-US" sz="1600" dirty="0"/>
                        <a:t>粘膜の形成など</a:t>
                      </a:r>
                    </a:p>
                  </a:txBody>
                  <a:tcPr marL="52217" marR="52217" marT="26108" marB="26108"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dirty="0" smtClean="0">
                          <a:effectLst/>
                        </a:rPr>
                        <a:t>夜盲症，皮膚乾燥症，細菌への抵抗力の低下，成長障害など</a:t>
                      </a:r>
                      <a:endParaRPr lang="ja-JP" altLang="en-US" sz="1600" dirty="0"/>
                    </a:p>
                  </a:txBody>
                  <a:tcPr marL="52217" marR="52217" marT="26108" marB="26108" anchor="ctr"/>
                </a:tc>
              </a:tr>
              <a:tr h="990411">
                <a:tc>
                  <a:txBody>
                    <a:bodyPr/>
                    <a:lstStyle/>
                    <a:p>
                      <a:r>
                        <a:rPr lang="ja-JP" altLang="en-US" sz="1600"/>
                        <a:t>ビタミン</a:t>
                      </a:r>
                      <a:r>
                        <a:rPr lang="en-US" sz="1600"/>
                        <a:t>D</a:t>
                      </a:r>
                    </a:p>
                  </a:txBody>
                  <a:tcPr marL="52217" marR="52217" marT="26108" marB="26108"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dirty="0" smtClean="0"/>
                        <a:t>卵黄，脂肪</a:t>
                      </a:r>
                      <a:r>
                        <a:rPr lang="ja-JP" altLang="en-US" sz="1600" dirty="0"/>
                        <a:t>の多い</a:t>
                      </a:r>
                      <a:r>
                        <a:rPr lang="ja-JP" altLang="en-US" sz="1600" dirty="0" smtClean="0"/>
                        <a:t>魚，牛乳</a:t>
                      </a:r>
                      <a:r>
                        <a:rPr lang="ja-JP" altLang="en-US" sz="1600" dirty="0"/>
                        <a:t>・</a:t>
                      </a:r>
                      <a:r>
                        <a:rPr lang="ja-JP" altLang="en-US" sz="1600" dirty="0" smtClean="0"/>
                        <a:t>乳製品，きのこ</a:t>
                      </a:r>
                      <a:r>
                        <a:rPr lang="ja-JP" altLang="en-US" sz="1600" dirty="0"/>
                        <a:t>類など</a:t>
                      </a:r>
                    </a:p>
                  </a:txBody>
                  <a:tcPr marL="52217" marR="52217" marT="26108" marB="26108"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dirty="0"/>
                        <a:t>カルシウムの吸収・骨形成の促進</a:t>
                      </a:r>
                      <a:br>
                        <a:rPr lang="ja-JP" altLang="en-US" sz="1600" dirty="0"/>
                      </a:br>
                      <a:r>
                        <a:rPr lang="ja-JP" altLang="en-US" sz="1600" dirty="0"/>
                        <a:t>ホルモン分泌の</a:t>
                      </a:r>
                      <a:r>
                        <a:rPr lang="ja-JP" altLang="en-US" sz="1600" dirty="0" smtClean="0"/>
                        <a:t>調節，免疫</a:t>
                      </a:r>
                      <a:r>
                        <a:rPr lang="ja-JP" altLang="en-US" sz="1600" dirty="0"/>
                        <a:t>の調節など</a:t>
                      </a:r>
                    </a:p>
                  </a:txBody>
                  <a:tcPr marL="52217" marR="52217" marT="26108" marB="26108"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dirty="0" smtClean="0">
                          <a:effectLst/>
                        </a:rPr>
                        <a:t>骨や歯の成長障害，骨粗しょう症，骨軟化症</a:t>
                      </a:r>
                      <a:endParaRPr lang="ja-JP" altLang="en-US" sz="1600" dirty="0"/>
                    </a:p>
                  </a:txBody>
                  <a:tcPr marL="52217" marR="52217" marT="26108" marB="26108" anchor="ctr"/>
                </a:tc>
              </a:tr>
              <a:tr h="520369">
                <a:tc>
                  <a:txBody>
                    <a:bodyPr/>
                    <a:lstStyle/>
                    <a:p>
                      <a:r>
                        <a:rPr lang="ja-JP" altLang="en-US" sz="1600"/>
                        <a:t>ビタミン</a:t>
                      </a:r>
                      <a:r>
                        <a:rPr lang="en-US" sz="1600"/>
                        <a:t>E</a:t>
                      </a:r>
                    </a:p>
                  </a:txBody>
                  <a:tcPr marL="52217" marR="52217" marT="26108" marB="26108"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dirty="0"/>
                        <a:t>食品中に広く分布　特に</a:t>
                      </a:r>
                      <a:r>
                        <a:rPr lang="ja-JP" altLang="en-US" sz="1600" dirty="0" smtClean="0"/>
                        <a:t>植物油，種実類，小麦</a:t>
                      </a:r>
                      <a:r>
                        <a:rPr lang="ja-JP" altLang="en-US" sz="1600" dirty="0"/>
                        <a:t>胚芽など</a:t>
                      </a:r>
                    </a:p>
                  </a:txBody>
                  <a:tcPr marL="52217" marR="52217" marT="26108" marB="26108"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/>
                        <a:t>抗酸化作用など</a:t>
                      </a:r>
                    </a:p>
                  </a:txBody>
                  <a:tcPr marL="52217" marR="52217" marT="26108" marB="26108"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dirty="0" smtClean="0">
                          <a:effectLst/>
                        </a:rPr>
                        <a:t>溶血性貧血，神経障害など</a:t>
                      </a:r>
                      <a:endParaRPr lang="ja-JP" altLang="en-US" sz="1600" dirty="0"/>
                    </a:p>
                  </a:txBody>
                  <a:tcPr marL="52217" marR="52217" marT="26108" marB="26108" anchor="ctr"/>
                </a:tc>
              </a:tr>
              <a:tr h="935495">
                <a:tc>
                  <a:txBody>
                    <a:bodyPr/>
                    <a:lstStyle/>
                    <a:p>
                      <a:r>
                        <a:rPr lang="ja-JP" altLang="en-US" sz="1600"/>
                        <a:t>ビタミン</a:t>
                      </a:r>
                      <a:r>
                        <a:rPr lang="en-US" sz="1600"/>
                        <a:t>K</a:t>
                      </a:r>
                    </a:p>
                  </a:txBody>
                  <a:tcPr marL="52217" marR="52217" marT="26108" marB="26108"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dirty="0"/>
                        <a:t>食品中に広く分布　特に緑葉</a:t>
                      </a:r>
                      <a:r>
                        <a:rPr lang="ja-JP" altLang="en-US" sz="1600" dirty="0" smtClean="0"/>
                        <a:t>野菜，植物油，豆類，海草類</a:t>
                      </a:r>
                      <a:r>
                        <a:rPr lang="ja-JP" altLang="en-US" sz="1600" dirty="0"/>
                        <a:t>など</a:t>
                      </a:r>
                      <a:br>
                        <a:rPr lang="ja-JP" altLang="en-US" sz="1600" dirty="0"/>
                      </a:br>
                      <a:r>
                        <a:rPr lang="ja-JP" altLang="en-US" sz="1600" dirty="0"/>
                        <a:t>（腸内細菌による生合成もあり）</a:t>
                      </a:r>
                    </a:p>
                  </a:txBody>
                  <a:tcPr marL="52217" marR="52217" marT="26108" marB="26108"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dirty="0"/>
                        <a:t>血液凝固に必要な物質の生成に</a:t>
                      </a:r>
                      <a:r>
                        <a:rPr lang="ja-JP" altLang="en-US" sz="1600" dirty="0" smtClean="0"/>
                        <a:t>関与</a:t>
                      </a:r>
                      <a:br>
                        <a:rPr lang="ja-JP" altLang="en-US" sz="1600" dirty="0" smtClean="0"/>
                      </a:br>
                      <a:r>
                        <a:rPr lang="ja-JP" altLang="en-US" sz="1600" dirty="0" smtClean="0"/>
                        <a:t>骨形成の促進など</a:t>
                      </a:r>
                      <a:endParaRPr lang="ja-JP" altLang="en-US" sz="1600" dirty="0"/>
                    </a:p>
                  </a:txBody>
                  <a:tcPr marL="52217" marR="52217" marT="26108" marB="26108"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dirty="0" smtClean="0">
                          <a:effectLst/>
                        </a:rPr>
                        <a:t>乳児の出血症，出血傾向，血液凝固遅延など</a:t>
                      </a:r>
                      <a:endParaRPr lang="ja-JP" altLang="en-US" sz="1600" dirty="0"/>
                    </a:p>
                  </a:txBody>
                  <a:tcPr marL="52217" marR="52217" marT="26108" marB="26108" anchor="ctr"/>
                </a:tc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827584" y="4803998"/>
            <a:ext cx="79208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/>
              <a:t>出典：</a:t>
            </a:r>
            <a:r>
              <a:rPr lang="ja-JP" altLang="en-US" sz="1200" dirty="0"/>
              <a:t>国立循環器病研究センター　</a:t>
            </a:r>
            <a:r>
              <a:rPr lang="ja-JP" altLang="en-US" sz="1200" dirty="0" smtClean="0"/>
              <a:t>循環器病情報サービス　</a:t>
            </a:r>
            <a:r>
              <a:rPr lang="en-US" altLang="ja-JP" sz="1200" dirty="0" smtClean="0"/>
              <a:t>http</a:t>
            </a:r>
            <a:r>
              <a:rPr lang="en-US" altLang="ja-JP" sz="1200" dirty="0"/>
              <a:t>://www.ncvc.go.jp/cvdinfo/treatment/diet01.html#-1-1</a:t>
            </a:r>
            <a:endParaRPr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65213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-20538"/>
            <a:ext cx="8229600" cy="85725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主な水溶性ビタミンの種類とはたらき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827584" y="4803998"/>
            <a:ext cx="79208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/>
              <a:t>出典：</a:t>
            </a:r>
            <a:r>
              <a:rPr lang="ja-JP" altLang="en-US" sz="1200" dirty="0"/>
              <a:t>国立循環器病研究センター　</a:t>
            </a:r>
            <a:r>
              <a:rPr lang="ja-JP" altLang="en-US" sz="1200" dirty="0" smtClean="0"/>
              <a:t>循環器病情報サービス　</a:t>
            </a:r>
            <a:r>
              <a:rPr lang="en-US" altLang="ja-JP" sz="1200" dirty="0" smtClean="0"/>
              <a:t>http</a:t>
            </a:r>
            <a:r>
              <a:rPr lang="en-US" altLang="ja-JP" sz="1200" dirty="0"/>
              <a:t>://www.ncvc.go.jp/cvdinfo/treatment/diet01.html#-1-1</a:t>
            </a:r>
            <a:endParaRPr lang="ja-JP" altLang="en-US" sz="1200" dirty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1129335"/>
              </p:ext>
            </p:extLst>
          </p:nvPr>
        </p:nvGraphicFramePr>
        <p:xfrm>
          <a:off x="251520" y="802123"/>
          <a:ext cx="8640960" cy="3929867"/>
        </p:xfrm>
        <a:graphic>
          <a:graphicData uri="http://schemas.openxmlformats.org/drawingml/2006/table">
            <a:tbl>
              <a:tblPr firstRow="1" firstCol="1">
                <a:tableStyleId>{3C2FFA5D-87B4-456A-9821-1D502468CF0F}</a:tableStyleId>
              </a:tblPr>
              <a:tblGrid>
                <a:gridCol w="976533"/>
                <a:gridCol w="2739553"/>
                <a:gridCol w="2718448"/>
                <a:gridCol w="2206426"/>
              </a:tblGrid>
              <a:tr h="265698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/>
                        <a:t>ビタミン名</a:t>
                      </a:r>
                      <a:endParaRPr lang="ja-JP" altLang="en-US" sz="1400" dirty="0"/>
                    </a:p>
                  </a:txBody>
                  <a:tcPr marL="52217" marR="52217" marT="26108" marB="261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/>
                        <a:t>多く含む食品</a:t>
                      </a:r>
                      <a:endParaRPr lang="ja-JP" altLang="en-US" sz="1400" dirty="0"/>
                    </a:p>
                  </a:txBody>
                  <a:tcPr marL="52217" marR="52217" marT="26108" marB="261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/>
                        <a:t>働き</a:t>
                      </a:r>
                      <a:endParaRPr lang="ja-JP" altLang="en-US" sz="1400" dirty="0"/>
                    </a:p>
                  </a:txBody>
                  <a:tcPr marL="52217" marR="52217" marT="26108" marB="261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/>
                        <a:t>欠乏症</a:t>
                      </a:r>
                      <a:endParaRPr lang="ja-JP" altLang="en-US" sz="1400" dirty="0"/>
                    </a:p>
                  </a:txBody>
                  <a:tcPr marL="52217" marR="52217" marT="26108" marB="26108" anchor="ctr"/>
                </a:tc>
              </a:tr>
              <a:tr h="871625">
                <a:tc>
                  <a:txBody>
                    <a:bodyPr/>
                    <a:lstStyle/>
                    <a:p>
                      <a:r>
                        <a:rPr lang="ja-JP" altLang="en-US" sz="1400" dirty="0"/>
                        <a:t>ビタミン</a:t>
                      </a:r>
                      <a:r>
                        <a:rPr lang="en-US" sz="1400" dirty="0"/>
                        <a:t>B1</a:t>
                      </a:r>
                    </a:p>
                  </a:txBody>
                  <a:tcPr marL="39012" marR="39012" marT="19506" marB="19506"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 dirty="0" smtClean="0"/>
                        <a:t>豚肉，玄米，豆類，内臓類</a:t>
                      </a:r>
                      <a:r>
                        <a:rPr lang="ja-JP" altLang="en-US" sz="1400" dirty="0"/>
                        <a:t>など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 dirty="0"/>
                        <a:t>糖質の代謝などに関与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 dirty="0" smtClean="0">
                          <a:effectLst/>
                        </a:rPr>
                        <a:t>脚気（主に心臓と神経系の障害），ウェルニッケ脳症（中枢神経障害）など</a:t>
                      </a:r>
                      <a:endParaRPr lang="ja-JP" altLang="en-US" sz="1400" dirty="0"/>
                    </a:p>
                  </a:txBody>
                  <a:tcPr marL="39012" marR="39012" marT="19506" marB="19506" anchor="ctr"/>
                </a:tc>
              </a:tr>
              <a:tr h="674798">
                <a:tc>
                  <a:txBody>
                    <a:bodyPr/>
                    <a:lstStyle/>
                    <a:p>
                      <a:r>
                        <a:rPr lang="ja-JP" altLang="en-US" sz="1400" dirty="0"/>
                        <a:t>ビタミン</a:t>
                      </a:r>
                      <a:r>
                        <a:rPr lang="en-US" sz="1400" dirty="0"/>
                        <a:t>B2</a:t>
                      </a:r>
                    </a:p>
                  </a:txBody>
                  <a:tcPr marL="39012" marR="39012" marT="19506" marB="19506"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 dirty="0" smtClean="0"/>
                        <a:t>レバー，卵，牛乳</a:t>
                      </a:r>
                      <a:r>
                        <a:rPr lang="ja-JP" altLang="en-US" sz="1400" dirty="0"/>
                        <a:t>・</a:t>
                      </a:r>
                      <a:r>
                        <a:rPr lang="ja-JP" altLang="en-US" sz="1400" dirty="0" smtClean="0"/>
                        <a:t>乳製品，緑</a:t>
                      </a:r>
                      <a:r>
                        <a:rPr lang="ja-JP" altLang="en-US" sz="1400" dirty="0"/>
                        <a:t>黄色</a:t>
                      </a:r>
                      <a:r>
                        <a:rPr lang="ja-JP" altLang="en-US" sz="1400" dirty="0" smtClean="0"/>
                        <a:t>野菜，豆類</a:t>
                      </a:r>
                      <a:r>
                        <a:rPr lang="ja-JP" altLang="en-US" sz="1400" dirty="0"/>
                        <a:t>など</a:t>
                      </a:r>
                      <a:br>
                        <a:rPr lang="ja-JP" altLang="en-US" sz="1400" dirty="0"/>
                      </a:br>
                      <a:r>
                        <a:rPr lang="ja-JP" altLang="en-US" sz="1400" dirty="0"/>
                        <a:t>（腸内細菌による生合成もあり）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 dirty="0" smtClean="0"/>
                        <a:t>糖質，たんぱく質，脂質</a:t>
                      </a:r>
                      <a:r>
                        <a:rPr lang="ja-JP" altLang="en-US" sz="1400" dirty="0"/>
                        <a:t>の代謝の</a:t>
                      </a:r>
                      <a:r>
                        <a:rPr lang="ja-JP" altLang="en-US" sz="1400" dirty="0" smtClean="0"/>
                        <a:t>ほか，さまざま</a:t>
                      </a:r>
                      <a:r>
                        <a:rPr lang="ja-JP" altLang="en-US" sz="1400" dirty="0"/>
                        <a:t>な酸化・還元作用に関与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 dirty="0" smtClean="0">
                          <a:effectLst/>
                        </a:rPr>
                        <a:t>成長障害，口唇炎，舌炎，皮膚炎など</a:t>
                      </a:r>
                      <a:endParaRPr lang="ja-JP" altLang="en-US" sz="1400" dirty="0"/>
                    </a:p>
                  </a:txBody>
                  <a:tcPr marL="39012" marR="39012" marT="19506" marB="19506" anchor="ctr"/>
                </a:tc>
              </a:tr>
              <a:tr h="595794">
                <a:tc>
                  <a:txBody>
                    <a:bodyPr/>
                    <a:lstStyle/>
                    <a:p>
                      <a:r>
                        <a:rPr lang="ja-JP" altLang="en-US" sz="1400" dirty="0"/>
                        <a:t>ナイアシン</a:t>
                      </a:r>
                    </a:p>
                  </a:txBody>
                  <a:tcPr marL="39012" marR="39012" marT="19506" marB="19506"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 dirty="0"/>
                        <a:t>食品中に広く分布　特に</a:t>
                      </a:r>
                      <a:r>
                        <a:rPr lang="ja-JP" altLang="en-US" sz="1400" dirty="0" smtClean="0"/>
                        <a:t>魚介類，肉類，藻類，種</a:t>
                      </a:r>
                      <a:r>
                        <a:rPr lang="ja-JP" altLang="en-US" sz="1400" dirty="0"/>
                        <a:t>実類など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 dirty="0"/>
                        <a:t>多くの酸化・還元作用に関与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 dirty="0"/>
                        <a:t>ペラグラ（</a:t>
                      </a:r>
                      <a:r>
                        <a:rPr lang="ja-JP" altLang="en-US" sz="1400" dirty="0" smtClean="0"/>
                        <a:t>皮膚炎，下痢，精神</a:t>
                      </a:r>
                      <a:r>
                        <a:rPr lang="ja-JP" altLang="en-US" sz="1400" dirty="0"/>
                        <a:t>障害など）</a:t>
                      </a:r>
                    </a:p>
                  </a:txBody>
                  <a:tcPr marL="39012" marR="39012" marT="19506" marB="19506" anchor="ctr"/>
                </a:tc>
              </a:tr>
              <a:tr h="733710">
                <a:tc>
                  <a:txBody>
                    <a:bodyPr/>
                    <a:lstStyle/>
                    <a:p>
                      <a:r>
                        <a:rPr lang="ja-JP" altLang="en-US" sz="1400" dirty="0"/>
                        <a:t>葉酸</a:t>
                      </a:r>
                    </a:p>
                  </a:txBody>
                  <a:tcPr marL="39012" marR="39012" marT="19506" marB="19506"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 dirty="0" smtClean="0"/>
                        <a:t>豆類，緑</a:t>
                      </a:r>
                      <a:r>
                        <a:rPr lang="ja-JP" altLang="en-US" sz="1400" dirty="0"/>
                        <a:t>黄色</a:t>
                      </a:r>
                      <a:r>
                        <a:rPr lang="ja-JP" altLang="en-US" sz="1400" dirty="0" smtClean="0"/>
                        <a:t>野菜，レバー</a:t>
                      </a:r>
                      <a:r>
                        <a:rPr lang="ja-JP" altLang="en-US" sz="1400" dirty="0"/>
                        <a:t>など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 dirty="0"/>
                        <a:t>核酸</a:t>
                      </a:r>
                      <a:r>
                        <a:rPr lang="ja-JP" altLang="en-US" sz="1400" dirty="0" smtClean="0"/>
                        <a:t>合成，たんぱく</a:t>
                      </a:r>
                      <a:r>
                        <a:rPr lang="ja-JP" altLang="en-US" sz="1400" dirty="0"/>
                        <a:t>質</a:t>
                      </a:r>
                      <a:r>
                        <a:rPr lang="ja-JP" altLang="en-US" sz="1400" dirty="0" smtClean="0"/>
                        <a:t>代謝，赤血球</a:t>
                      </a:r>
                      <a:r>
                        <a:rPr lang="ja-JP" altLang="en-US" sz="1400" dirty="0"/>
                        <a:t>の生成に関与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 dirty="0"/>
                        <a:t>悪性</a:t>
                      </a:r>
                      <a:r>
                        <a:rPr lang="ja-JP" altLang="en-US" sz="1400" dirty="0" smtClean="0"/>
                        <a:t>貧血など</a:t>
                      </a:r>
                      <a:endParaRPr lang="ja-JP" altLang="en-US" sz="1400" dirty="0"/>
                    </a:p>
                  </a:txBody>
                  <a:tcPr marL="39012" marR="39012" marT="19506" marB="19506" anchor="ctr"/>
                </a:tc>
              </a:tr>
              <a:tr h="546068">
                <a:tc>
                  <a:txBody>
                    <a:bodyPr/>
                    <a:lstStyle/>
                    <a:p>
                      <a:r>
                        <a:rPr lang="ja-JP" altLang="en-US" sz="1400" dirty="0"/>
                        <a:t>ビタミン</a:t>
                      </a:r>
                      <a:r>
                        <a:rPr lang="en-US" sz="1400" dirty="0"/>
                        <a:t>C</a:t>
                      </a:r>
                    </a:p>
                  </a:txBody>
                  <a:tcPr marL="39012" marR="39012" marT="19506" marB="19506"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 dirty="0" smtClean="0"/>
                        <a:t>柑橘類，緑</a:t>
                      </a:r>
                      <a:r>
                        <a:rPr lang="ja-JP" altLang="en-US" sz="1400" dirty="0"/>
                        <a:t>葉</a:t>
                      </a:r>
                      <a:r>
                        <a:rPr lang="ja-JP" altLang="en-US" sz="1400" dirty="0" smtClean="0"/>
                        <a:t>野菜，</a:t>
                      </a:r>
                      <a:r>
                        <a:rPr lang="ja-JP" altLang="en-US" sz="1400" dirty="0" err="1" smtClean="0"/>
                        <a:t>いも</a:t>
                      </a:r>
                      <a:r>
                        <a:rPr lang="ja-JP" altLang="en-US" sz="1400" dirty="0"/>
                        <a:t>類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 dirty="0"/>
                        <a:t>酸化・還元</a:t>
                      </a:r>
                      <a:r>
                        <a:rPr lang="ja-JP" altLang="en-US" sz="1400" dirty="0" smtClean="0"/>
                        <a:t>反応，代謝</a:t>
                      </a:r>
                      <a:r>
                        <a:rPr lang="ja-JP" altLang="en-US" sz="1400" dirty="0"/>
                        <a:t>などに</a:t>
                      </a:r>
                      <a:r>
                        <a:rPr lang="ja-JP" altLang="en-US" sz="1400" dirty="0" smtClean="0"/>
                        <a:t>関与，抗</a:t>
                      </a:r>
                      <a:r>
                        <a:rPr lang="ja-JP" altLang="en-US" sz="1400" dirty="0"/>
                        <a:t>酸化作用</a:t>
                      </a:r>
                      <a:br>
                        <a:rPr lang="ja-JP" altLang="en-US" sz="1400" dirty="0"/>
                      </a:br>
                      <a:r>
                        <a:rPr lang="en-US" altLang="ja-JP" sz="1400" dirty="0"/>
                        <a:t>※</a:t>
                      </a:r>
                      <a:r>
                        <a:rPr lang="ja-JP" altLang="en-US" sz="1400" dirty="0"/>
                        <a:t>最も多く必要とされるビタミン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 dirty="0"/>
                        <a:t>皮下</a:t>
                      </a:r>
                      <a:r>
                        <a:rPr lang="ja-JP" altLang="en-US" sz="1400" dirty="0" smtClean="0"/>
                        <a:t>出血，歯</a:t>
                      </a:r>
                      <a:r>
                        <a:rPr lang="ja-JP" altLang="en-US" sz="1400" dirty="0"/>
                        <a:t>肉からの</a:t>
                      </a:r>
                      <a:r>
                        <a:rPr lang="ja-JP" altLang="en-US" sz="1400" dirty="0" smtClean="0"/>
                        <a:t>出血，壊血病</a:t>
                      </a:r>
                      <a:r>
                        <a:rPr lang="ja-JP" altLang="en-US" sz="1400" dirty="0"/>
                        <a:t>など</a:t>
                      </a:r>
                    </a:p>
                  </a:txBody>
                  <a:tcPr marL="39012" marR="39012" marT="19506" marB="19506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863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3092</TotalTime>
  <Words>415</Words>
  <Application>Microsoft Office PowerPoint</Application>
  <PresentationFormat>画面に合わせる (16:9)</PresentationFormat>
  <Paragraphs>64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​​テーマ</vt:lpstr>
      <vt:lpstr>ビタミン</vt:lpstr>
      <vt:lpstr>ビタミンとは</vt:lpstr>
      <vt:lpstr>ビタミン摂取上の注意点</vt:lpstr>
      <vt:lpstr>主な脂溶性ビタミンの種類とはたらき</vt:lpstr>
      <vt:lpstr>主な水溶性ビタミンの種類とはたらき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naka</dc:creator>
  <cp:lastModifiedBy>naka</cp:lastModifiedBy>
  <cp:revision>149</cp:revision>
  <dcterms:created xsi:type="dcterms:W3CDTF">2016-06-19T17:33:11Z</dcterms:created>
  <dcterms:modified xsi:type="dcterms:W3CDTF">2016-08-14T17:00:59Z</dcterms:modified>
</cp:coreProperties>
</file>