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  <p:sldId id="269" r:id="rId7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80" d="100"/>
          <a:sy n="80" d="100"/>
        </p:scale>
        <p:origin x="-948" y="-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無機質を多く含む食品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－イ－</a:t>
            </a:r>
            <a:r>
              <a:rPr lang="ja-JP" altLang="en-US" dirty="0" smtClean="0"/>
              <a:t>ａー</a:t>
            </a:r>
            <a:r>
              <a:rPr lang="en-US" altLang="ja-JP" smtClean="0"/>
              <a:t>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カルシウムが多く摂れる食品</a:t>
            </a:r>
            <a:endParaRPr kumimoji="1" lang="ja-JP" altLang="en-US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902243"/>
              </p:ext>
            </p:extLst>
          </p:nvPr>
        </p:nvGraphicFramePr>
        <p:xfrm>
          <a:off x="611560" y="735167"/>
          <a:ext cx="5507105" cy="4318673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1089042"/>
                <a:gridCol w="1497029"/>
                <a:gridCol w="1447817"/>
                <a:gridCol w="1473217"/>
              </a:tblGrid>
              <a:tr h="31304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/>
                        <a:t>食品群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/>
                        <a:t>食品名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/>
                        <a:t>摂取量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カルシウム含有量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rowSpan="3">
                  <a:txBody>
                    <a:bodyPr/>
                    <a:lstStyle/>
                    <a:p>
                      <a:r>
                        <a:rPr lang="ja-JP" altLang="en-US" sz="1400" dirty="0"/>
                        <a:t>牛乳・乳製品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牛乳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コップ</a:t>
                      </a:r>
                      <a:r>
                        <a:rPr lang="en-US" altLang="ja-JP" sz="1400"/>
                        <a:t>1</a:t>
                      </a:r>
                      <a:r>
                        <a:rPr lang="ja-JP" altLang="en-US" sz="1400"/>
                        <a:t>杯（</a:t>
                      </a:r>
                      <a:r>
                        <a:rPr lang="en-US" altLang="ja-JP" sz="1400"/>
                        <a:t>200g</a:t>
                      </a:r>
                      <a:r>
                        <a:rPr lang="ja-JP" altLang="en-US" sz="1400"/>
                        <a:t>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220mg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ヨーグルト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/>
                        <a:t>1</a:t>
                      </a:r>
                      <a:r>
                        <a:rPr lang="ja-JP" altLang="en-US" sz="1400"/>
                        <a:t>パック（</a:t>
                      </a:r>
                      <a:r>
                        <a:rPr lang="en-US" altLang="ja-JP" sz="1400"/>
                        <a:t>100</a:t>
                      </a:r>
                      <a:r>
                        <a:rPr lang="en-US" sz="140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120mg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プロセスチーズ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/>
                        <a:t>1</a:t>
                      </a:r>
                      <a:r>
                        <a:rPr lang="ja-JP" altLang="en-US" sz="1400"/>
                        <a:t>切れ（</a:t>
                      </a:r>
                      <a:r>
                        <a:rPr lang="en-US" altLang="ja-JP" sz="1400"/>
                        <a:t>20</a:t>
                      </a:r>
                      <a:r>
                        <a:rPr lang="en-US" sz="140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126mg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rowSpan="4">
                  <a:txBody>
                    <a:bodyPr/>
                    <a:lstStyle/>
                    <a:p>
                      <a:r>
                        <a:rPr lang="ja-JP" altLang="en-US" sz="1400" dirty="0"/>
                        <a:t>野菜類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小松菜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/>
                        <a:t>1</a:t>
                      </a:r>
                      <a:r>
                        <a:rPr lang="ja-JP" altLang="en-US" sz="1400"/>
                        <a:t>／</a:t>
                      </a:r>
                      <a:r>
                        <a:rPr lang="en-US" altLang="ja-JP" sz="1400"/>
                        <a:t>4</a:t>
                      </a:r>
                      <a:r>
                        <a:rPr lang="ja-JP" altLang="en-US" sz="1400"/>
                        <a:t>束（</a:t>
                      </a:r>
                      <a:r>
                        <a:rPr lang="en-US" altLang="ja-JP" sz="1400"/>
                        <a:t>70</a:t>
                      </a:r>
                      <a:r>
                        <a:rPr lang="en-US" sz="140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119mg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菜の花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/>
                        <a:t>1</a:t>
                      </a:r>
                      <a:r>
                        <a:rPr lang="ja-JP" altLang="en-US" sz="1400"/>
                        <a:t>／</a:t>
                      </a:r>
                      <a:r>
                        <a:rPr lang="en-US" altLang="ja-JP" sz="1400"/>
                        <a:t>4</a:t>
                      </a:r>
                      <a:r>
                        <a:rPr lang="ja-JP" altLang="en-US" sz="1400"/>
                        <a:t>束（</a:t>
                      </a:r>
                      <a:r>
                        <a:rPr lang="en-US" altLang="ja-JP" sz="1400"/>
                        <a:t>50</a:t>
                      </a:r>
                      <a:r>
                        <a:rPr lang="en-US" sz="140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80mg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水菜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/>
                        <a:t>1</a:t>
                      </a:r>
                      <a:r>
                        <a:rPr lang="ja-JP" altLang="en-US" sz="1400"/>
                        <a:t>／</a:t>
                      </a:r>
                      <a:r>
                        <a:rPr lang="en-US" altLang="ja-JP" sz="1400"/>
                        <a:t>4</a:t>
                      </a:r>
                      <a:r>
                        <a:rPr lang="ja-JP" altLang="en-US" sz="1400"/>
                        <a:t>束（</a:t>
                      </a:r>
                      <a:r>
                        <a:rPr lang="en-US" altLang="ja-JP" sz="1400"/>
                        <a:t>50</a:t>
                      </a:r>
                      <a:r>
                        <a:rPr lang="en-US" sz="140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105mg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切り干し大根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煮物</a:t>
                      </a:r>
                      <a:r>
                        <a:rPr lang="en-US" altLang="ja-JP" sz="1400" dirty="0"/>
                        <a:t>1</a:t>
                      </a:r>
                      <a:r>
                        <a:rPr lang="ja-JP" altLang="en-US" sz="1400" dirty="0"/>
                        <a:t>食分（</a:t>
                      </a:r>
                      <a:r>
                        <a:rPr lang="en-US" altLang="ja-JP" sz="1400" dirty="0"/>
                        <a:t>15</a:t>
                      </a:r>
                      <a:r>
                        <a:rPr lang="en-US" sz="1400" dirty="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81mg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>
                  <a:txBody>
                    <a:bodyPr/>
                    <a:lstStyle/>
                    <a:p>
                      <a:r>
                        <a:rPr lang="ja-JP" altLang="en-US" sz="1400"/>
                        <a:t>海藻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ひじき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煮物</a:t>
                      </a:r>
                      <a:r>
                        <a:rPr lang="en-US" altLang="ja-JP" sz="1400" dirty="0"/>
                        <a:t>1</a:t>
                      </a:r>
                      <a:r>
                        <a:rPr lang="ja-JP" altLang="en-US" sz="1400" dirty="0"/>
                        <a:t>食分（</a:t>
                      </a:r>
                      <a:r>
                        <a:rPr lang="en-US" altLang="ja-JP" sz="1400" dirty="0"/>
                        <a:t>10</a:t>
                      </a:r>
                      <a:r>
                        <a:rPr lang="en-US" sz="1400" dirty="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140mg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rowSpan="2">
                  <a:txBody>
                    <a:bodyPr/>
                    <a:lstStyle/>
                    <a:p>
                      <a:r>
                        <a:rPr lang="ja-JP" altLang="en-US" sz="1400"/>
                        <a:t>小魚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さくらえび（素干し）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大さじ</a:t>
                      </a:r>
                      <a:r>
                        <a:rPr lang="en-US" altLang="ja-JP" sz="1400" dirty="0"/>
                        <a:t>1</a:t>
                      </a:r>
                      <a:r>
                        <a:rPr lang="ja-JP" altLang="en-US" sz="1400" dirty="0"/>
                        <a:t>杯（</a:t>
                      </a:r>
                      <a:r>
                        <a:rPr lang="en-US" altLang="ja-JP" sz="1400" dirty="0"/>
                        <a:t>5g</a:t>
                      </a:r>
                      <a:r>
                        <a:rPr lang="ja-JP" altLang="en-US" sz="1400" dirty="0"/>
                        <a:t>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100mg</a:t>
                      </a:r>
                    </a:p>
                  </a:txBody>
                  <a:tcPr marL="35727" marR="35727" marT="17864" marB="17864" anchor="ctr"/>
                </a:tc>
              </a:tr>
              <a:tr h="1788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ししゃも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3</a:t>
                      </a:r>
                      <a:r>
                        <a:rPr lang="ja-JP" altLang="en-US" sz="1400" dirty="0"/>
                        <a:t>尾（</a:t>
                      </a:r>
                      <a:r>
                        <a:rPr lang="en-US" altLang="ja-JP" sz="1400" dirty="0"/>
                        <a:t>45</a:t>
                      </a:r>
                      <a:r>
                        <a:rPr lang="en-US" sz="1400" dirty="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149mg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rowSpan="3">
                  <a:txBody>
                    <a:bodyPr/>
                    <a:lstStyle/>
                    <a:p>
                      <a:r>
                        <a:rPr lang="ja-JP" altLang="en-US" sz="1400"/>
                        <a:t>豆類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木綿豆腐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約</a:t>
                      </a:r>
                      <a:r>
                        <a:rPr lang="en-US" altLang="ja-JP" sz="1400" dirty="0"/>
                        <a:t>1</a:t>
                      </a:r>
                      <a:r>
                        <a:rPr lang="ja-JP" altLang="en-US" sz="1400" dirty="0"/>
                        <a:t>／</a:t>
                      </a:r>
                      <a:r>
                        <a:rPr lang="en-US" altLang="ja-JP" sz="1400" dirty="0"/>
                        <a:t>2</a:t>
                      </a:r>
                      <a:r>
                        <a:rPr lang="ja-JP" altLang="en-US" sz="1400" dirty="0"/>
                        <a:t>丁（</a:t>
                      </a:r>
                      <a:r>
                        <a:rPr lang="en-US" altLang="ja-JP" sz="1400" dirty="0"/>
                        <a:t>150</a:t>
                      </a:r>
                      <a:r>
                        <a:rPr lang="en-US" sz="1400" dirty="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180mg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納豆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</a:t>
                      </a:r>
                      <a:r>
                        <a:rPr lang="ja-JP" altLang="en-US" sz="1400" dirty="0"/>
                        <a:t>パック（</a:t>
                      </a:r>
                      <a:r>
                        <a:rPr lang="en-US" altLang="ja-JP" sz="1400" dirty="0"/>
                        <a:t>50</a:t>
                      </a:r>
                      <a:r>
                        <a:rPr lang="en-US" sz="1400" dirty="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45mg</a:t>
                      </a:r>
                    </a:p>
                  </a:txBody>
                  <a:tcPr marL="35727" marR="35727" marT="17864" marB="17864" anchor="ctr"/>
                </a:tc>
              </a:tr>
              <a:tr h="3130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/>
                        <a:t>厚揚げ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</a:t>
                      </a:r>
                      <a:r>
                        <a:rPr lang="ja-JP" altLang="en-US" sz="1400" dirty="0"/>
                        <a:t>／</a:t>
                      </a:r>
                      <a:r>
                        <a:rPr lang="en-US" altLang="ja-JP" sz="1400" dirty="0"/>
                        <a:t>2</a:t>
                      </a:r>
                      <a:r>
                        <a:rPr lang="ja-JP" altLang="en-US" sz="1400" dirty="0"/>
                        <a:t>枚（</a:t>
                      </a:r>
                      <a:r>
                        <a:rPr lang="en-US" altLang="ja-JP" sz="1400" dirty="0"/>
                        <a:t>100</a:t>
                      </a:r>
                      <a:r>
                        <a:rPr lang="en-US" sz="1400" dirty="0"/>
                        <a:t>g）</a:t>
                      </a:r>
                    </a:p>
                  </a:txBody>
                  <a:tcPr marL="35727" marR="35727" marT="17864" marB="17864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240mg</a:t>
                      </a:r>
                    </a:p>
                  </a:txBody>
                  <a:tcPr marL="35727" marR="35727" marT="17864" marB="17864" anchor="ctr"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6228184" y="4371950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出典：農林水産省　みんなの食育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://www.maff.go.jp/j/syokuiku/minna_navi/topics/topics1_05.html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3634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乳・乳製品</a:t>
            </a:r>
            <a:endParaRPr kumimoji="1" lang="ja-JP" altLang="en-US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870"/>
            <a:ext cx="7269784" cy="43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円形吹き出し 2"/>
          <p:cNvSpPr/>
          <p:nvPr/>
        </p:nvSpPr>
        <p:spPr>
          <a:xfrm>
            <a:off x="2627784" y="915566"/>
            <a:ext cx="3672408" cy="792088"/>
          </a:xfrm>
          <a:prstGeom prst="wedgeEllipseCallout">
            <a:avLst>
              <a:gd name="adj1" fmla="val 18641"/>
              <a:gd name="adj2" fmla="val -6490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カルシウムの供給源。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鉄とビタミンＣ以外の栄養素を豊富に含む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5845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ja-JP" altLang="en-US" sz="4000" dirty="0" smtClean="0"/>
              <a:t>海藻類，</a:t>
            </a:r>
            <a:r>
              <a:rPr lang="ja-JP" altLang="en-US" sz="4000" dirty="0"/>
              <a:t>小魚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海藻類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ヨウ素，カルシウム，ナトリウム，カリウム，マグネシウムなど多種類の無機質を含む。食物繊維も含む。</a:t>
            </a:r>
            <a:endParaRPr lang="en-US" altLang="ja-JP" dirty="0" smtClean="0"/>
          </a:p>
          <a:p>
            <a:r>
              <a:rPr lang="ja-JP" altLang="en-US" dirty="0" smtClean="0"/>
              <a:t>小魚</a:t>
            </a:r>
            <a:endParaRPr lang="en-US" altLang="ja-JP" dirty="0" smtClean="0"/>
          </a:p>
          <a:p>
            <a:pPr lvl="1"/>
            <a:r>
              <a:rPr lang="ja-JP" altLang="en-US" dirty="0"/>
              <a:t>骨</a:t>
            </a:r>
            <a:r>
              <a:rPr lang="ja-JP" altLang="en-US" dirty="0" smtClean="0"/>
              <a:t>まで丸ごと食べられるため，カルシウムを多くとることができる。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113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ナトリウムの過剰摂取を防ぐために・・・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779662"/>
            <a:ext cx="8229600" cy="230425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kumimoji="1" lang="ja-JP" altLang="en-US" dirty="0" smtClean="0"/>
              <a:t>食塩（</a:t>
            </a:r>
            <a:r>
              <a:rPr kumimoji="1" lang="en-US" altLang="ja-JP" dirty="0" err="1" smtClean="0"/>
              <a:t>NaCl</a:t>
            </a:r>
            <a:r>
              <a:rPr kumimoji="1" lang="en-US" altLang="ja-JP" dirty="0" smtClean="0"/>
              <a:t> </a:t>
            </a:r>
            <a:r>
              <a:rPr lang="ja-JP" altLang="en-US" dirty="0"/>
              <a:t>塩化ナトリウム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の摂取を控える。</a:t>
            </a:r>
            <a:endParaRPr kumimoji="1" lang="en-US" altLang="ja-JP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ja-JP" altLang="en-US" dirty="0" smtClean="0"/>
              <a:t>カリウムがあると排出が促進されるので，カリウムを多く含む野菜や果物を多く摂取するようにする。</a:t>
            </a:r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971600" y="987574"/>
            <a:ext cx="3024336" cy="504056"/>
          </a:xfrm>
          <a:prstGeom prst="wedgeEllipseCallout">
            <a:avLst>
              <a:gd name="adj1" fmla="val 27796"/>
              <a:gd name="adj2" fmla="val -957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高血圧の原因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724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リンを取り過ぎる原因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2283718"/>
            <a:ext cx="8416287" cy="1800200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kumimoji="1" lang="ja-JP" altLang="en-US" dirty="0" smtClean="0"/>
              <a:t>使用例・・・</a:t>
            </a:r>
            <a:r>
              <a:rPr lang="ja-JP" altLang="en-US" b="1" dirty="0" smtClean="0"/>
              <a:t>　結</a:t>
            </a:r>
            <a:r>
              <a:rPr lang="ja-JP" altLang="en-US" b="1" dirty="0"/>
              <a:t>着剤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 smtClean="0"/>
              <a:t>　ハム</a:t>
            </a:r>
            <a:r>
              <a:rPr lang="ja-JP" altLang="en-US" dirty="0"/>
              <a:t>や</a:t>
            </a:r>
            <a:r>
              <a:rPr lang="ja-JP" altLang="en-US" dirty="0" smtClean="0"/>
              <a:t>ソーセージ，かまぼこ，</a:t>
            </a:r>
            <a:r>
              <a:rPr lang="ja-JP" altLang="en-US" dirty="0" err="1" smtClean="0"/>
              <a:t>めん</a:t>
            </a:r>
            <a:r>
              <a:rPr lang="ja-JP" altLang="en-US" dirty="0"/>
              <a:t>類などの組織の</a:t>
            </a:r>
            <a:r>
              <a:rPr lang="ja-JP" altLang="en-US" dirty="0" smtClean="0"/>
              <a:t>改良，すり身</a:t>
            </a:r>
            <a:r>
              <a:rPr lang="ja-JP" altLang="en-US" dirty="0"/>
              <a:t>の冷凍によるたんぱく変性の防止、解凍時のドリップ防止などの目的で</a:t>
            </a:r>
            <a:r>
              <a:rPr lang="ja-JP" altLang="en-US" dirty="0" smtClean="0"/>
              <a:t>使用する。</a:t>
            </a:r>
            <a:r>
              <a:rPr lang="ja-JP" altLang="en-US" dirty="0"/>
              <a:t>リン酸一ナトリウムやリン酸二カリウムなどの正リン酸塩</a:t>
            </a:r>
            <a:r>
              <a:rPr lang="ja-JP" altLang="en-US" dirty="0" smtClean="0"/>
              <a:t>と，ポリリン</a:t>
            </a:r>
            <a:r>
              <a:rPr lang="ja-JP" altLang="en-US" dirty="0"/>
              <a:t>酸ナトリウムやメタリン酸ナトリウムなどの重合リン酸塩が</a:t>
            </a:r>
            <a:r>
              <a:rPr lang="ja-JP" altLang="en-US" dirty="0" smtClean="0"/>
              <a:t>ある。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使用</a:t>
            </a:r>
            <a:r>
              <a:rPr lang="ja-JP" altLang="en-US" dirty="0"/>
              <a:t>対象食品：ハム・ソーセージ、</a:t>
            </a:r>
            <a:r>
              <a:rPr lang="ja-JP" altLang="en-US" dirty="0" err="1"/>
              <a:t>めん</a:t>
            </a:r>
            <a:r>
              <a:rPr lang="ja-JP" altLang="en-US" dirty="0"/>
              <a:t>類、魚肉練り製品、漬物など</a:t>
            </a:r>
          </a:p>
          <a:p>
            <a:pPr>
              <a:spcBef>
                <a:spcPts val="0"/>
              </a:spcBef>
            </a:pPr>
            <a:endParaRPr kumimoji="1" lang="en-US" altLang="ja-JP" dirty="0" smtClean="0"/>
          </a:p>
          <a:p>
            <a:pPr>
              <a:spcBef>
                <a:spcPts val="0"/>
              </a:spcBef>
            </a:pPr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539552" y="987574"/>
            <a:ext cx="3816424" cy="504056"/>
          </a:xfrm>
          <a:prstGeom prst="wedgeEllipseCallout">
            <a:avLst>
              <a:gd name="adj1" fmla="val 102"/>
              <a:gd name="adj2" fmla="val -9813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カルシウムの吸収を阻害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58545" y="1630153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ja-JP" altLang="en-US" sz="2400" dirty="0"/>
              <a:t>食品添加物（リン酸塩）として加工食品に含まれることが多い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619672" y="4602782"/>
            <a:ext cx="527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出典：東京都福祉保健局　食品衛生の窓</a:t>
            </a:r>
            <a:endParaRPr lang="en-US" altLang="ja-JP" sz="1200" dirty="0" smtClean="0"/>
          </a:p>
          <a:p>
            <a:r>
              <a:rPr lang="en-US" altLang="ja-JP" sz="1200" dirty="0" smtClean="0"/>
              <a:t>http</a:t>
            </a:r>
            <a:r>
              <a:rPr lang="en-US" altLang="ja-JP" sz="1200" dirty="0"/>
              <a:t>://www.fukushihoken.metro.tokyo.jp/shokuhin/shokuten/seizoyozai.html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5273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295</Words>
  <Application>Microsoft Office PowerPoint</Application>
  <PresentationFormat>画面に合わせる (16:9)</PresentationFormat>
  <Paragraphs>72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無機質を多く含む食品</vt:lpstr>
      <vt:lpstr>カルシウムが多く摂れる食品</vt:lpstr>
      <vt:lpstr>乳・乳製品</vt:lpstr>
      <vt:lpstr>海藻類，小魚</vt:lpstr>
      <vt:lpstr>ナトリウムの過剰摂取を防ぐために・・・</vt:lpstr>
      <vt:lpstr>リンを取り過ぎる原因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naka</cp:lastModifiedBy>
  <cp:revision>145</cp:revision>
  <dcterms:created xsi:type="dcterms:W3CDTF">2016-06-19T17:33:11Z</dcterms:created>
  <dcterms:modified xsi:type="dcterms:W3CDTF">2016-08-16T12:56:36Z</dcterms:modified>
</cp:coreProperties>
</file>