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2" r:id="rId7"/>
    <p:sldId id="267" r:id="rId8"/>
    <p:sldId id="261" r:id="rId9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たんぱく質を多く含む食品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</a:t>
            </a:r>
            <a:r>
              <a:rPr lang="ja-JP" altLang="en-US"/>
              <a:t>－</a:t>
            </a:r>
            <a:r>
              <a:rPr lang="ja-JP" altLang="en-US" smtClean="0"/>
              <a:t>ａーＧ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卵のたんぱく質と性質</a:t>
            </a:r>
            <a:endParaRPr kumimoji="1" lang="ja-JP" altLang="en-US" sz="4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1670"/>
            <a:ext cx="9144000" cy="179693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043608" y="4803999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  <p:sp>
        <p:nvSpPr>
          <p:cNvPr id="6" name="円形吹き出し 5"/>
          <p:cNvSpPr/>
          <p:nvPr/>
        </p:nvSpPr>
        <p:spPr>
          <a:xfrm>
            <a:off x="3923928" y="1131590"/>
            <a:ext cx="3240360" cy="648072"/>
          </a:xfrm>
          <a:prstGeom prst="wedgeEllipseCallout">
            <a:avLst>
              <a:gd name="adj1" fmla="val -48246"/>
              <a:gd name="adj2" fmla="val 1671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この温度差を利用した料理が「温泉卵」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105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卵の希釈と硬さ</a:t>
            </a:r>
            <a:endParaRPr kumimoji="1" lang="ja-JP" altLang="en-US" sz="4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" y="2859782"/>
            <a:ext cx="9135152" cy="194421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43608" y="4803999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179512" y="843558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RyuminPro-Regular"/>
              </a:rPr>
              <a:t>　卵</a:t>
            </a:r>
            <a:r>
              <a:rPr lang="ja-JP" altLang="en-US" sz="2000" dirty="0">
                <a:latin typeface="RyuminPro-Regular"/>
              </a:rPr>
              <a:t>は生では液体で流動性があり，いろいろな</a:t>
            </a:r>
            <a:r>
              <a:rPr lang="ja-JP" altLang="en-US" sz="2000" dirty="0" smtClean="0">
                <a:latin typeface="RyuminPro-Regular"/>
              </a:rPr>
              <a:t>ものと</a:t>
            </a:r>
            <a:r>
              <a:rPr lang="ja-JP" altLang="en-US" sz="2000" dirty="0">
                <a:latin typeface="RyuminPro-Regular"/>
              </a:rPr>
              <a:t>混ぜ合わせることができる。茶碗蒸しは，だし汁を，カスタードプディングでは牛乳を加えて希釈している。</a:t>
            </a:r>
          </a:p>
          <a:p>
            <a:r>
              <a:rPr lang="ja-JP" altLang="en-US" sz="2000" dirty="0" smtClean="0">
                <a:latin typeface="RyuminPro-Regular"/>
              </a:rPr>
              <a:t>　卵</a:t>
            </a:r>
            <a:r>
              <a:rPr lang="ja-JP" altLang="en-US" sz="2000" dirty="0">
                <a:latin typeface="RyuminPro-Regular"/>
              </a:rPr>
              <a:t>のたんぱく質は</a:t>
            </a:r>
            <a:r>
              <a:rPr lang="en-US" altLang="ja-JP" sz="2000" dirty="0">
                <a:latin typeface="RyuminPro-Regular"/>
              </a:rPr>
              <a:t>72℃</a:t>
            </a:r>
            <a:r>
              <a:rPr lang="ja-JP" altLang="en-US" sz="2000" dirty="0">
                <a:latin typeface="RyuminPro-Regular"/>
              </a:rPr>
              <a:t>付近で凝固するので，</a:t>
            </a:r>
            <a:r>
              <a:rPr lang="en-US" altLang="ja-JP" sz="2000" dirty="0">
                <a:latin typeface="RyuminPro-Regular"/>
              </a:rPr>
              <a:t>90℃</a:t>
            </a:r>
            <a:r>
              <a:rPr lang="ja-JP" altLang="en-US" sz="2000" dirty="0">
                <a:latin typeface="RyuminPro-Regular"/>
              </a:rPr>
              <a:t>以上の温度で長く加熱をするとたんぱく質の凝集が進み</a:t>
            </a:r>
            <a:r>
              <a:rPr lang="ja-JP" altLang="en-US" sz="2000" dirty="0" smtClean="0">
                <a:latin typeface="RyuminPro-Regular"/>
              </a:rPr>
              <a:t>，</a:t>
            </a:r>
            <a:r>
              <a:rPr lang="ja-JP" altLang="en-US" sz="2000" dirty="0" err="1" smtClean="0">
                <a:latin typeface="RyuminPro-Regular"/>
              </a:rPr>
              <a:t>すが</a:t>
            </a:r>
            <a:r>
              <a:rPr lang="ja-JP" altLang="en-US" sz="2000" dirty="0">
                <a:latin typeface="RyuminPro-Regular"/>
              </a:rPr>
              <a:t>たつため，希釈した卵液の加熱温度は</a:t>
            </a:r>
            <a:r>
              <a:rPr lang="en-US" altLang="ja-JP" sz="2000" dirty="0">
                <a:latin typeface="RyuminPro-Regular"/>
              </a:rPr>
              <a:t>85 </a:t>
            </a:r>
            <a:r>
              <a:rPr lang="ja-JP" altLang="en-US" sz="2000" dirty="0">
                <a:latin typeface="RyuminPro-Regular"/>
              </a:rPr>
              <a:t>～ </a:t>
            </a:r>
            <a:r>
              <a:rPr lang="en-US" altLang="ja-JP" sz="2000" dirty="0">
                <a:latin typeface="RyuminPro-Regular"/>
              </a:rPr>
              <a:t>90℃</a:t>
            </a:r>
            <a:r>
              <a:rPr lang="ja-JP" altLang="en-US" sz="2000" dirty="0">
                <a:latin typeface="RyuminPro-Regular"/>
              </a:rPr>
              <a:t>が望ましい。このような温度にコントロールしやすい</a:t>
            </a:r>
            <a:r>
              <a:rPr lang="ja-JP" altLang="en-US" sz="2000" dirty="0" smtClean="0">
                <a:latin typeface="RyuminPro-Regular"/>
              </a:rPr>
              <a:t>加</a:t>
            </a:r>
            <a:r>
              <a:rPr lang="ja-JP" altLang="en-US" sz="2000" dirty="0"/>
              <a:t>熱方法として「</a:t>
            </a:r>
            <a:r>
              <a:rPr lang="ja-JP" altLang="en-US" sz="2000" dirty="0">
                <a:solidFill>
                  <a:srgbClr val="FF0000"/>
                </a:solidFill>
              </a:rPr>
              <a:t>蒸す</a:t>
            </a:r>
            <a:r>
              <a:rPr lang="ja-JP" altLang="en-US" sz="2000" dirty="0"/>
              <a:t>」がよく使用される。</a:t>
            </a:r>
          </a:p>
        </p:txBody>
      </p:sp>
    </p:spTree>
    <p:extLst>
      <p:ext uri="{BB962C8B-B14F-4D97-AF65-F5344CB8AC3E}">
        <p14:creationId xmlns:p14="http://schemas.microsoft.com/office/powerpoint/2010/main" val="173783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簡単な卵料理</a:t>
            </a:r>
            <a:endParaRPr kumimoji="1" lang="ja-JP" altLang="en-US" sz="4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" y="987574"/>
            <a:ext cx="9001000" cy="1702383"/>
          </a:xfrm>
          <a:prstGeom prst="rect">
            <a:avLst/>
          </a:prstGeom>
        </p:spPr>
      </p:pic>
      <p:sp>
        <p:nvSpPr>
          <p:cNvPr id="4" name="円形吹き出し 3"/>
          <p:cNvSpPr/>
          <p:nvPr/>
        </p:nvSpPr>
        <p:spPr>
          <a:xfrm>
            <a:off x="539552" y="3075806"/>
            <a:ext cx="8424936" cy="1512168"/>
          </a:xfrm>
          <a:prstGeom prst="wedgeEllipseCallout">
            <a:avLst>
              <a:gd name="adj1" fmla="val -20277"/>
              <a:gd name="adj2" fmla="val -8044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ゆで卵をつくる際にゆで時間が沸騰継続</a:t>
            </a:r>
            <a:r>
              <a:rPr lang="en-US" altLang="ja-JP" dirty="0"/>
              <a:t>20 </a:t>
            </a:r>
            <a:r>
              <a:rPr lang="ja-JP" altLang="en-US" dirty="0"/>
              <a:t>分以上程度になると卵黄の周りに緑黒色になる。これは</a:t>
            </a:r>
            <a:r>
              <a:rPr lang="ja-JP" altLang="en-US" dirty="0" smtClean="0"/>
              <a:t>卵黄の</a:t>
            </a:r>
            <a:r>
              <a:rPr lang="ja-JP" altLang="en-US" u="sng" dirty="0"/>
              <a:t>鉄分</a:t>
            </a:r>
            <a:r>
              <a:rPr lang="ja-JP" altLang="en-US" dirty="0"/>
              <a:t>と卵白のたんぱく質から分離してきた</a:t>
            </a:r>
            <a:r>
              <a:rPr lang="ja-JP" altLang="en-US" u="sng" dirty="0"/>
              <a:t>硫化水素</a:t>
            </a:r>
            <a:r>
              <a:rPr lang="ja-JP" altLang="en-US" dirty="0"/>
              <a:t>が反応して</a:t>
            </a:r>
            <a:r>
              <a:rPr lang="ja-JP" altLang="en-US" u="sng" dirty="0"/>
              <a:t>硫化第一鉄</a:t>
            </a:r>
            <a:r>
              <a:rPr lang="ja-JP" altLang="en-US" dirty="0"/>
              <a:t>ができることによる。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4803999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974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779096" cy="857250"/>
          </a:xfrm>
        </p:spPr>
        <p:txBody>
          <a:bodyPr/>
          <a:lstStyle/>
          <a:p>
            <a:r>
              <a:rPr kumimoji="1" lang="ja-JP" altLang="en-US" dirty="0" smtClean="0"/>
              <a:t>魚介類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635646"/>
            <a:ext cx="8568952" cy="33123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魚介類の主成分はたんぱく質で，海に囲まれた日本で多く食べられている。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肉</a:t>
            </a:r>
            <a:r>
              <a:rPr lang="ja-JP" altLang="en-US" sz="2000" dirty="0"/>
              <a:t>に比べて結合組織（コラーゲン）が少なく，肉質</a:t>
            </a:r>
            <a:r>
              <a:rPr lang="ja-JP" altLang="en-US" sz="2000" dirty="0" smtClean="0"/>
              <a:t>が軟らかい。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死後</a:t>
            </a:r>
            <a:r>
              <a:rPr lang="ja-JP" altLang="en-US" sz="2000" dirty="0"/>
              <a:t>硬直時間が短く，魚体の大きいマグロやブリを除いては，死後硬直中の方が身も</a:t>
            </a:r>
            <a:r>
              <a:rPr lang="ja-JP" altLang="en-US" sz="2000" dirty="0" smtClean="0"/>
              <a:t>しまり</a:t>
            </a:r>
            <a:r>
              <a:rPr lang="ja-JP" altLang="en-US" sz="2000" dirty="0"/>
              <a:t>歯ごたえがあっておいしいといわれる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筋肉</a:t>
            </a:r>
            <a:r>
              <a:rPr lang="ja-JP" altLang="en-US" sz="2000" dirty="0"/>
              <a:t>の色（ミオグロビンという色素）の違いから赤身と</a:t>
            </a:r>
            <a:r>
              <a:rPr lang="ja-JP" altLang="en-US" sz="2000" dirty="0" smtClean="0"/>
              <a:t>白身</a:t>
            </a:r>
            <a:r>
              <a:rPr lang="ja-JP" altLang="en-US" sz="2000" dirty="0"/>
              <a:t>の魚に分類され，それぞれのおいしさに特徴がある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日本で</a:t>
            </a:r>
            <a:r>
              <a:rPr kumimoji="1" lang="ja-JP" altLang="en-US" sz="2000" dirty="0" smtClean="0"/>
              <a:t>は，古くから魚介類の加工が発達していて，種類が多い。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（かつおぶし，干物，練り物など）</a:t>
            </a:r>
            <a:endParaRPr kumimoji="1" lang="ja-JP" alt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-29834"/>
            <a:ext cx="2768413" cy="161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77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7494"/>
            <a:ext cx="3851920" cy="312921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肉の部位</a:t>
            </a:r>
            <a:endParaRPr kumimoji="1" lang="ja-JP" altLang="en-US" sz="40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809300"/>
            <a:ext cx="3040021" cy="234910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87574"/>
            <a:ext cx="2422875" cy="300379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835696" y="314781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牛肉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8024" y="242773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豚肉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08304" y="401191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鶏肉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782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肉の調理例</a:t>
            </a:r>
            <a:endParaRPr kumimoji="1"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188338"/>
              </p:ext>
            </p:extLst>
          </p:nvPr>
        </p:nvGraphicFramePr>
        <p:xfrm>
          <a:off x="107504" y="1059582"/>
          <a:ext cx="8929022" cy="3689858"/>
        </p:xfrm>
        <a:graphic>
          <a:graphicData uri="http://schemas.openxmlformats.org/drawingml/2006/table">
            <a:tbl>
              <a:tblPr firstCol="1">
                <a:tableStyleId>{3C2FFA5D-87B4-456A-9821-1D502468CF0F}</a:tableStyleId>
              </a:tblPr>
              <a:tblGrid>
                <a:gridCol w="450511"/>
                <a:gridCol w="450511"/>
                <a:gridCol w="3672000"/>
                <a:gridCol w="4356000"/>
              </a:tblGrid>
              <a:tr h="432048">
                <a:tc gridSpan="2">
                  <a:txBody>
                    <a:bodyPr/>
                    <a:lstStyle/>
                    <a:p>
                      <a:r>
                        <a:rPr lang="ja-JP" altLang="en-US" sz="1800" dirty="0" smtClean="0"/>
                        <a:t>用途</a:t>
                      </a:r>
                      <a:endParaRPr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dirty="0" smtClean="0"/>
                        <a:t>肉そのものを味わう</a:t>
                      </a:r>
                      <a:endParaRPr lang="en-US" altLang="ja-JP" sz="1800" dirty="0" smtClean="0"/>
                    </a:p>
                    <a:p>
                      <a:r>
                        <a:rPr lang="ja-JP" altLang="en-US" sz="1800" dirty="0" smtClean="0"/>
                        <a:t>（短時間に加熱をして，肉が硬くなる前に食べる）</a:t>
                      </a:r>
                      <a:endParaRPr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dirty="0" smtClean="0"/>
                        <a:t>肉のうま味をとり，スープとして使用する</a:t>
                      </a:r>
                      <a:endParaRPr lang="en-US" altLang="ja-JP" sz="1800" dirty="0" smtClean="0"/>
                    </a:p>
                    <a:p>
                      <a:r>
                        <a:rPr lang="ja-JP" altLang="en-US" sz="1800" dirty="0" smtClean="0"/>
                        <a:t>（長時間加熱して，肉基質たんぱく質のコラーゲンを分解し，肉を軟らかくして食べる）</a:t>
                      </a:r>
                      <a:endParaRPr lang="ja-JP" altLang="en-US" sz="1800" dirty="0"/>
                    </a:p>
                  </a:txBody>
                  <a:tcPr/>
                </a:tc>
              </a:tr>
              <a:tr h="453752">
                <a:tc gridSpan="2">
                  <a:txBody>
                    <a:bodyPr/>
                    <a:lstStyle/>
                    <a:p>
                      <a:r>
                        <a:rPr lang="ja-JP" altLang="en-US" sz="1800" dirty="0" smtClean="0"/>
                        <a:t>調理例</a:t>
                      </a:r>
                      <a:endParaRPr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ロースト，ステーキ，すき焼き，フライ</a:t>
                      </a:r>
                      <a:endParaRPr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煮こみ（カレー，シチューなど），スープ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77390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部位</a:t>
                      </a:r>
                      <a:endParaRPr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牛肉</a:t>
                      </a:r>
                      <a:endParaRPr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/>
                        <a:t>肩ロース，リブロース，サーロイン，ランプ，ヒレ</a:t>
                      </a:r>
                      <a:r>
                        <a:rPr lang="ja-JP" altLang="en-US" sz="2000" dirty="0" err="1" smtClean="0"/>
                        <a:t>，もも</a:t>
                      </a:r>
                      <a:endParaRPr lang="en-US" altLang="ja-JP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/>
                        <a:t>肩，ばら，すね，タン</a:t>
                      </a:r>
                      <a:endParaRPr lang="en-US" altLang="ja-JP" sz="2000" dirty="0" smtClean="0"/>
                    </a:p>
                    <a:p>
                      <a:endParaRPr kumimoji="1" lang="ja-JP" altLang="en-US" sz="2000" dirty="0"/>
                    </a:p>
                  </a:txBody>
                  <a:tcPr/>
                </a:tc>
              </a:tr>
              <a:tr h="77390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豚肉</a:t>
                      </a:r>
                      <a:endParaRPr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/>
                        <a:t>ロース，肩ロース，ヒレ</a:t>
                      </a:r>
                      <a:r>
                        <a:rPr lang="ja-JP" altLang="en-US" sz="2000" dirty="0" err="1" smtClean="0"/>
                        <a:t>，もも</a:t>
                      </a:r>
                      <a:endParaRPr lang="en-US" altLang="ja-JP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/>
                        <a:t>肩，ばら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77390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鶏肉</a:t>
                      </a:r>
                      <a:endParaRPr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/>
                        <a:t>ささみ，胸</a:t>
                      </a:r>
                      <a:r>
                        <a:rPr lang="ja-JP" altLang="en-US" sz="2000" dirty="0" err="1" smtClean="0"/>
                        <a:t>，もも</a:t>
                      </a:r>
                      <a:endParaRPr lang="en-US" altLang="ja-JP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手羽，もも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円形吹き出し 2"/>
          <p:cNvSpPr/>
          <p:nvPr/>
        </p:nvSpPr>
        <p:spPr>
          <a:xfrm>
            <a:off x="6300192" y="123478"/>
            <a:ext cx="2376264" cy="864096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RyuminPro-Regular"/>
              </a:rPr>
              <a:t>硬い</a:t>
            </a:r>
            <a:r>
              <a:rPr lang="ja-JP" altLang="en-US" dirty="0">
                <a:latin typeface="RyuminPro-Regular"/>
              </a:rPr>
              <a:t>部分は挽肉に</a:t>
            </a:r>
            <a:r>
              <a:rPr lang="ja-JP" altLang="en-US" dirty="0" smtClean="0">
                <a:latin typeface="RyuminPro-Regular"/>
              </a:rPr>
              <a:t>することもある</a:t>
            </a:r>
            <a:endParaRPr lang="ja-JP" altLang="en-US" dirty="0">
              <a:latin typeface="Ryumi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17459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49" y="51470"/>
            <a:ext cx="2314600" cy="128565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大豆の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4000" dirty="0"/>
              <a:t>加工品</a:t>
            </a:r>
            <a:endParaRPr kumimoji="1" lang="ja-JP" alt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9467"/>
            <a:ext cx="6086475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3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359</Words>
  <Application>Microsoft Office PowerPoint</Application>
  <PresentationFormat>画面に合わせる (16:9)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RyuminPro-Regular</vt:lpstr>
      <vt:lpstr>Arial</vt:lpstr>
      <vt:lpstr>Calibri</vt:lpstr>
      <vt:lpstr>Office ​​テーマ</vt:lpstr>
      <vt:lpstr>たんぱく質を多く含む食品</vt:lpstr>
      <vt:lpstr>卵のたんぱく質と性質</vt:lpstr>
      <vt:lpstr>卵の希釈と硬さ</vt:lpstr>
      <vt:lpstr>簡単な卵料理</vt:lpstr>
      <vt:lpstr>魚介類</vt:lpstr>
      <vt:lpstr>肉の部位</vt:lpstr>
      <vt:lpstr>肉の調理例</vt:lpstr>
      <vt:lpstr>大豆の 加工品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141</cp:revision>
  <cp:lastPrinted>2016-08-12T01:00:25Z</cp:lastPrinted>
  <dcterms:created xsi:type="dcterms:W3CDTF">2016-06-19T17:33:11Z</dcterms:created>
  <dcterms:modified xsi:type="dcterms:W3CDTF">2016-08-12T08:04:03Z</dcterms:modified>
</cp:coreProperties>
</file>