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0066"/>
    <a:srgbClr val="39EE00"/>
    <a:srgbClr val="66FF33"/>
    <a:srgbClr val="FF6600"/>
    <a:srgbClr val="FFFFCC"/>
    <a:srgbClr val="FFCCFF"/>
    <a:srgbClr val="CCFFCC"/>
    <a:srgbClr val="FFCCCC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 varScale="1">
        <p:scale>
          <a:sx n="93" d="100"/>
          <a:sy n="93" d="100"/>
        </p:scale>
        <p:origin x="67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446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05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54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17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72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18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74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67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54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2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771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76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たんぱく質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(2)</a:t>
            </a:r>
            <a:r>
              <a:rPr lang="ja-JP" altLang="en-US" dirty="0"/>
              <a:t>－イ</a:t>
            </a:r>
            <a:r>
              <a:rPr lang="ja-JP" altLang="en-US"/>
              <a:t>－</a:t>
            </a:r>
            <a:r>
              <a:rPr lang="ja-JP" altLang="en-US" smtClean="0"/>
              <a:t>ａーＦ</a:t>
            </a:r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257872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8316"/>
            <a:ext cx="8229600" cy="85725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たんぱく質のはたらき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5008" y="2931790"/>
            <a:ext cx="8928992" cy="2016224"/>
          </a:xfrm>
        </p:spPr>
        <p:txBody>
          <a:bodyPr>
            <a:noAutofit/>
          </a:bodyPr>
          <a:lstStyle/>
          <a:p>
            <a:r>
              <a:rPr lang="ja-JP" altLang="en-US" sz="2800" dirty="0" smtClean="0"/>
              <a:t>血液</a:t>
            </a:r>
            <a:r>
              <a:rPr lang="ja-JP" altLang="en-US" sz="2800" dirty="0"/>
              <a:t>，筋肉，内臓，皮膚，毛など体の</a:t>
            </a:r>
            <a:r>
              <a:rPr lang="ja-JP" altLang="en-US" sz="2800" dirty="0" smtClean="0"/>
              <a:t>構成分となる</a:t>
            </a:r>
            <a:endParaRPr lang="en-US" altLang="ja-JP" sz="2800" dirty="0" smtClean="0"/>
          </a:p>
          <a:p>
            <a:r>
              <a:rPr lang="ja-JP" altLang="en-US" sz="2800" dirty="0" smtClean="0"/>
              <a:t>ホルモン</a:t>
            </a:r>
            <a:r>
              <a:rPr lang="ja-JP" altLang="en-US" sz="2800" dirty="0"/>
              <a:t>，酵素</a:t>
            </a:r>
            <a:r>
              <a:rPr lang="ja-JP" altLang="en-US" sz="2800" dirty="0" smtClean="0"/>
              <a:t>，免疫</a:t>
            </a:r>
            <a:r>
              <a:rPr lang="ja-JP" altLang="en-US" sz="2800" dirty="0"/>
              <a:t>抗体などの生理機能の維持，調節に関与する物質の基本的な構成成分と</a:t>
            </a:r>
            <a:r>
              <a:rPr lang="ja-JP" altLang="en-US" sz="2800" dirty="0" smtClean="0"/>
              <a:t>なる</a:t>
            </a:r>
            <a:endParaRPr lang="en-US" altLang="ja-JP" sz="2800" dirty="0" smtClean="0"/>
          </a:p>
          <a:p>
            <a:r>
              <a:rPr lang="ja-JP" altLang="en-US" sz="2800" dirty="0" smtClean="0"/>
              <a:t>エネルギー</a:t>
            </a:r>
            <a:r>
              <a:rPr lang="ja-JP" altLang="en-US" sz="2800" dirty="0"/>
              <a:t>（４</a:t>
            </a:r>
            <a:r>
              <a:rPr lang="en-US" altLang="ja-JP" sz="2800" dirty="0"/>
              <a:t>kcal/g</a:t>
            </a:r>
            <a:r>
              <a:rPr lang="ja-JP" altLang="en-US" sz="2800" dirty="0"/>
              <a:t>）</a:t>
            </a:r>
            <a:r>
              <a:rPr lang="ja-JP" altLang="en-US" sz="2800" dirty="0" smtClean="0"/>
              <a:t>になる</a:t>
            </a:r>
            <a:endParaRPr kumimoji="1" lang="ja-JP" altLang="en-US" sz="2800" dirty="0"/>
          </a:p>
        </p:txBody>
      </p:sp>
      <p:sp>
        <p:nvSpPr>
          <p:cNvPr id="4" name="角丸四角形 3"/>
          <p:cNvSpPr/>
          <p:nvPr/>
        </p:nvSpPr>
        <p:spPr>
          <a:xfrm>
            <a:off x="179512" y="987574"/>
            <a:ext cx="8784976" cy="18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/>
              <a:t>　たんぱく</a:t>
            </a:r>
            <a:r>
              <a:rPr lang="ja-JP" altLang="en-US" sz="2400" dirty="0"/>
              <a:t>質はアミノ酸という物質を最小単位と</a:t>
            </a:r>
            <a:r>
              <a:rPr lang="ja-JP" altLang="en-US" sz="2400" dirty="0" smtClean="0"/>
              <a:t>して</a:t>
            </a:r>
            <a:r>
              <a:rPr lang="ja-JP" altLang="en-US" sz="2400" dirty="0"/>
              <a:t>結合してつくられている</a:t>
            </a:r>
            <a:r>
              <a:rPr lang="ja-JP" altLang="en-US" sz="2400" dirty="0" smtClean="0"/>
              <a:t>。たんぱく</a:t>
            </a:r>
            <a:r>
              <a:rPr lang="ja-JP" altLang="en-US" sz="2400" dirty="0"/>
              <a:t>質をつくるアミノ酸は，約</a:t>
            </a:r>
            <a:r>
              <a:rPr lang="en-US" altLang="ja-JP" sz="2400" dirty="0"/>
              <a:t>20 </a:t>
            </a:r>
            <a:r>
              <a:rPr lang="ja-JP" altLang="en-US" sz="2400" dirty="0"/>
              <a:t>種類ある</a:t>
            </a:r>
            <a:r>
              <a:rPr lang="ja-JP" altLang="en-US" sz="2400" dirty="0" smtClean="0"/>
              <a:t>。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　消化酵素で分解されてアミノ酸として小腸から吸収され，体の組織や，ホルモンなどの合成に使われる。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75656" y="4841645"/>
            <a:ext cx="7920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出典：高等学校家庭科指導資料　　</a:t>
            </a:r>
            <a:r>
              <a:rPr lang="en-US" altLang="ja-JP" sz="1200" dirty="0" smtClean="0"/>
              <a:t>http</a:t>
            </a:r>
            <a:r>
              <a:rPr lang="en-US" altLang="ja-JP" sz="1200" dirty="0"/>
              <a:t>://www.mext.go.jp/a_menu/shotou/new-cs/senseiouen/1333132.htm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13616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8316"/>
            <a:ext cx="8229600" cy="85725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たんぱく質をつくるアミノ酸</a:t>
            </a:r>
            <a:endParaRPr kumimoji="1" lang="ja-JP" altLang="en-US" sz="4000" dirty="0"/>
          </a:p>
        </p:txBody>
      </p:sp>
      <p:sp>
        <p:nvSpPr>
          <p:cNvPr id="4" name="角丸四角形 3"/>
          <p:cNvSpPr/>
          <p:nvPr/>
        </p:nvSpPr>
        <p:spPr>
          <a:xfrm>
            <a:off x="251520" y="915566"/>
            <a:ext cx="8640960" cy="172819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 smtClean="0"/>
              <a:t>　体内</a:t>
            </a:r>
            <a:r>
              <a:rPr lang="ja-JP" altLang="en-US" sz="2000" dirty="0"/>
              <a:t>で合成することのできないアミノ酸を</a:t>
            </a:r>
            <a:r>
              <a:rPr lang="ja-JP" altLang="en-US" sz="2000" dirty="0">
                <a:solidFill>
                  <a:srgbClr val="FF0000"/>
                </a:solidFill>
              </a:rPr>
              <a:t>必須アミノ酸</a:t>
            </a:r>
            <a:r>
              <a:rPr lang="ja-JP" altLang="en-US" sz="2000" dirty="0"/>
              <a:t>といい，食物から摂取しなければならない。そこで，たんぱく質を主に含む食品の種類や量が問われることになる</a:t>
            </a:r>
            <a:r>
              <a:rPr lang="ja-JP" altLang="en-US" sz="2000" dirty="0" smtClean="0"/>
              <a:t>。</a:t>
            </a:r>
            <a:endParaRPr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食品</a:t>
            </a:r>
            <a:r>
              <a:rPr lang="ja-JP" altLang="en-US" sz="2000" dirty="0"/>
              <a:t>に含まれているたんぱく</a:t>
            </a:r>
            <a:r>
              <a:rPr lang="ja-JP" altLang="en-US" sz="2000" dirty="0" smtClean="0"/>
              <a:t>質はいろいろ</a:t>
            </a:r>
            <a:r>
              <a:rPr lang="ja-JP" altLang="en-US" sz="2000" dirty="0"/>
              <a:t>な種類があり，食品のたんぱく質の性質</a:t>
            </a:r>
            <a:r>
              <a:rPr lang="ja-JP" altLang="en-US" sz="2000" dirty="0" smtClean="0"/>
              <a:t>は異なって</a:t>
            </a:r>
            <a:r>
              <a:rPr lang="ja-JP" altLang="en-US" sz="2000" dirty="0"/>
              <a:t>いる。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75656" y="4841645"/>
            <a:ext cx="74168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出典：高等学校家庭科指導資料　　</a:t>
            </a:r>
            <a:r>
              <a:rPr lang="en-US" altLang="ja-JP" sz="1200" dirty="0" smtClean="0"/>
              <a:t>http</a:t>
            </a:r>
            <a:r>
              <a:rPr lang="en-US" altLang="ja-JP" sz="1200" dirty="0"/>
              <a:t>://www.mext.go.jp/a_menu/shotou/new-cs/senseiouen/1333132.htm</a:t>
            </a:r>
            <a:endParaRPr kumimoji="1" lang="ja-JP" altLang="en-US" sz="1200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3003798"/>
            <a:ext cx="8905627" cy="1569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82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470"/>
            <a:ext cx="8229600" cy="85725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たんぱく質の種類と性質</a:t>
            </a:r>
            <a:endParaRPr kumimoji="1" lang="ja-JP" altLang="en-US" sz="40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52" y="771550"/>
            <a:ext cx="8868710" cy="4104456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1475656" y="4841645"/>
            <a:ext cx="74168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出典：高等学校家庭科指導資料　　</a:t>
            </a:r>
            <a:r>
              <a:rPr lang="en-US" altLang="ja-JP" sz="1200" dirty="0" smtClean="0"/>
              <a:t>http</a:t>
            </a:r>
            <a:r>
              <a:rPr lang="en-US" altLang="ja-JP" sz="1200" dirty="0"/>
              <a:t>://www.mext.go.jp/a_menu/shotou/new-cs/senseiouen/1333132.htm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57944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51470"/>
            <a:ext cx="8229600" cy="85725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アミノ酸価</a:t>
            </a:r>
            <a:endParaRPr kumimoji="1" lang="ja-JP" altLang="en-US" sz="4000" dirty="0"/>
          </a:p>
        </p:txBody>
      </p:sp>
      <p:sp>
        <p:nvSpPr>
          <p:cNvPr id="5" name="角丸四角形 4"/>
          <p:cNvSpPr/>
          <p:nvPr/>
        </p:nvSpPr>
        <p:spPr>
          <a:xfrm>
            <a:off x="179512" y="915566"/>
            <a:ext cx="8712968" cy="23042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 smtClean="0"/>
              <a:t>　人間にとって理想的な必須アミノ酸の組成を</a:t>
            </a:r>
            <a:r>
              <a:rPr lang="ja-JP" altLang="en-US" sz="2000" u="sng" dirty="0" smtClean="0"/>
              <a:t>「アミノ酸評定パタン」</a:t>
            </a:r>
            <a:r>
              <a:rPr lang="ja-JP" altLang="en-US" sz="2000" dirty="0" smtClean="0"/>
              <a:t>という。</a:t>
            </a:r>
            <a:endParaRPr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食品</a:t>
            </a:r>
            <a:r>
              <a:rPr lang="ja-JP" altLang="en-US" sz="2000" dirty="0"/>
              <a:t>に含まれるたんぱく質の各必須アミノ酸含量</a:t>
            </a:r>
            <a:r>
              <a:rPr lang="ja-JP" altLang="en-US" sz="2000" dirty="0" smtClean="0"/>
              <a:t>を「アミノ</a:t>
            </a:r>
            <a:r>
              <a:rPr lang="ja-JP" altLang="en-US" sz="2000" dirty="0"/>
              <a:t>酸評点</a:t>
            </a:r>
            <a:r>
              <a:rPr lang="ja-JP" altLang="en-US" sz="2000" dirty="0" smtClean="0"/>
              <a:t>パタン」と比較した割合 </a:t>
            </a:r>
            <a:r>
              <a:rPr lang="en-US" altLang="ja-JP" sz="2000" dirty="0" smtClean="0"/>
              <a:t>(</a:t>
            </a:r>
            <a:r>
              <a:rPr lang="ja-JP" altLang="en-US" sz="2000" dirty="0" smtClean="0"/>
              <a:t>％</a:t>
            </a:r>
            <a:r>
              <a:rPr lang="en-US" altLang="ja-JP" sz="2000" dirty="0" smtClean="0"/>
              <a:t>) </a:t>
            </a:r>
            <a:r>
              <a:rPr lang="ja-JP" altLang="en-US" sz="2000" dirty="0" err="1" smtClean="0"/>
              <a:t>を算</a:t>
            </a:r>
            <a:r>
              <a:rPr lang="ja-JP" altLang="en-US" sz="2000" dirty="0" smtClean="0"/>
              <a:t>出し，１００未満のものを制限アミノ酸といい，その中の</a:t>
            </a:r>
            <a:r>
              <a:rPr lang="ja-JP" altLang="en-US" sz="2000" dirty="0"/>
              <a:t>最小値</a:t>
            </a:r>
            <a:r>
              <a:rPr lang="ja-JP" altLang="en-US" sz="2000" dirty="0" smtClean="0"/>
              <a:t>を示すアミノ酸を</a:t>
            </a:r>
            <a:r>
              <a:rPr lang="ja-JP" altLang="en-US" sz="2000" u="sng" dirty="0" smtClean="0"/>
              <a:t>第一制限アミノ酸</a:t>
            </a:r>
            <a:r>
              <a:rPr lang="ja-JP" altLang="en-US" sz="2000" dirty="0" smtClean="0"/>
              <a:t>という。</a:t>
            </a:r>
            <a:r>
              <a:rPr lang="ja-JP" altLang="en-US" sz="2000" dirty="0"/>
              <a:t>第一制限アミノ</a:t>
            </a:r>
            <a:r>
              <a:rPr lang="ja-JP" altLang="en-US" sz="2000" dirty="0" smtClean="0"/>
              <a:t>酸の数値が</a:t>
            </a:r>
            <a:r>
              <a:rPr lang="ja-JP" altLang="en-US" sz="2000" u="sng" dirty="0" smtClean="0"/>
              <a:t>アミノ酸価</a:t>
            </a:r>
            <a:r>
              <a:rPr lang="ja-JP" altLang="en-US" sz="2000" dirty="0" smtClean="0"/>
              <a:t>である。 </a:t>
            </a:r>
            <a:endParaRPr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すべて</a:t>
            </a:r>
            <a:r>
              <a:rPr lang="en-US" altLang="ja-JP" sz="2000" dirty="0" smtClean="0"/>
              <a:t>100 </a:t>
            </a:r>
            <a:r>
              <a:rPr lang="ja-JP" altLang="en-US" sz="2000" dirty="0" smtClean="0"/>
              <a:t>を以上の場合は，アミノ酸価は</a:t>
            </a:r>
            <a:r>
              <a:rPr lang="en-US" altLang="ja-JP" sz="2000" dirty="0" smtClean="0"/>
              <a:t>100 </a:t>
            </a:r>
            <a:r>
              <a:rPr lang="ja-JP" altLang="en-US" sz="2000" dirty="0" smtClean="0"/>
              <a:t>である。</a:t>
            </a:r>
            <a:endParaRPr kumimoji="1" lang="ja-JP" altLang="en-US" sz="2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91680" y="3610684"/>
            <a:ext cx="6039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食品たんぱく質中の第一制限アミノ酸の量（</a:t>
            </a:r>
            <a:r>
              <a:rPr kumimoji="1" lang="en-US" altLang="ja-JP" dirty="0" smtClean="0"/>
              <a:t>mg</a:t>
            </a:r>
            <a:r>
              <a:rPr lang="en-US" altLang="ja-JP" dirty="0" smtClean="0"/>
              <a:t>/g</a:t>
            </a:r>
            <a:r>
              <a:rPr lang="ja-JP" altLang="en-US" dirty="0" smtClean="0"/>
              <a:t>たんぱく質）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395536" y="3826708"/>
            <a:ext cx="18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ＭＳ明朝"/>
              </a:rPr>
              <a:t>アミノ</a:t>
            </a:r>
            <a:r>
              <a:rPr lang="ja-JP" altLang="en-US" dirty="0" smtClean="0">
                <a:latin typeface="ＭＳ明朝"/>
              </a:rPr>
              <a:t>酸価＝</a:t>
            </a:r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63688" y="4042732"/>
            <a:ext cx="5897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アミノ酸評定パターンの当該アミノ酸の値（</a:t>
            </a:r>
            <a:r>
              <a:rPr kumimoji="1" lang="en-US" altLang="ja-JP" dirty="0" smtClean="0"/>
              <a:t>mg</a:t>
            </a:r>
            <a:r>
              <a:rPr lang="en-US" altLang="ja-JP" dirty="0" smtClean="0"/>
              <a:t>/g</a:t>
            </a:r>
            <a:r>
              <a:rPr lang="ja-JP" altLang="en-US" dirty="0" smtClean="0"/>
              <a:t>たんぱく質）</a:t>
            </a:r>
            <a:endParaRPr kumimoji="1" lang="ja-JP" altLang="en-US" dirty="0"/>
          </a:p>
        </p:txBody>
      </p:sp>
      <p:cxnSp>
        <p:nvCxnSpPr>
          <p:cNvPr id="11" name="直線コネクタ 10"/>
          <p:cNvCxnSpPr/>
          <p:nvPr/>
        </p:nvCxnSpPr>
        <p:spPr>
          <a:xfrm>
            <a:off x="1763688" y="4011910"/>
            <a:ext cx="5760640" cy="0"/>
          </a:xfrm>
          <a:prstGeom prst="line">
            <a:avLst/>
          </a:prstGeom>
          <a:ln w="127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186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51470"/>
            <a:ext cx="8229600" cy="85725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アミノ酸価を求めよう</a:t>
            </a:r>
            <a:endParaRPr kumimoji="1" lang="ja-JP" altLang="en-US" sz="4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372200" y="1635646"/>
            <a:ext cx="1863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第一制限アミノ酸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425823" y="250903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アミノ酸価</a:t>
            </a:r>
            <a:endParaRPr kumimoji="1" lang="ja-JP" altLang="en-US" dirty="0"/>
          </a:p>
        </p:txBody>
      </p:sp>
      <p:sp>
        <p:nvSpPr>
          <p:cNvPr id="9" name="大かっこ 8"/>
          <p:cNvSpPr/>
          <p:nvPr/>
        </p:nvSpPr>
        <p:spPr>
          <a:xfrm>
            <a:off x="6444208" y="2004978"/>
            <a:ext cx="2448272" cy="288032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大かっこ 9"/>
          <p:cNvSpPr/>
          <p:nvPr/>
        </p:nvSpPr>
        <p:spPr>
          <a:xfrm>
            <a:off x="6444208" y="2869074"/>
            <a:ext cx="2448272" cy="288032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081367"/>
              </p:ext>
            </p:extLst>
          </p:nvPr>
        </p:nvGraphicFramePr>
        <p:xfrm>
          <a:off x="251520" y="1275606"/>
          <a:ext cx="5904656" cy="3686667"/>
        </p:xfrm>
        <a:graphic>
          <a:graphicData uri="http://schemas.openxmlformats.org/drawingml/2006/table">
            <a:tbl>
              <a:tblPr firstRow="1" firstCol="1">
                <a:tableStyleId>{08FB837D-C827-4EFA-A057-4D05807E0F7C}</a:tableStyleId>
              </a:tblPr>
              <a:tblGrid>
                <a:gridCol w="1476164"/>
                <a:gridCol w="1476164"/>
                <a:gridCol w="1476164"/>
                <a:gridCol w="1476164"/>
              </a:tblGrid>
              <a:tr h="85774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</a:rPr>
                        <a:t>必須アミノ酸</a:t>
                      </a:r>
                      <a:endParaRPr lang="ja-JP" altLang="en-US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アミノ酸評点パタン</a:t>
                      </a:r>
                      <a:r>
                        <a:rPr lang="en-US" altLang="ja-JP" sz="1400" u="none" strike="noStrike" dirty="0">
                          <a:effectLst/>
                        </a:rPr>
                        <a:t>(mg</a:t>
                      </a:r>
                      <a:r>
                        <a:rPr lang="ja-JP" altLang="en-US" sz="1400" u="none" strike="noStrike" dirty="0">
                          <a:effectLst/>
                        </a:rPr>
                        <a:t>／</a:t>
                      </a:r>
                      <a:r>
                        <a:rPr lang="en-US" altLang="ja-JP" sz="1400" u="none" strike="noStrike" dirty="0">
                          <a:effectLst/>
                        </a:rPr>
                        <a:t>g</a:t>
                      </a:r>
                      <a:r>
                        <a:rPr lang="ja-JP" altLang="en-US" sz="1400" u="none" strike="noStrike" dirty="0">
                          <a:effectLst/>
                        </a:rPr>
                        <a:t>たんぱく質</a:t>
                      </a:r>
                      <a:r>
                        <a:rPr lang="en-US" altLang="ja-JP" sz="1400" u="none" strike="noStrike" dirty="0">
                          <a:effectLst/>
                        </a:rPr>
                        <a:t>)</a:t>
                      </a:r>
                      <a:endParaRPr lang="en-US" altLang="ja-JP" sz="14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食パンのアミノ酸組成</a:t>
                      </a:r>
                      <a:br>
                        <a:rPr lang="ja-JP" altLang="en-US" sz="1400" u="none" strike="noStrike" dirty="0">
                          <a:effectLst/>
                        </a:rPr>
                      </a:br>
                      <a:r>
                        <a:rPr lang="en-US" altLang="ja-JP" sz="1400" u="none" strike="noStrike" dirty="0">
                          <a:effectLst/>
                        </a:rPr>
                        <a:t>(mg</a:t>
                      </a:r>
                      <a:r>
                        <a:rPr lang="ja-JP" altLang="en-US" sz="1400" u="none" strike="noStrike" dirty="0">
                          <a:effectLst/>
                        </a:rPr>
                        <a:t>／</a:t>
                      </a:r>
                      <a:r>
                        <a:rPr lang="en-US" altLang="ja-JP" sz="1400" u="none" strike="noStrike" dirty="0">
                          <a:effectLst/>
                        </a:rPr>
                        <a:t>g</a:t>
                      </a:r>
                      <a:r>
                        <a:rPr lang="ja-JP" altLang="en-US" sz="1400" u="none" strike="noStrike" dirty="0">
                          <a:effectLst/>
                        </a:rPr>
                        <a:t>たんぱく質</a:t>
                      </a:r>
                      <a:r>
                        <a:rPr lang="en-US" altLang="ja-JP" sz="1400" u="none" strike="noStrike" dirty="0">
                          <a:effectLst/>
                        </a:rPr>
                        <a:t>)</a:t>
                      </a:r>
                      <a:endParaRPr lang="en-US" altLang="ja-JP" sz="14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アミノ酸評点パタンに対する比率</a:t>
                      </a:r>
                      <a:endParaRPr lang="ja-JP" altLang="en-US" sz="14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29544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>
                          <a:effectLst/>
                        </a:rPr>
                        <a:t>イソロイシン</a:t>
                      </a:r>
                      <a:endParaRPr lang="ja-JP" altLang="en-US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30</a:t>
                      </a:r>
                      <a:endParaRPr lang="en-US" altLang="ja-JP" sz="20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41</a:t>
                      </a:r>
                      <a:endParaRPr lang="en-US" altLang="ja-JP" sz="2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137</a:t>
                      </a:r>
                      <a:endParaRPr lang="en-US" altLang="ja-JP" sz="2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29544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>
                          <a:effectLst/>
                        </a:rPr>
                        <a:t>ロイシン</a:t>
                      </a:r>
                      <a:endParaRPr lang="ja-JP" altLang="en-US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59</a:t>
                      </a:r>
                      <a:endParaRPr lang="en-US" altLang="ja-JP" sz="20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80</a:t>
                      </a:r>
                      <a:endParaRPr lang="en-US" altLang="ja-JP" sz="2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136</a:t>
                      </a:r>
                      <a:endParaRPr lang="en-US" altLang="ja-JP" sz="2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29544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 smtClean="0">
                          <a:effectLst/>
                        </a:rPr>
                        <a:t>リシン</a:t>
                      </a:r>
                      <a:endParaRPr lang="ja-JP" altLang="en-US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45</a:t>
                      </a:r>
                      <a:endParaRPr lang="en-US" altLang="ja-JP" sz="2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21</a:t>
                      </a:r>
                      <a:endParaRPr lang="en-US" altLang="ja-JP" sz="20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47</a:t>
                      </a:r>
                      <a:endParaRPr lang="en-US" altLang="ja-JP" sz="2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29544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>
                          <a:effectLst/>
                        </a:rPr>
                        <a:t>含硫アミノ酸</a:t>
                      </a:r>
                      <a:endParaRPr lang="ja-JP" altLang="en-US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22</a:t>
                      </a:r>
                      <a:endParaRPr lang="en-US" altLang="ja-JP" sz="2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43</a:t>
                      </a:r>
                      <a:endParaRPr lang="en-US" altLang="ja-JP" sz="20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195</a:t>
                      </a:r>
                      <a:endParaRPr lang="en-US" altLang="ja-JP" sz="2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29544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>
                          <a:effectLst/>
                        </a:rPr>
                        <a:t>芳香族アミノ酸</a:t>
                      </a:r>
                      <a:endParaRPr lang="ja-JP" altLang="en-US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38</a:t>
                      </a:r>
                      <a:endParaRPr lang="en-US" altLang="ja-JP" sz="2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95</a:t>
                      </a:r>
                      <a:endParaRPr lang="en-US" altLang="ja-JP" sz="2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250</a:t>
                      </a:r>
                      <a:endParaRPr lang="en-US" altLang="ja-JP" sz="2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29544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>
                          <a:effectLst/>
                        </a:rPr>
                        <a:t>スレオニン</a:t>
                      </a:r>
                      <a:endParaRPr lang="ja-JP" altLang="en-US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23</a:t>
                      </a:r>
                      <a:endParaRPr lang="en-US" altLang="ja-JP" sz="2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32</a:t>
                      </a:r>
                      <a:endParaRPr lang="en-US" altLang="ja-JP" sz="20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139</a:t>
                      </a:r>
                      <a:endParaRPr lang="en-US" altLang="ja-JP" sz="2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29544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>
                          <a:effectLst/>
                        </a:rPr>
                        <a:t>トリプトファン</a:t>
                      </a:r>
                      <a:endParaRPr lang="ja-JP" altLang="en-US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6.0</a:t>
                      </a:r>
                      <a:endParaRPr lang="en-US" altLang="ja-JP" sz="2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13</a:t>
                      </a:r>
                      <a:endParaRPr lang="en-US" altLang="ja-JP" sz="20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217</a:t>
                      </a:r>
                      <a:endParaRPr lang="en-US" altLang="ja-JP" sz="2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29544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>
                          <a:effectLst/>
                        </a:rPr>
                        <a:t>バリン</a:t>
                      </a:r>
                      <a:endParaRPr lang="ja-JP" altLang="en-US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39</a:t>
                      </a:r>
                      <a:endParaRPr lang="en-US" altLang="ja-JP" sz="2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48</a:t>
                      </a:r>
                      <a:endParaRPr lang="en-US" altLang="ja-JP" sz="2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123</a:t>
                      </a:r>
                      <a:endParaRPr lang="en-US" altLang="ja-JP" sz="20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29544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>
                          <a:effectLst/>
                        </a:rPr>
                        <a:t>ヒスチジン</a:t>
                      </a:r>
                      <a:endParaRPr lang="ja-JP" altLang="en-US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15</a:t>
                      </a:r>
                      <a:endParaRPr lang="en-US" altLang="ja-JP" sz="2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26</a:t>
                      </a:r>
                      <a:endParaRPr lang="en-US" altLang="ja-JP" sz="2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173</a:t>
                      </a:r>
                      <a:endParaRPr lang="en-US" altLang="ja-JP" sz="20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1835696" y="843558"/>
            <a:ext cx="24416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/>
              <a:t>アミノ酸組成　食パン</a:t>
            </a:r>
            <a:endParaRPr lang="ja-JP" altLang="en-US" sz="2400" dirty="0"/>
          </a:p>
        </p:txBody>
      </p:sp>
      <p:sp>
        <p:nvSpPr>
          <p:cNvPr id="14" name="正方形/長方形 13"/>
          <p:cNvSpPr/>
          <p:nvPr/>
        </p:nvSpPr>
        <p:spPr>
          <a:xfrm>
            <a:off x="6372200" y="4371950"/>
            <a:ext cx="24176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 smtClean="0">
                <a:latin typeface="RyuminPr6-Regular"/>
              </a:rPr>
              <a:t>アミノ酸評定パタン</a:t>
            </a:r>
            <a:endParaRPr lang="en-US" altLang="ja-JP" sz="1600" dirty="0" smtClean="0">
              <a:latin typeface="RyuminPr6-Regular"/>
            </a:endParaRPr>
          </a:p>
          <a:p>
            <a:r>
              <a:rPr lang="en-US" altLang="ja-JP" sz="1600" dirty="0" smtClean="0">
                <a:latin typeface="RyuminPr6-Regular"/>
              </a:rPr>
              <a:t>2007 </a:t>
            </a:r>
            <a:r>
              <a:rPr lang="ja-JP" altLang="en-US" sz="1600" dirty="0" smtClean="0">
                <a:latin typeface="RyuminPr6-Regular"/>
              </a:rPr>
              <a:t>年　</a:t>
            </a:r>
            <a:r>
              <a:rPr lang="en-US" altLang="ja-JP" sz="1600" dirty="0" smtClean="0">
                <a:latin typeface="RyuminPr6-Regular"/>
              </a:rPr>
              <a:t>WHO/FAO/UNU</a:t>
            </a:r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79240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470"/>
            <a:ext cx="8229600" cy="85725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たんぱく質の補足効果</a:t>
            </a:r>
            <a:endParaRPr kumimoji="1" lang="ja-JP" altLang="en-US" sz="4000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005042"/>
              </p:ext>
            </p:extLst>
          </p:nvPr>
        </p:nvGraphicFramePr>
        <p:xfrm>
          <a:off x="251520" y="1707654"/>
          <a:ext cx="5400601" cy="3024336"/>
        </p:xfrm>
        <a:graphic>
          <a:graphicData uri="http://schemas.openxmlformats.org/drawingml/2006/table">
            <a:tbl>
              <a:tblPr firstRow="1" firstCol="1">
                <a:tableStyleId>{08FB837D-C827-4EFA-A057-4D05807E0F7C}</a:tableStyleId>
              </a:tblPr>
              <a:tblGrid>
                <a:gridCol w="1286767"/>
                <a:gridCol w="1371278"/>
                <a:gridCol w="1371278"/>
                <a:gridCol w="1371278"/>
              </a:tblGrid>
              <a:tr h="7376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必須アミノ酸</a:t>
                      </a:r>
                      <a:endParaRPr lang="ja-JP" altLang="en-US" sz="14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</a:rPr>
                        <a:t>アミノ酸評点パタン</a:t>
                      </a:r>
                      <a:r>
                        <a:rPr lang="en-US" altLang="ja-JP" sz="1200" u="none" strike="noStrike" dirty="0">
                          <a:effectLst/>
                        </a:rPr>
                        <a:t>(mg</a:t>
                      </a:r>
                      <a:r>
                        <a:rPr lang="ja-JP" altLang="en-US" sz="1200" u="none" strike="noStrike" dirty="0">
                          <a:effectLst/>
                        </a:rPr>
                        <a:t>／</a:t>
                      </a:r>
                      <a:r>
                        <a:rPr lang="en-US" altLang="ja-JP" sz="1200" u="none" strike="noStrike" dirty="0">
                          <a:effectLst/>
                        </a:rPr>
                        <a:t>g</a:t>
                      </a:r>
                      <a:r>
                        <a:rPr lang="ja-JP" altLang="en-US" sz="1200" u="none" strike="noStrike" dirty="0">
                          <a:effectLst/>
                        </a:rPr>
                        <a:t>たんぱく質</a:t>
                      </a:r>
                      <a:r>
                        <a:rPr lang="en-US" altLang="ja-JP" sz="1200" u="none" strike="noStrike" dirty="0">
                          <a:effectLst/>
                        </a:rPr>
                        <a:t>)</a:t>
                      </a:r>
                      <a:endParaRPr lang="en-US" altLang="ja-JP" sz="12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</a:rPr>
                        <a:t>豚肉のアミノ酸</a:t>
                      </a:r>
                      <a:br>
                        <a:rPr lang="ja-JP" altLang="en-US" sz="1200" u="none" strike="noStrike" dirty="0">
                          <a:effectLst/>
                        </a:rPr>
                      </a:br>
                      <a:r>
                        <a:rPr lang="ja-JP" altLang="en-US" sz="1200" u="none" strike="noStrike" dirty="0">
                          <a:effectLst/>
                        </a:rPr>
                        <a:t>組成</a:t>
                      </a:r>
                      <a:br>
                        <a:rPr lang="ja-JP" altLang="en-US" sz="1200" u="none" strike="noStrike" dirty="0">
                          <a:effectLst/>
                        </a:rPr>
                      </a:br>
                      <a:r>
                        <a:rPr lang="en-US" altLang="ja-JP" sz="1200" u="none" strike="noStrike" dirty="0">
                          <a:effectLst/>
                        </a:rPr>
                        <a:t>(mg</a:t>
                      </a:r>
                      <a:r>
                        <a:rPr lang="ja-JP" altLang="en-US" sz="1200" u="none" strike="noStrike" dirty="0">
                          <a:effectLst/>
                        </a:rPr>
                        <a:t>／</a:t>
                      </a:r>
                      <a:r>
                        <a:rPr lang="en-US" altLang="ja-JP" sz="1200" u="none" strike="noStrike" dirty="0">
                          <a:effectLst/>
                        </a:rPr>
                        <a:t>g</a:t>
                      </a:r>
                      <a:r>
                        <a:rPr lang="ja-JP" altLang="en-US" sz="1200" u="none" strike="noStrike" dirty="0">
                          <a:effectLst/>
                        </a:rPr>
                        <a:t>たんぱく質</a:t>
                      </a:r>
                      <a:r>
                        <a:rPr lang="en-US" altLang="ja-JP" sz="1200" u="none" strike="noStrike" dirty="0">
                          <a:effectLst/>
                        </a:rPr>
                        <a:t>)</a:t>
                      </a:r>
                      <a:endParaRPr lang="en-US" altLang="ja-JP" sz="12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</a:rPr>
                        <a:t>アミノ酸評点パタンに対する比率</a:t>
                      </a:r>
                      <a:endParaRPr lang="ja-JP" altLang="en-US" sz="12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25407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イソロイシン</a:t>
                      </a:r>
                      <a:endParaRPr lang="ja-JP" altLang="en-US" sz="14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30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53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177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25407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ロイシン</a:t>
                      </a:r>
                      <a:endParaRPr lang="ja-JP" altLang="en-US" sz="14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59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95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161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25407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リシン</a:t>
                      </a:r>
                      <a:endParaRPr lang="ja-JP" altLang="en-US" sz="14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45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100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222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25407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含硫アミノ酸</a:t>
                      </a:r>
                      <a:endParaRPr lang="ja-JP" altLang="en-US" sz="14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22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46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209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25407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芳香族アミノ酸</a:t>
                      </a:r>
                      <a:endParaRPr lang="ja-JP" altLang="en-US" sz="14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38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234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25407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スレオニン</a:t>
                      </a:r>
                      <a:endParaRPr lang="ja-JP" altLang="en-US" sz="14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23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55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239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25407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トリプトファン</a:t>
                      </a:r>
                      <a:endParaRPr lang="ja-JP" altLang="en-US" sz="14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6.0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14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233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25407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バリン</a:t>
                      </a:r>
                      <a:endParaRPr lang="ja-JP" altLang="en-US" sz="14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39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57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146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25407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ヒスチジン</a:t>
                      </a:r>
                      <a:endParaRPr lang="ja-JP" altLang="en-US" sz="14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15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53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353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179512" y="1203598"/>
            <a:ext cx="51125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ja-JP" altLang="en-US" dirty="0"/>
              <a:t>アミノ酸組成</a:t>
            </a:r>
            <a:r>
              <a:rPr lang="ja-JP" altLang="en-US" sz="2000" dirty="0"/>
              <a:t>　</a:t>
            </a:r>
            <a:r>
              <a:rPr lang="ja-JP" altLang="en-US" dirty="0"/>
              <a:t>ぶた（大型種肉</a:t>
            </a:r>
            <a:r>
              <a:rPr lang="en-US" altLang="ja-JP" dirty="0"/>
              <a:t>/ </a:t>
            </a:r>
            <a:r>
              <a:rPr lang="ja-JP" altLang="en-US" dirty="0"/>
              <a:t>ロース</a:t>
            </a:r>
            <a:r>
              <a:rPr lang="en-US" altLang="ja-JP" dirty="0"/>
              <a:t>/ </a:t>
            </a:r>
            <a:r>
              <a:rPr lang="ja-JP" altLang="en-US" dirty="0"/>
              <a:t>赤肉</a:t>
            </a:r>
            <a:r>
              <a:rPr lang="en-US" altLang="ja-JP" dirty="0"/>
              <a:t>/ </a:t>
            </a:r>
            <a:r>
              <a:rPr lang="ja-JP" altLang="en-US" dirty="0"/>
              <a:t>生）</a:t>
            </a:r>
            <a:endParaRPr lang="ja-JP" altLang="en-US" b="1" dirty="0">
              <a:solidFill>
                <a:srgbClr val="0000FF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5076056" y="2931790"/>
            <a:ext cx="79208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940152" y="1059582"/>
            <a:ext cx="30243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リシンが不足している食パンに，肉を組み合わせると，食パン（主成分：小麦粉）のたんぱく質の栄養価を高めることができる。</a:t>
            </a:r>
            <a:endParaRPr kumimoji="1" lang="en-US" altLang="ja-JP" sz="2000" dirty="0" smtClean="0"/>
          </a:p>
          <a:p>
            <a:endParaRPr lang="en-US" altLang="ja-JP" sz="2000" dirty="0"/>
          </a:p>
          <a:p>
            <a:r>
              <a:rPr kumimoji="1" lang="ja-JP" altLang="en-US" sz="2000" dirty="0" smtClean="0"/>
              <a:t>これを，</a:t>
            </a:r>
            <a:r>
              <a:rPr kumimoji="1" lang="ja-JP" altLang="en-US" sz="2000" dirty="0" smtClean="0">
                <a:solidFill>
                  <a:srgbClr val="FF0000"/>
                </a:solidFill>
              </a:rPr>
              <a:t>たんぱく質の補足効果</a:t>
            </a:r>
            <a:r>
              <a:rPr kumimoji="1" lang="ja-JP" altLang="en-US" sz="2000" dirty="0" smtClean="0"/>
              <a:t>という。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98766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95486"/>
            <a:ext cx="8229600" cy="85725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食べ物のアレルギーとたんぱく質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347614"/>
            <a:ext cx="8229600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800" dirty="0"/>
              <a:t>たんぱく質は体内で分解されアミノ酸が２，３個結合したペプチドの形で吸収される</a:t>
            </a:r>
            <a:r>
              <a:rPr lang="ja-JP" altLang="en-US" sz="2800" dirty="0" smtClean="0"/>
              <a:t>。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食べものアレルギーの</a:t>
            </a:r>
            <a:r>
              <a:rPr lang="ja-JP" altLang="en-US" sz="2800" dirty="0"/>
              <a:t>原因はたんぱく質の分解物の抗原抗体反応で起こる。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80958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2326</TotalTime>
  <Words>369</Words>
  <Application>Microsoft Office PowerPoint</Application>
  <PresentationFormat>画面に合わせる (16:9)</PresentationFormat>
  <Paragraphs>116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ＭＳ Ｐゴシック</vt:lpstr>
      <vt:lpstr>ＭＳ明朝</vt:lpstr>
      <vt:lpstr>RyuminPr6-Regular</vt:lpstr>
      <vt:lpstr>Arial</vt:lpstr>
      <vt:lpstr>Calibri</vt:lpstr>
      <vt:lpstr>Office ​​テーマ</vt:lpstr>
      <vt:lpstr>たんぱく質</vt:lpstr>
      <vt:lpstr>たんぱく質のはたらき</vt:lpstr>
      <vt:lpstr>たんぱく質をつくるアミノ酸</vt:lpstr>
      <vt:lpstr>たんぱく質の種類と性質</vt:lpstr>
      <vt:lpstr>アミノ酸価</vt:lpstr>
      <vt:lpstr>アミノ酸価を求めよう</vt:lpstr>
      <vt:lpstr>たんぱく質の補足効果</vt:lpstr>
      <vt:lpstr>食べ物のアレルギーとたんぱく質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</dc:creator>
  <cp:lastModifiedBy>中島 美恵子</cp:lastModifiedBy>
  <cp:revision>122</cp:revision>
  <dcterms:created xsi:type="dcterms:W3CDTF">2016-06-19T17:33:11Z</dcterms:created>
  <dcterms:modified xsi:type="dcterms:W3CDTF">2016-08-12T08:03:21Z</dcterms:modified>
</cp:coreProperties>
</file>