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5143500" type="screen16x9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CCFF"/>
    <a:srgbClr val="FFCC00"/>
    <a:srgbClr val="FF0066"/>
    <a:srgbClr val="39EE00"/>
    <a:srgbClr val="66FF33"/>
    <a:srgbClr val="FFFFCC"/>
    <a:srgbClr val="CCFFCC"/>
    <a:srgbClr val="FFCC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93" d="100"/>
          <a:sy n="93" d="100"/>
        </p:scale>
        <p:origin x="67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56A2B-4636-4DF4-A8AB-0122077D5EAB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EE66A-6123-42E2-9E7D-5709C0F8A4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123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44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05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54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17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72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18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74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6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5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77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76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脂質を多く含む食品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(2)</a:t>
            </a:r>
            <a:r>
              <a:rPr lang="ja-JP" altLang="en-US" dirty="0"/>
              <a:t>－イ</a:t>
            </a:r>
            <a:r>
              <a:rPr lang="ja-JP" altLang="en-US"/>
              <a:t>－</a:t>
            </a:r>
            <a:r>
              <a:rPr lang="ja-JP" altLang="en-US" smtClean="0"/>
              <a:t>ａーＥ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872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食用油脂の種類</a:t>
            </a:r>
            <a:endParaRPr kumimoji="1" lang="ja-JP" altLang="en-US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96641"/>
              </p:ext>
            </p:extLst>
          </p:nvPr>
        </p:nvGraphicFramePr>
        <p:xfrm>
          <a:off x="756000" y="1131750"/>
          <a:ext cx="7991999" cy="3743998"/>
        </p:xfrm>
        <a:graphic>
          <a:graphicData uri="http://schemas.openxmlformats.org/drawingml/2006/table">
            <a:tbl>
              <a:tblPr firstRow="1">
                <a:tableStyleId>{69C7853C-536D-4A76-A0AE-DD22124D55A5}</a:tableStyleId>
              </a:tblPr>
              <a:tblGrid>
                <a:gridCol w="2664000"/>
                <a:gridCol w="1368000"/>
                <a:gridCol w="3959999"/>
              </a:tblGrid>
              <a:tr h="530283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分類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油脂名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</a:tr>
              <a:tr h="642743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常温で液体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（不飽和脂肪酸が多い）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植物性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オリーブ油，なたね油，大豆油，コーン油，ひまわり油，サフラワー油など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6427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動物性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魚油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642743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常温で固体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（飽和脂肪酸が多い）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植物性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err="1" smtClean="0"/>
                        <a:t>やし</a:t>
                      </a:r>
                      <a:r>
                        <a:rPr kumimoji="1" lang="ja-JP" altLang="en-US" sz="1600" dirty="0" smtClean="0"/>
                        <a:t>油，パーム油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</a:tr>
              <a:tr h="64274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動物性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バター，ラード（豚脂），ヘット（牛脂）</a:t>
                      </a:r>
                    </a:p>
                    <a:p>
                      <a:endParaRPr kumimoji="1" lang="ja-JP" altLang="en-US" sz="1600" dirty="0"/>
                    </a:p>
                  </a:txBody>
                  <a:tcPr anchor="ctr"/>
                </a:tc>
              </a:tr>
              <a:tr h="642743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加工脂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マーガリン，ショートニング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円形吹き出し 3"/>
          <p:cNvSpPr/>
          <p:nvPr/>
        </p:nvSpPr>
        <p:spPr>
          <a:xfrm>
            <a:off x="35053" y="1419750"/>
            <a:ext cx="720000" cy="720000"/>
          </a:xfrm>
          <a:prstGeom prst="wedgeEllipseCallout">
            <a:avLst>
              <a:gd name="adj1" fmla="val 77759"/>
              <a:gd name="adj2" fmla="val 307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油</a:t>
            </a:r>
            <a:endParaRPr kumimoji="1" lang="ja-JP" altLang="en-US" dirty="0"/>
          </a:p>
        </p:txBody>
      </p:sp>
      <p:sp>
        <p:nvSpPr>
          <p:cNvPr id="5" name="円形吹き出し 4"/>
          <p:cNvSpPr/>
          <p:nvPr/>
        </p:nvSpPr>
        <p:spPr>
          <a:xfrm>
            <a:off x="108000" y="3075750"/>
            <a:ext cx="720000" cy="720000"/>
          </a:xfrm>
          <a:prstGeom prst="wedgeEllipseCallout">
            <a:avLst>
              <a:gd name="adj1" fmla="val 77759"/>
              <a:gd name="adj2" fmla="val 307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5189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0250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脂肪酸の種類と多く含む食品</a:t>
            </a:r>
            <a:endParaRPr kumimoji="1" lang="ja-JP" altLang="en-US" sz="40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936671"/>
              </p:ext>
            </p:extLst>
          </p:nvPr>
        </p:nvGraphicFramePr>
        <p:xfrm>
          <a:off x="252000" y="771750"/>
          <a:ext cx="8601416" cy="4277416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1548424"/>
                <a:gridCol w="1616392"/>
                <a:gridCol w="2464118"/>
                <a:gridCol w="2972482"/>
              </a:tblGrid>
              <a:tr h="36015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種類</a:t>
                      </a:r>
                      <a:endParaRPr kumimoji="1" lang="ja-JP" alt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油脂名</a:t>
                      </a:r>
                      <a:endParaRPr kumimoji="1" lang="en-US" altLang="ja-JP" sz="1800" dirty="0" smtClean="0"/>
                    </a:p>
                  </a:txBody>
                  <a:tcPr/>
                </a:tc>
              </a:tr>
              <a:tr h="63027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一価不飽和脂肪酸</a:t>
                      </a:r>
                      <a:endParaRPr kumimoji="1" lang="ja-JP" altLang="en-US" sz="1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オレイン酸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オリーブ油，なたね油</a:t>
                      </a:r>
                      <a:endParaRPr kumimoji="1" lang="ja-JP" altLang="en-US" sz="1800" dirty="0"/>
                    </a:p>
                  </a:txBody>
                  <a:tcPr anchor="ctr"/>
                </a:tc>
              </a:tr>
              <a:tr h="630275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多価不飽和脂肪酸</a:t>
                      </a:r>
                      <a:endParaRPr kumimoji="1" lang="en-US" altLang="ja-JP" sz="1800" dirty="0" smtClean="0"/>
                    </a:p>
                    <a:p>
                      <a:pPr algn="ctr"/>
                      <a:endParaRPr kumimoji="1" lang="ja-JP" altLang="en-US" sz="18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リノール酸系</a:t>
                      </a:r>
                      <a:endParaRPr kumimoji="1" lang="en-US" altLang="ja-JP" sz="1800" dirty="0" smtClean="0"/>
                    </a:p>
                    <a:p>
                      <a:pPr algn="ctr"/>
                      <a:r>
                        <a:rPr kumimoji="1" lang="ja-JP" altLang="en-US" sz="1800" dirty="0" smtClean="0"/>
                        <a:t>（</a:t>
                      </a:r>
                      <a:r>
                        <a:rPr kumimoji="1" lang="en-US" altLang="ja-JP" sz="1800" dirty="0" smtClean="0"/>
                        <a:t>n-6</a:t>
                      </a:r>
                      <a:r>
                        <a:rPr kumimoji="1" lang="ja-JP" altLang="en-US" sz="1800" dirty="0" smtClean="0"/>
                        <a:t>系）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リノール酸</a:t>
                      </a:r>
                      <a:endParaRPr kumimoji="1" lang="en-US" altLang="ja-JP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大豆油，コーン油，ひまわり油，サフラワー油</a:t>
                      </a:r>
                      <a:endParaRPr kumimoji="1" lang="en-US" altLang="ja-JP" sz="1800" dirty="0" smtClean="0"/>
                    </a:p>
                  </a:txBody>
                  <a:tcPr anchor="ctr"/>
                </a:tc>
              </a:tr>
              <a:tr h="4282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アラキドン酸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卵黄</a:t>
                      </a:r>
                    </a:p>
                  </a:txBody>
                  <a:tcPr anchor="ctr"/>
                </a:tc>
              </a:tr>
              <a:tr h="64931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α-</a:t>
                      </a:r>
                      <a:r>
                        <a:rPr kumimoji="1" lang="ja-JP" altLang="en-US" sz="1800" dirty="0" smtClean="0"/>
                        <a:t>リノレン酸系</a:t>
                      </a:r>
                      <a:endParaRPr kumimoji="1" lang="en-US" altLang="ja-JP" sz="1800" dirty="0" smtClean="0"/>
                    </a:p>
                    <a:p>
                      <a:pPr algn="ctr"/>
                      <a:r>
                        <a:rPr kumimoji="1" lang="ja-JP" altLang="en-US" sz="1800" dirty="0" smtClean="0"/>
                        <a:t>（</a:t>
                      </a:r>
                      <a:r>
                        <a:rPr kumimoji="1" lang="en-US" altLang="ja-JP" sz="1800" dirty="0" smtClean="0"/>
                        <a:t>n-3</a:t>
                      </a:r>
                      <a:r>
                        <a:rPr kumimoji="1" lang="ja-JP" altLang="en-US" sz="1800" dirty="0" smtClean="0"/>
                        <a:t>系）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α-</a:t>
                      </a:r>
                      <a:r>
                        <a:rPr kumimoji="1" lang="ja-JP" altLang="en-US" sz="1800" dirty="0" smtClean="0"/>
                        <a:t>リノレン酸</a:t>
                      </a:r>
                      <a:endParaRPr kumimoji="1" lang="en-US" altLang="ja-JP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err="1" smtClean="0"/>
                        <a:t>しそ</a:t>
                      </a:r>
                      <a:r>
                        <a:rPr kumimoji="1" lang="ja-JP" altLang="en-US" sz="1800" dirty="0" smtClean="0"/>
                        <a:t>油，なたね油</a:t>
                      </a:r>
                      <a:endParaRPr kumimoji="1" lang="en-US" altLang="ja-JP" sz="1800" dirty="0" smtClean="0"/>
                    </a:p>
                  </a:txBody>
                  <a:tcPr anchor="ctr"/>
                </a:tc>
              </a:tr>
              <a:tr h="64931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DHA</a:t>
                      </a:r>
                      <a:r>
                        <a:rPr kumimoji="1" lang="ja-JP" altLang="en-US" sz="1600" dirty="0" smtClean="0"/>
                        <a:t>（ドコサヘキサエン酸）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en-US" altLang="ja-JP" sz="1600" dirty="0" smtClean="0"/>
                        <a:t>IPA</a:t>
                      </a:r>
                      <a:r>
                        <a:rPr kumimoji="1" lang="ja-JP" altLang="en-US" sz="1600" dirty="0" smtClean="0"/>
                        <a:t>（イコサペンタエン酸）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魚油</a:t>
                      </a:r>
                    </a:p>
                  </a:txBody>
                  <a:tcPr anchor="ctr"/>
                </a:tc>
              </a:tr>
              <a:tr h="90039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飽和脂肪酸</a:t>
                      </a:r>
                      <a:endParaRPr kumimoji="1" lang="ja-JP" altLang="en-US" sz="1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パルチミン酸</a:t>
                      </a:r>
                      <a:endParaRPr kumimoji="1" lang="en-US" altLang="ja-JP" sz="18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ステアリン酸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バター，ラード（豚脂），ヘット（牛脂）</a:t>
                      </a:r>
                    </a:p>
                    <a:p>
                      <a:r>
                        <a:rPr kumimoji="1" lang="ja-JP" altLang="en-US" sz="1800" dirty="0" err="1" smtClean="0"/>
                        <a:t>やし</a:t>
                      </a:r>
                      <a:r>
                        <a:rPr kumimoji="1" lang="ja-JP" altLang="en-US" sz="1800" dirty="0" smtClean="0"/>
                        <a:t>油，パーム油</a:t>
                      </a:r>
                      <a:endParaRPr kumimoji="1" lang="en-US" altLang="ja-JP" sz="18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865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750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油脂の調理性</a:t>
            </a:r>
            <a:endParaRPr kumimoji="1" lang="ja-JP" altLang="en-US" sz="40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257292"/>
              </p:ext>
            </p:extLst>
          </p:nvPr>
        </p:nvGraphicFramePr>
        <p:xfrm>
          <a:off x="396000" y="1059750"/>
          <a:ext cx="8442930" cy="381600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2106930"/>
                <a:gridCol w="3480000"/>
                <a:gridCol w="2856000"/>
              </a:tblGrid>
              <a:tr h="9540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高温性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高温で加熱することにより，食品中の水分が短時間で置換され，からっとした歯ざわりになる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天ぷら，フライ，炒め物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9540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ショートニング性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小麦粉に練り込むことで，もろく，砕けやすい性質を与える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焼き菓子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9540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クリーミング性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拡販することで空気を抱き込み，なめらかになる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ホイップクリーム，バタークリーム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9540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エマルジョンの形成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酢・油と乳化剤を合わせて攪拌すると，混ざり合って乳濁液ができ，なめらかな舌</a:t>
                      </a:r>
                      <a:r>
                        <a:rPr kumimoji="1" lang="ja-JP" altLang="en-US" dirty="0" err="1" smtClean="0"/>
                        <a:t>ざ</a:t>
                      </a:r>
                      <a:r>
                        <a:rPr kumimoji="1" lang="ja-JP" altLang="en-US" dirty="0" smtClean="0"/>
                        <a:t>わりになる。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マヨネーズ，マーガリン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098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2973</TotalTime>
  <Words>270</Words>
  <Application>Microsoft Office PowerPoint</Application>
  <PresentationFormat>画面に合わせる (16:9)</PresentationFormat>
  <Paragraphs>59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ＭＳ Ｐゴシック</vt:lpstr>
      <vt:lpstr>Arial</vt:lpstr>
      <vt:lpstr>Calibri</vt:lpstr>
      <vt:lpstr>Office ​​テーマ</vt:lpstr>
      <vt:lpstr>脂質を多く含む食品</vt:lpstr>
      <vt:lpstr>食用油脂の種類</vt:lpstr>
      <vt:lpstr>脂肪酸の種類と多く含む食品</vt:lpstr>
      <vt:lpstr>油脂の調理性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</dc:creator>
  <cp:lastModifiedBy>中島 美恵子</cp:lastModifiedBy>
  <cp:revision>172</cp:revision>
  <cp:lastPrinted>2016-08-12T01:00:25Z</cp:lastPrinted>
  <dcterms:created xsi:type="dcterms:W3CDTF">2016-06-19T17:33:11Z</dcterms:created>
  <dcterms:modified xsi:type="dcterms:W3CDTF">2016-08-12T08:04:43Z</dcterms:modified>
</cp:coreProperties>
</file>