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7" r:id="rId4"/>
    <p:sldId id="258" r:id="rId5"/>
    <p:sldId id="261" r:id="rId6"/>
    <p:sldId id="262" r:id="rId7"/>
    <p:sldId id="259" r:id="rId8"/>
  </p:sldIdLst>
  <p:sldSz cx="9144000" cy="5143500" type="screen16x9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FF"/>
    <a:srgbClr val="FFCC00"/>
    <a:srgbClr val="FF0066"/>
    <a:srgbClr val="39EE00"/>
    <a:srgbClr val="66FF33"/>
    <a:srgbClr val="FFFFCC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93" d="100"/>
          <a:sy n="93" d="100"/>
        </p:scale>
        <p:origin x="67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56A2B-4636-4DF4-A8AB-0122077D5EAB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E66A-6123-42E2-9E7D-5709C0F8A4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12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EE66A-6123-42E2-9E7D-5709C0F8A49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92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脂質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－イ－</a:t>
            </a:r>
            <a:r>
              <a:rPr lang="ja-JP" altLang="en-US" dirty="0" smtClean="0"/>
              <a:t>ａー</a:t>
            </a:r>
            <a:r>
              <a:rPr lang="en-US" altLang="ja-JP" dirty="0" smtClean="0"/>
              <a:t>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脂質の種類</a:t>
            </a:r>
            <a:endParaRPr kumimoji="1" lang="ja-JP" altLang="en-US" sz="4000" dirty="0"/>
          </a:p>
        </p:txBody>
      </p:sp>
      <p:sp>
        <p:nvSpPr>
          <p:cNvPr id="6" name="角丸四角形 5"/>
          <p:cNvSpPr/>
          <p:nvPr/>
        </p:nvSpPr>
        <p:spPr>
          <a:xfrm>
            <a:off x="179512" y="915566"/>
            <a:ext cx="864096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ja-JP" altLang="en-US" sz="2400" dirty="0" smtClean="0"/>
              <a:t>脂質</a:t>
            </a:r>
            <a:r>
              <a:rPr lang="ja-JP" altLang="en-US" sz="2400" dirty="0"/>
              <a:t>は，中性脂肪，リン脂質，</a:t>
            </a:r>
            <a:r>
              <a:rPr lang="ja-JP" altLang="en-US" sz="2400" dirty="0" smtClean="0"/>
              <a:t>コレステロールなど</a:t>
            </a:r>
            <a:r>
              <a:rPr lang="ja-JP" altLang="en-US" sz="2400" dirty="0"/>
              <a:t>に分けられる</a:t>
            </a:r>
            <a:r>
              <a:rPr lang="ja-JP" altLang="en-US" sz="2400" dirty="0" smtClean="0"/>
              <a:t>。脂質の大部分は中性脂肪で，グリセリンと脂肪酸が３つ結合したものである。</a:t>
            </a:r>
            <a:endParaRPr kumimoji="1" lang="ja-JP" altLang="en-US" sz="2400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1764000" y="3003750"/>
            <a:ext cx="2160000" cy="1152033"/>
            <a:chOff x="972000" y="2571749"/>
            <a:chExt cx="2160000" cy="1152033"/>
          </a:xfrm>
        </p:grpSpPr>
        <p:sp>
          <p:nvSpPr>
            <p:cNvPr id="7" name="正方形/長方形 6"/>
            <p:cNvSpPr/>
            <p:nvPr/>
          </p:nvSpPr>
          <p:spPr>
            <a:xfrm>
              <a:off x="972000" y="2571749"/>
              <a:ext cx="360040" cy="115200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/>
                <a:t>グリセリン</a:t>
              </a:r>
              <a:endParaRPr kumimoji="1" lang="ja-JP" altLang="en-US" sz="1400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332000" y="2571750"/>
              <a:ext cx="360040" cy="2880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332000" y="3435750"/>
              <a:ext cx="360040" cy="2880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332000" y="3003750"/>
              <a:ext cx="360040" cy="2880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692000" y="2571750"/>
              <a:ext cx="1440000" cy="28800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脂肪酸</a:t>
              </a:r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692000" y="3003750"/>
              <a:ext cx="1440000" cy="28800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脂肪酸</a:t>
              </a:r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692000" y="3435750"/>
              <a:ext cx="1440000" cy="28800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脂肪酸</a:t>
              </a:r>
              <a:endParaRPr kumimoji="1" lang="ja-JP" altLang="en-US" dirty="0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828000" y="257175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中性脂肪の模式図</a:t>
            </a:r>
            <a:endParaRPr kumimoji="1" lang="ja-JP" altLang="en-US" dirty="0"/>
          </a:p>
        </p:txBody>
      </p:sp>
      <p:sp>
        <p:nvSpPr>
          <p:cNvPr id="17" name="円形吹き出し 16"/>
          <p:cNvSpPr/>
          <p:nvPr/>
        </p:nvSpPr>
        <p:spPr>
          <a:xfrm>
            <a:off x="4860000" y="4011750"/>
            <a:ext cx="3312000" cy="1008000"/>
          </a:xfrm>
          <a:prstGeom prst="wedgeEllipseCallout">
            <a:avLst>
              <a:gd name="adj1" fmla="val -75920"/>
              <a:gd name="adj2" fmla="val -4503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脂肪酸にはいろいろな種類</a:t>
            </a:r>
            <a:r>
              <a:rPr lang="ja-JP" altLang="en-US" dirty="0" smtClean="0"/>
              <a:t>があり，性質が異なるので注意！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4212000" y="293175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2000" dirty="0"/>
              <a:t>消化酵素により，体内でグリセリンと脂肪酸に分解されて，小腸から吸収される。</a:t>
            </a:r>
          </a:p>
        </p:txBody>
      </p:sp>
    </p:spTree>
    <p:extLst>
      <p:ext uri="{BB962C8B-B14F-4D97-AF65-F5344CB8AC3E}">
        <p14:creationId xmlns:p14="http://schemas.microsoft.com/office/powerpoint/2010/main" val="2735006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脂質のはたらき</a:t>
            </a:r>
            <a:endParaRPr kumimoji="1" lang="ja-JP" altLang="en-US" sz="4000" dirty="0"/>
          </a:p>
        </p:txBody>
      </p:sp>
      <p:sp>
        <p:nvSpPr>
          <p:cNvPr id="3" name="角丸四角形 2"/>
          <p:cNvSpPr/>
          <p:nvPr/>
        </p:nvSpPr>
        <p:spPr>
          <a:xfrm>
            <a:off x="180000" y="987750"/>
            <a:ext cx="8712968" cy="28803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中性脂肪は，エネルギー</a:t>
            </a:r>
            <a:r>
              <a:rPr lang="ja-JP" altLang="en-US" sz="2400" dirty="0"/>
              <a:t>（９</a:t>
            </a:r>
            <a:r>
              <a:rPr lang="en-US" altLang="ja-JP" sz="2400" dirty="0"/>
              <a:t>kcal/g</a:t>
            </a:r>
            <a:r>
              <a:rPr lang="ja-JP" altLang="en-US" sz="2400" dirty="0"/>
              <a:t>）になる。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コレステロールは，細胞</a:t>
            </a:r>
            <a:r>
              <a:rPr lang="ja-JP" altLang="en-US" sz="2400" dirty="0"/>
              <a:t>膜の構成</a:t>
            </a:r>
            <a:r>
              <a:rPr lang="ja-JP" altLang="en-US" sz="2400" dirty="0" smtClean="0"/>
              <a:t>成分のほか，</a:t>
            </a:r>
            <a:r>
              <a:rPr lang="ja-JP" altLang="en-US" sz="2400" dirty="0"/>
              <a:t>ステロイドホルモンの構成</a:t>
            </a:r>
            <a:r>
              <a:rPr lang="ja-JP" altLang="en-US" sz="2400" dirty="0" smtClean="0"/>
              <a:t>成分にもなる。</a:t>
            </a:r>
            <a:endParaRPr lang="ja-JP" alt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リン</a:t>
            </a:r>
            <a:r>
              <a:rPr lang="ja-JP" altLang="en-US" sz="2400" dirty="0"/>
              <a:t>脂質</a:t>
            </a:r>
            <a:r>
              <a:rPr lang="ja-JP" altLang="en-US" sz="2400" dirty="0" smtClean="0"/>
              <a:t>は，脳</a:t>
            </a:r>
            <a:r>
              <a:rPr lang="ja-JP" altLang="en-US" sz="2400" dirty="0"/>
              <a:t>や神経組織，肝臓に多く含まれている</a:t>
            </a:r>
            <a:r>
              <a:rPr lang="ja-JP" altLang="en-US" sz="2400" dirty="0" smtClean="0"/>
              <a:t>。細胞膜</a:t>
            </a:r>
            <a:r>
              <a:rPr lang="ja-JP" altLang="en-US" sz="2400" dirty="0"/>
              <a:t>の重要な構成</a:t>
            </a:r>
            <a:r>
              <a:rPr lang="ja-JP" altLang="en-US" sz="2400" dirty="0" smtClean="0"/>
              <a:t>成分である。</a:t>
            </a:r>
            <a:endParaRPr lang="en-US" altLang="ja-JP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2400" dirty="0"/>
              <a:t>脂溶性ビタミン</a:t>
            </a:r>
            <a:r>
              <a:rPr lang="en-US" altLang="ja-JP" sz="2400" dirty="0"/>
              <a:t>(</a:t>
            </a:r>
            <a:r>
              <a:rPr lang="ja-JP" altLang="en-US" sz="2400" dirty="0"/>
              <a:t>ビタミン</a:t>
            </a:r>
            <a:r>
              <a:rPr lang="en-US" altLang="ja-JP" sz="2400" dirty="0"/>
              <a:t>A</a:t>
            </a:r>
            <a:r>
              <a:rPr lang="ja-JP" altLang="en-US" sz="2400" dirty="0"/>
              <a:t>・</a:t>
            </a:r>
            <a:r>
              <a:rPr lang="en-US" altLang="ja-JP" sz="2400" dirty="0"/>
              <a:t>D</a:t>
            </a:r>
            <a:r>
              <a:rPr lang="ja-JP" altLang="en-US" sz="2400" dirty="0"/>
              <a:t>・</a:t>
            </a:r>
            <a:r>
              <a:rPr lang="en-US" altLang="ja-JP" sz="2400" dirty="0"/>
              <a:t>E</a:t>
            </a:r>
            <a:r>
              <a:rPr lang="ja-JP" altLang="en-US" sz="2400" dirty="0"/>
              <a:t>・</a:t>
            </a:r>
            <a:r>
              <a:rPr lang="en-US" altLang="ja-JP" sz="2400" dirty="0"/>
              <a:t>K) </a:t>
            </a:r>
            <a:r>
              <a:rPr lang="ja-JP" altLang="en-US" sz="2400" dirty="0"/>
              <a:t>や</a:t>
            </a:r>
            <a:r>
              <a:rPr lang="ja-JP" altLang="en-US" sz="2400" dirty="0" smtClean="0"/>
              <a:t>カロテンの</a:t>
            </a:r>
            <a:r>
              <a:rPr lang="ja-JP" altLang="en-US" sz="2400" dirty="0"/>
              <a:t>吸収を</a:t>
            </a:r>
            <a:r>
              <a:rPr lang="ja-JP" altLang="en-US" sz="2400" dirty="0" smtClean="0"/>
              <a:t>助ける。</a:t>
            </a:r>
            <a:endParaRPr lang="ja-JP" altLang="en-US" sz="2400" dirty="0"/>
          </a:p>
        </p:txBody>
      </p:sp>
      <p:sp>
        <p:nvSpPr>
          <p:cNvPr id="4" name="円形吹き出し 3"/>
          <p:cNvSpPr/>
          <p:nvPr/>
        </p:nvSpPr>
        <p:spPr>
          <a:xfrm>
            <a:off x="4860032" y="3795750"/>
            <a:ext cx="3960440" cy="1275606"/>
          </a:xfrm>
          <a:prstGeom prst="wedgeEllipseCallout">
            <a:avLst>
              <a:gd name="adj1" fmla="val -45997"/>
              <a:gd name="adj2" fmla="val -4858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脂質からの摂取エネルギーは，全摂取エネルギーの</a:t>
            </a:r>
            <a:r>
              <a:rPr lang="en-US" altLang="ja-JP" dirty="0"/>
              <a:t>25</a:t>
            </a:r>
            <a:r>
              <a:rPr lang="ja-JP" altLang="en-US" dirty="0"/>
              <a:t>％を上限とすることが</a:t>
            </a:r>
            <a:r>
              <a:rPr lang="ja-JP" altLang="en-US" dirty="0" smtClean="0"/>
              <a:t>望ましい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06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92250"/>
            <a:ext cx="8229600" cy="857250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飽和脂肪酸と不飽和脂肪酸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6000" y="4443750"/>
            <a:ext cx="6228000" cy="699750"/>
          </a:xfrm>
        </p:spPr>
        <p:txBody>
          <a:bodyPr>
            <a:normAutofit/>
          </a:bodyPr>
          <a:lstStyle/>
          <a:p>
            <a:pPr indent="-285750">
              <a:buFont typeface="Wingdings" panose="05000000000000000000" pitchFamily="2" charset="2"/>
              <a:buChar char="n"/>
            </a:pPr>
            <a:r>
              <a:rPr lang="ja-JP" altLang="en-US" sz="1600" dirty="0" smtClean="0"/>
              <a:t>不飽和</a:t>
            </a:r>
            <a:r>
              <a:rPr lang="ja-JP" altLang="en-US" sz="1600" dirty="0"/>
              <a:t>脂肪</a:t>
            </a:r>
            <a:r>
              <a:rPr lang="ja-JP" altLang="en-US" sz="1600" dirty="0" smtClean="0"/>
              <a:t>酸を多く含む・・・なたね</a:t>
            </a:r>
            <a:r>
              <a:rPr lang="ja-JP" altLang="en-US" sz="1600" dirty="0"/>
              <a:t>油，オリーブ油，魚油など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 indent="-285750">
              <a:buFont typeface="Wingdings" panose="05000000000000000000" pitchFamily="2" charset="2"/>
              <a:buChar char="n"/>
            </a:pPr>
            <a:r>
              <a:rPr lang="ja-JP" altLang="en-US" sz="1600" dirty="0"/>
              <a:t>飽和脂肪酸を多く含む・・・バター，ラード，ヘット，マーガリンなど</a:t>
            </a:r>
            <a:r>
              <a:rPr lang="ja-JP" altLang="en-US" sz="1600" dirty="0" smtClean="0"/>
              <a:t>。</a:t>
            </a:r>
            <a:endParaRPr lang="en-US" altLang="ja-JP" sz="1600" dirty="0"/>
          </a:p>
          <a:p>
            <a:pPr lvl="1">
              <a:buFont typeface="Wingdings" panose="05000000000000000000" pitchFamily="2" charset="2"/>
              <a:buChar char="n"/>
            </a:pPr>
            <a:endParaRPr lang="en-US" altLang="ja-JP" sz="1600" dirty="0"/>
          </a:p>
          <a:p>
            <a:pPr>
              <a:buFont typeface="Wingdings" panose="05000000000000000000" pitchFamily="2" charset="2"/>
              <a:buChar char="n"/>
            </a:pPr>
            <a:endParaRPr kumimoji="1" lang="ja-JP" altLang="en-US" sz="1800" dirty="0"/>
          </a:p>
        </p:txBody>
      </p:sp>
      <p:sp>
        <p:nvSpPr>
          <p:cNvPr id="4" name="角丸四角形 3"/>
          <p:cNvSpPr/>
          <p:nvPr/>
        </p:nvSpPr>
        <p:spPr>
          <a:xfrm>
            <a:off x="108000" y="699750"/>
            <a:ext cx="8856000" cy="2232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飽和</a:t>
            </a:r>
            <a:r>
              <a:rPr lang="ja-JP" altLang="en-US" sz="2400" dirty="0"/>
              <a:t>脂肪</a:t>
            </a:r>
            <a:r>
              <a:rPr lang="ja-JP" altLang="en-US" sz="2400" dirty="0" smtClean="0"/>
              <a:t>酸・・・分子</a:t>
            </a:r>
            <a:r>
              <a:rPr lang="ja-JP" altLang="en-US" sz="2400" dirty="0"/>
              <a:t>構造の中に二重結合を</a:t>
            </a:r>
            <a:r>
              <a:rPr lang="ja-JP" altLang="en-US" sz="2400" dirty="0" smtClean="0"/>
              <a:t>もたない。</a:t>
            </a:r>
            <a:endParaRPr lang="en-US" altLang="ja-JP" sz="24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/>
              <a:t>血中コレステロール</a:t>
            </a:r>
            <a:r>
              <a:rPr lang="ja-JP" altLang="en-US" sz="2400" dirty="0"/>
              <a:t>濃度を上昇</a:t>
            </a:r>
            <a:r>
              <a:rPr lang="ja-JP" altLang="en-US" sz="2400" dirty="0" smtClean="0"/>
              <a:t>させる。</a:t>
            </a:r>
            <a:endParaRPr lang="en-US" altLang="ja-JP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不飽和脂肪</a:t>
            </a:r>
            <a:r>
              <a:rPr lang="ja-JP" altLang="en-US" sz="2400" dirty="0" smtClean="0"/>
              <a:t>酸・・・</a:t>
            </a:r>
            <a:r>
              <a:rPr lang="ja-JP" altLang="en-US" sz="2400" dirty="0"/>
              <a:t>分子構造の中に</a:t>
            </a:r>
            <a:r>
              <a:rPr lang="ja-JP" altLang="en-US" sz="2400" dirty="0" smtClean="0"/>
              <a:t>二重</a:t>
            </a:r>
            <a:r>
              <a:rPr lang="ja-JP" altLang="en-US" sz="2400" dirty="0"/>
              <a:t>結合を</a:t>
            </a:r>
            <a:r>
              <a:rPr lang="ja-JP" altLang="en-US" sz="2400" dirty="0" smtClean="0"/>
              <a:t>１個以上もつ</a:t>
            </a:r>
            <a:endParaRPr lang="ja-JP" altLang="en-US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/>
              <a:t>血中コレステロール</a:t>
            </a:r>
            <a:r>
              <a:rPr lang="ja-JP" altLang="en-US" sz="2400" dirty="0"/>
              <a:t>濃度を低下させるものもある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ja-JP" altLang="en-US" sz="2400" dirty="0" smtClean="0"/>
              <a:t>二重結合</a:t>
            </a:r>
            <a:r>
              <a:rPr lang="ja-JP" altLang="en-US" sz="2400" dirty="0"/>
              <a:t>をもつため</a:t>
            </a:r>
            <a:r>
              <a:rPr lang="ja-JP" altLang="en-US" sz="2400" dirty="0" smtClean="0"/>
              <a:t>反応性が</a:t>
            </a:r>
            <a:r>
              <a:rPr lang="ja-JP" altLang="en-US" sz="2400" dirty="0"/>
              <a:t>高く，酸化されやすく変敗しやすい。</a:t>
            </a:r>
            <a:endParaRPr kumimoji="1" lang="ja-JP" altLang="en-US" sz="2400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252000" y="3075750"/>
            <a:ext cx="1803275" cy="1313551"/>
            <a:chOff x="252000" y="3075750"/>
            <a:chExt cx="1803275" cy="1313551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332000" y="3219750"/>
              <a:ext cx="723275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400" b="1" dirty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Ｈ　</a:t>
              </a:r>
              <a:r>
                <a:rPr lang="ja-JP" altLang="en-US" sz="1400" b="1" dirty="0" smtClean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Ｈ</a:t>
              </a:r>
              <a:endParaRPr kumimoji="1" lang="en-US" altLang="ja-JP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400" b="1" dirty="0" smtClean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｜　｜</a:t>
              </a:r>
              <a:endParaRPr lang="en-US" altLang="ja-JP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400" b="1" dirty="0" smtClean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Ｃ</a:t>
              </a:r>
              <a:r>
                <a:rPr lang="en-US" altLang="ja-JP" sz="1400" b="1" dirty="0" smtClean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―</a:t>
              </a:r>
              <a:r>
                <a:rPr lang="ja-JP" altLang="en-US" sz="1400" b="1" dirty="0" smtClean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Ｃ</a:t>
              </a:r>
              <a:endParaRPr lang="en-US" altLang="ja-JP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400" b="1" dirty="0" smtClean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｜　｜</a:t>
              </a:r>
              <a:endParaRPr lang="en-US" altLang="ja-JP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chemeClr val="tx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Ｈ　Ｈ</a:t>
              </a:r>
              <a:endParaRPr kumimoji="1" lang="ja-JP" altLang="en-US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52000" y="3075750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 smtClean="0">
                  <a:solidFill>
                    <a:schemeClr val="tx2"/>
                  </a:solidFill>
                </a:rPr>
                <a:t>飽和脂肪酸</a:t>
              </a:r>
              <a:endParaRPr kumimoji="1" lang="ja-JP" altLang="en-US" sz="1600" dirty="0">
                <a:solidFill>
                  <a:schemeClr val="tx2"/>
                </a:solidFill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484000" y="307575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/>
                </a:solidFill>
              </a:rPr>
              <a:t>不飽和脂肪酸</a:t>
            </a:r>
            <a:endParaRPr kumimoji="1" lang="en-US" altLang="ja-JP" sz="1600" dirty="0" smtClean="0">
              <a:solidFill>
                <a:schemeClr val="tx2"/>
              </a:solidFill>
            </a:endParaRPr>
          </a:p>
          <a:p>
            <a:r>
              <a:rPr lang="ja-JP" altLang="en-US" sz="1600" dirty="0" smtClean="0">
                <a:solidFill>
                  <a:schemeClr val="tx2"/>
                </a:solidFill>
              </a:rPr>
              <a:t>（シス型結合）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00" y="3075750"/>
            <a:ext cx="1669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/>
                </a:solidFill>
              </a:rPr>
              <a:t>不飽和脂肪酸</a:t>
            </a:r>
            <a:endParaRPr kumimoji="1" lang="en-US" altLang="ja-JP" sz="1600" dirty="0" smtClean="0">
              <a:solidFill>
                <a:schemeClr val="tx2"/>
              </a:solidFill>
            </a:endParaRPr>
          </a:p>
          <a:p>
            <a:r>
              <a:rPr lang="ja-JP" altLang="en-US" sz="1600" dirty="0" smtClean="0">
                <a:solidFill>
                  <a:schemeClr val="tx2"/>
                </a:solidFill>
              </a:rPr>
              <a:t>（トランス型結合）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80000" y="3291750"/>
            <a:ext cx="9028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Ｈ</a:t>
            </a:r>
            <a:r>
              <a:rPr lang="ja-JP" altLang="en-US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Ｈ</a:t>
            </a:r>
            <a:endParaRPr kumimoji="1"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｜　｜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Ｃ＝Ｃ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　　＼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60000" y="3291750"/>
            <a:ext cx="108234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Ｈ</a:t>
            </a:r>
            <a:r>
              <a:rPr lang="ja-JP" altLang="en-US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｜　</a:t>
            </a:r>
            <a:r>
              <a:rPr lang="ja-JP" altLang="en-US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／ 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Ｃ＝Ｃ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　</a:t>
            </a:r>
            <a:r>
              <a:rPr lang="ja-JP" altLang="en-US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｜</a:t>
            </a:r>
            <a:endParaRPr lang="en-US" altLang="ja-JP" sz="1400" b="1" dirty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Ｈ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48000" y="4514669"/>
            <a:ext cx="22320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出典：高等学校家庭科指導資料　　</a:t>
            </a:r>
            <a:r>
              <a:rPr lang="en-US" altLang="ja-JP" sz="1050" dirty="0" smtClean="0"/>
              <a:t>http</a:t>
            </a:r>
            <a:r>
              <a:rPr lang="en-US" altLang="ja-JP" sz="1050" dirty="0"/>
              <a:t>://www.mext.go.jp/a_menu/shotou/new-cs/senseiouen/1333132.htm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84284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必須脂肪酸</a:t>
            </a:r>
            <a:endParaRPr kumimoji="1" lang="ja-JP" altLang="en-US" sz="4000" dirty="0"/>
          </a:p>
        </p:txBody>
      </p:sp>
      <p:sp>
        <p:nvSpPr>
          <p:cNvPr id="4" name="角丸四角形 3"/>
          <p:cNvSpPr/>
          <p:nvPr/>
        </p:nvSpPr>
        <p:spPr>
          <a:xfrm>
            <a:off x="324000" y="987750"/>
            <a:ext cx="8568000" cy="2808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2400" dirty="0"/>
              <a:t>不飽和脂肪酸の中で，リノール酸，</a:t>
            </a:r>
            <a:r>
              <a:rPr lang="en-US" altLang="ja-JP" sz="2400" dirty="0"/>
              <a:t>α-</a:t>
            </a:r>
            <a:r>
              <a:rPr lang="ja-JP" altLang="en-US" sz="2400" dirty="0"/>
              <a:t>リノレン酸は動物の成長にかかせない脂肪酸である。これらは体内で合成されないため，食べ物から摂取する必要があり必須脂肪酸</a:t>
            </a:r>
            <a:r>
              <a:rPr lang="ja-JP" altLang="en-US" sz="2400" dirty="0" smtClean="0"/>
              <a:t>と</a:t>
            </a:r>
            <a:r>
              <a:rPr lang="ja-JP" altLang="en-US" sz="2400" dirty="0"/>
              <a:t>い</a:t>
            </a:r>
            <a:r>
              <a:rPr lang="ja-JP" altLang="en-US" sz="2400" dirty="0" smtClean="0"/>
              <a:t>われる</a:t>
            </a:r>
            <a:r>
              <a:rPr lang="ja-JP" altLang="en-US" sz="2400" dirty="0"/>
              <a:t>。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2400" dirty="0"/>
              <a:t>アラキドン酸，</a:t>
            </a:r>
            <a:r>
              <a:rPr lang="en-US" altLang="ja-JP" sz="2400" dirty="0"/>
              <a:t>IPA</a:t>
            </a:r>
            <a:r>
              <a:rPr lang="ja-JP" altLang="en-US" sz="2400" dirty="0"/>
              <a:t>（</a:t>
            </a:r>
            <a:r>
              <a:rPr lang="en-US" altLang="ja-JP" sz="2400" dirty="0"/>
              <a:t>EPA</a:t>
            </a:r>
            <a:r>
              <a:rPr lang="ja-JP" altLang="en-US" sz="2400" dirty="0"/>
              <a:t>），</a:t>
            </a:r>
            <a:r>
              <a:rPr lang="en-US" altLang="ja-JP" sz="2400" dirty="0"/>
              <a:t>DHA </a:t>
            </a:r>
            <a:r>
              <a:rPr lang="ja-JP" altLang="en-US" sz="2400" dirty="0"/>
              <a:t>は体内での合成速度が遅いために必須脂肪酸の</a:t>
            </a:r>
            <a:r>
              <a:rPr lang="ja-JP" altLang="en-US" sz="2400" dirty="0" smtClean="0"/>
              <a:t>扱い</a:t>
            </a:r>
            <a:r>
              <a:rPr lang="ja-JP" altLang="en-US" sz="2400" dirty="0"/>
              <a:t>をすることもある</a:t>
            </a:r>
            <a:r>
              <a:rPr lang="ja-JP" altLang="en-US" sz="2400" dirty="0" smtClean="0"/>
              <a:t>。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4803999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出典：高等学校家庭科指導資料　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://www.mext.go.jp/a_menu/shotou/new-cs/senseiouen/1333132.htm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380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75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トランス脂肪酸</a:t>
            </a:r>
            <a:endParaRPr kumimoji="1"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324000" y="915750"/>
            <a:ext cx="842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ShinGoPro-Regular"/>
              </a:rPr>
              <a:t>　植物油</a:t>
            </a:r>
            <a:r>
              <a:rPr lang="ja-JP" altLang="en-US" sz="2400" dirty="0">
                <a:latin typeface="ShinGoPro-Regular"/>
              </a:rPr>
              <a:t>は不飽和脂肪酸が多く含まれ液体であるが，それに</a:t>
            </a:r>
            <a:r>
              <a:rPr lang="ja-JP" altLang="en-US" sz="2400" u="sng" dirty="0">
                <a:latin typeface="ShinGoPro-Regular"/>
              </a:rPr>
              <a:t>水素を化学的に添加し固体に変化させる</a:t>
            </a:r>
            <a:r>
              <a:rPr lang="ja-JP" altLang="en-US" sz="2400" dirty="0">
                <a:latin typeface="ShinGoPro-Regular"/>
              </a:rPr>
              <a:t>ときに</a:t>
            </a:r>
            <a:r>
              <a:rPr lang="ja-JP" altLang="en-US" sz="2400" dirty="0" smtClean="0">
                <a:latin typeface="ShinGoPro-Regular"/>
              </a:rPr>
              <a:t>トランス</a:t>
            </a:r>
            <a:r>
              <a:rPr lang="ja-JP" altLang="en-US" sz="2400" dirty="0">
                <a:latin typeface="ShinGoPro-Regular"/>
              </a:rPr>
              <a:t>脂肪酸ができ，マーガリンなどに多く含まれている</a:t>
            </a:r>
            <a:r>
              <a:rPr lang="ja-JP" altLang="en-US" sz="2400" dirty="0" smtClean="0">
                <a:latin typeface="ShinGoPro-Regular"/>
              </a:rPr>
              <a:t>。</a:t>
            </a:r>
            <a:endParaRPr lang="en-US" altLang="ja-JP" sz="2400" dirty="0" smtClean="0">
              <a:latin typeface="ShinGoPro-Regular"/>
            </a:endParaRPr>
          </a:p>
          <a:p>
            <a:r>
              <a:rPr lang="ja-JP" altLang="en-US" sz="2400" dirty="0">
                <a:latin typeface="ShinGoPro-Regular"/>
              </a:rPr>
              <a:t>　</a:t>
            </a:r>
            <a:r>
              <a:rPr lang="ja-JP" altLang="en-US" sz="2400" dirty="0" smtClean="0">
                <a:latin typeface="ShinGoPro-Regular"/>
              </a:rPr>
              <a:t>トランス</a:t>
            </a:r>
            <a:r>
              <a:rPr lang="ja-JP" altLang="en-US" sz="2400" dirty="0">
                <a:latin typeface="ShinGoPro-Regular"/>
              </a:rPr>
              <a:t>脂肪酸は近年心臓病の原因になるなど健康に悪</a:t>
            </a:r>
            <a:r>
              <a:rPr lang="ja-JP" altLang="en-US" sz="2400" dirty="0" smtClean="0">
                <a:latin typeface="ShinGoPro-Regular"/>
              </a:rPr>
              <a:t>影響</a:t>
            </a:r>
            <a:r>
              <a:rPr lang="ja-JP" altLang="en-US" sz="2400" dirty="0">
                <a:latin typeface="ShinGoPro-Regular"/>
              </a:rPr>
              <a:t>を及ぼすことが明らかになってきた。そのため，トランス脂肪酸を含む食品について表示をする国が増えている。</a:t>
            </a:r>
            <a:endParaRPr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8000" y="343575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/>
                </a:solidFill>
              </a:rPr>
              <a:t>不飽和脂肪酸</a:t>
            </a:r>
            <a:endParaRPr kumimoji="1" lang="en-US" altLang="ja-JP" sz="1600" dirty="0" smtClean="0">
              <a:solidFill>
                <a:schemeClr val="tx2"/>
              </a:solidFill>
            </a:endParaRPr>
          </a:p>
          <a:p>
            <a:r>
              <a:rPr lang="ja-JP" altLang="en-US" sz="1600" dirty="0" smtClean="0">
                <a:solidFill>
                  <a:schemeClr val="tx2"/>
                </a:solidFill>
              </a:rPr>
              <a:t>（シス型結合）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44000" y="3435750"/>
            <a:ext cx="1669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tx2"/>
                </a:solidFill>
              </a:rPr>
              <a:t>不飽和脂肪酸</a:t>
            </a:r>
            <a:endParaRPr kumimoji="1" lang="en-US" altLang="ja-JP" sz="1600" dirty="0" smtClean="0">
              <a:solidFill>
                <a:schemeClr val="tx2"/>
              </a:solidFill>
            </a:endParaRPr>
          </a:p>
          <a:p>
            <a:r>
              <a:rPr lang="ja-JP" altLang="en-US" sz="1600" dirty="0" smtClean="0">
                <a:solidFill>
                  <a:schemeClr val="tx2"/>
                </a:solidFill>
              </a:rPr>
              <a:t>（トランス型結合）</a:t>
            </a:r>
            <a:endParaRPr kumimoji="1" lang="ja-JP" altLang="en-US" sz="1600" dirty="0">
              <a:solidFill>
                <a:schemeClr val="tx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04000" y="3651750"/>
            <a:ext cx="9028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Ｈ</a:t>
            </a:r>
            <a:r>
              <a:rPr lang="ja-JP" altLang="en-US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Ｈ</a:t>
            </a:r>
            <a:endParaRPr kumimoji="1"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｜　｜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Ｃ＝Ｃ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　　＼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84000" y="3651750"/>
            <a:ext cx="108234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Ｈ</a:t>
            </a:r>
            <a:r>
              <a:rPr lang="ja-JP" altLang="en-US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｜　</a:t>
            </a:r>
            <a:r>
              <a:rPr lang="ja-JP" altLang="en-US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／ 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Ｃ＝Ｃ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　</a:t>
            </a:r>
            <a:r>
              <a:rPr lang="ja-JP" altLang="en-US" sz="14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｜</a:t>
            </a:r>
            <a:endParaRPr lang="en-US" altLang="ja-JP" sz="1400" b="1" dirty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b="1" dirty="0" smtClean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Ｈ</a:t>
            </a:r>
            <a:endParaRPr lang="en-US" altLang="ja-JP" sz="1400" b="1" dirty="0" smtClean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4396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00" y="123750"/>
            <a:ext cx="7190875" cy="434524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11" y="27118"/>
            <a:ext cx="1810800" cy="85725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4000" dirty="0" smtClean="0"/>
              <a:t>※</a:t>
            </a:r>
            <a:r>
              <a:rPr kumimoji="1" lang="ja-JP" altLang="en-US" sz="4000" dirty="0" smtClean="0"/>
              <a:t>参考</a:t>
            </a:r>
            <a:endParaRPr kumimoji="1"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396000" y="4659750"/>
            <a:ext cx="8011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脂質と脂肪酸についてもっと詳しく：http</a:t>
            </a:r>
            <a:r>
              <a:rPr lang="ja-JP" altLang="en-US" dirty="0"/>
              <a:t>://www.caa.go.jp/foods/pdf/100910_3.pdf</a:t>
            </a:r>
          </a:p>
        </p:txBody>
      </p:sp>
    </p:spTree>
    <p:extLst>
      <p:ext uri="{BB962C8B-B14F-4D97-AF65-F5344CB8AC3E}">
        <p14:creationId xmlns:p14="http://schemas.microsoft.com/office/powerpoint/2010/main" val="315627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2940</TotalTime>
  <Words>463</Words>
  <Application>Microsoft Office PowerPoint</Application>
  <PresentationFormat>画面に合わせる (16:9)</PresentationFormat>
  <Paragraphs>68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Ｐゴシック</vt:lpstr>
      <vt:lpstr>ＭＳ ゴシック</vt:lpstr>
      <vt:lpstr>ShinGoPro-Regular</vt:lpstr>
      <vt:lpstr>Arial</vt:lpstr>
      <vt:lpstr>Calibri</vt:lpstr>
      <vt:lpstr>Wingdings</vt:lpstr>
      <vt:lpstr>Office ​​テーマ</vt:lpstr>
      <vt:lpstr>脂質</vt:lpstr>
      <vt:lpstr>脂質の種類</vt:lpstr>
      <vt:lpstr>脂質のはたらき</vt:lpstr>
      <vt:lpstr>飽和脂肪酸と不飽和脂肪酸</vt:lpstr>
      <vt:lpstr>必須脂肪酸</vt:lpstr>
      <vt:lpstr>トランス脂肪酸</vt:lpstr>
      <vt:lpstr>※参考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中島 美恵子</cp:lastModifiedBy>
  <cp:revision>162</cp:revision>
  <cp:lastPrinted>2016-08-12T01:00:25Z</cp:lastPrinted>
  <dcterms:created xsi:type="dcterms:W3CDTF">2016-06-19T17:33:11Z</dcterms:created>
  <dcterms:modified xsi:type="dcterms:W3CDTF">2016-08-12T07:31:21Z</dcterms:modified>
</cp:coreProperties>
</file>