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59" r:id="rId5"/>
    <p:sldId id="263" r:id="rId6"/>
    <p:sldId id="264" r:id="rId7"/>
    <p:sldId id="265" r:id="rId8"/>
    <p:sldId id="260" r:id="rId9"/>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CC00"/>
    <a:srgbClr val="39EE00"/>
    <a:srgbClr val="66FF33"/>
    <a:srgbClr val="FF6600"/>
    <a:srgbClr val="FFFFCC"/>
    <a:srgbClr val="FFCCFF"/>
    <a:srgbClr val="CCFFCC"/>
    <a:srgbClr val="FFCCC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4660"/>
  </p:normalViewPr>
  <p:slideViewPr>
    <p:cSldViewPr>
      <p:cViewPr>
        <p:scale>
          <a:sx n="90" d="100"/>
          <a:sy n="90" d="100"/>
        </p:scale>
        <p:origin x="-678" y="3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597819"/>
            <a:ext cx="7772400" cy="110251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2016/8/19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dirty="0"/>
          </a:p>
        </p:txBody>
      </p:sp>
    </p:spTree>
    <p:extLst>
      <p:ext uri="{BB962C8B-B14F-4D97-AF65-F5344CB8AC3E}">
        <p14:creationId xmlns:p14="http://schemas.microsoft.com/office/powerpoint/2010/main" val="28974465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2016/8/19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dirty="0"/>
          </a:p>
        </p:txBody>
      </p:sp>
    </p:spTree>
    <p:extLst>
      <p:ext uri="{BB962C8B-B14F-4D97-AF65-F5344CB8AC3E}">
        <p14:creationId xmlns:p14="http://schemas.microsoft.com/office/powerpoint/2010/main" val="1439057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54781"/>
            <a:ext cx="2057400" cy="329088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154781"/>
            <a:ext cx="6019800" cy="329088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2016/8/19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dirty="0"/>
          </a:p>
        </p:txBody>
      </p:sp>
    </p:spTree>
    <p:extLst>
      <p:ext uri="{BB962C8B-B14F-4D97-AF65-F5344CB8AC3E}">
        <p14:creationId xmlns:p14="http://schemas.microsoft.com/office/powerpoint/2010/main" val="2397549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2016/8/19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dirty="0"/>
          </a:p>
        </p:txBody>
      </p:sp>
    </p:spTree>
    <p:extLst>
      <p:ext uri="{BB962C8B-B14F-4D97-AF65-F5344CB8AC3E}">
        <p14:creationId xmlns:p14="http://schemas.microsoft.com/office/powerpoint/2010/main" val="973176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3305176"/>
            <a:ext cx="7772400" cy="1021556"/>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C27E926-64B9-404C-B506-3659D5019AD7}" type="datetimeFigureOut">
              <a:rPr kumimoji="1" lang="ja-JP" altLang="en-US" smtClean="0"/>
              <a:t>2016/8/19</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84121F55-8070-49C2-8C2F-D47DC0FAF5A2}" type="slidenum">
              <a:rPr kumimoji="1" lang="ja-JP" altLang="en-US" smtClean="0"/>
              <a:t>‹#›</a:t>
            </a:fld>
            <a:endParaRPr kumimoji="1" lang="ja-JP" altLang="en-US" dirty="0"/>
          </a:p>
        </p:txBody>
      </p:sp>
    </p:spTree>
    <p:extLst>
      <p:ext uri="{BB962C8B-B14F-4D97-AF65-F5344CB8AC3E}">
        <p14:creationId xmlns:p14="http://schemas.microsoft.com/office/powerpoint/2010/main" val="30207260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C27E926-64B9-404C-B506-3659D5019AD7}" type="datetimeFigureOut">
              <a:rPr kumimoji="1" lang="ja-JP" altLang="en-US" smtClean="0"/>
              <a:t>2016/8/19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4121F55-8070-49C2-8C2F-D47DC0FAF5A2}" type="slidenum">
              <a:rPr kumimoji="1" lang="ja-JP" altLang="en-US" smtClean="0"/>
              <a:t>‹#›</a:t>
            </a:fld>
            <a:endParaRPr kumimoji="1" lang="ja-JP" altLang="en-US" dirty="0"/>
          </a:p>
        </p:txBody>
      </p:sp>
    </p:spTree>
    <p:extLst>
      <p:ext uri="{BB962C8B-B14F-4D97-AF65-F5344CB8AC3E}">
        <p14:creationId xmlns:p14="http://schemas.microsoft.com/office/powerpoint/2010/main" val="678181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79"/>
            <a:ext cx="8229600" cy="85725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C27E926-64B9-404C-B506-3659D5019AD7}" type="datetimeFigureOut">
              <a:rPr kumimoji="1" lang="ja-JP" altLang="en-US" smtClean="0"/>
              <a:t>2016/8/19</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84121F55-8070-49C2-8C2F-D47DC0FAF5A2}" type="slidenum">
              <a:rPr kumimoji="1" lang="ja-JP" altLang="en-US" smtClean="0"/>
              <a:t>‹#›</a:t>
            </a:fld>
            <a:endParaRPr kumimoji="1" lang="ja-JP" altLang="en-US" dirty="0"/>
          </a:p>
        </p:txBody>
      </p:sp>
    </p:spTree>
    <p:extLst>
      <p:ext uri="{BB962C8B-B14F-4D97-AF65-F5344CB8AC3E}">
        <p14:creationId xmlns:p14="http://schemas.microsoft.com/office/powerpoint/2010/main" val="1737747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C27E926-64B9-404C-B506-3659D5019AD7}" type="datetimeFigureOut">
              <a:rPr kumimoji="1" lang="ja-JP" altLang="en-US" smtClean="0"/>
              <a:t>2016/8/19</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84121F55-8070-49C2-8C2F-D47DC0FAF5A2}" type="slidenum">
              <a:rPr kumimoji="1" lang="ja-JP" altLang="en-US" smtClean="0"/>
              <a:t>‹#›</a:t>
            </a:fld>
            <a:endParaRPr kumimoji="1" lang="ja-JP" altLang="en-US" dirty="0"/>
          </a:p>
        </p:txBody>
      </p:sp>
    </p:spTree>
    <p:extLst>
      <p:ext uri="{BB962C8B-B14F-4D97-AF65-F5344CB8AC3E}">
        <p14:creationId xmlns:p14="http://schemas.microsoft.com/office/powerpoint/2010/main" val="47367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C27E926-64B9-404C-B506-3659D5019AD7}" type="datetimeFigureOut">
              <a:rPr kumimoji="1" lang="ja-JP" altLang="en-US" smtClean="0"/>
              <a:t>2016/8/19</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4121F55-8070-49C2-8C2F-D47DC0FAF5A2}" type="slidenum">
              <a:rPr kumimoji="1" lang="ja-JP" altLang="en-US" smtClean="0"/>
              <a:t>‹#›</a:t>
            </a:fld>
            <a:endParaRPr kumimoji="1" lang="ja-JP" altLang="en-US" dirty="0"/>
          </a:p>
        </p:txBody>
      </p:sp>
    </p:spTree>
    <p:extLst>
      <p:ext uri="{BB962C8B-B14F-4D97-AF65-F5344CB8AC3E}">
        <p14:creationId xmlns:p14="http://schemas.microsoft.com/office/powerpoint/2010/main" val="225254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04787"/>
            <a:ext cx="3008313" cy="8715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27E926-64B9-404C-B506-3659D5019AD7}" type="datetimeFigureOut">
              <a:rPr kumimoji="1" lang="ja-JP" altLang="en-US" smtClean="0"/>
              <a:t>2016/8/19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4121F55-8070-49C2-8C2F-D47DC0FAF5A2}" type="slidenum">
              <a:rPr kumimoji="1" lang="ja-JP" altLang="en-US" smtClean="0"/>
              <a:t>‹#›</a:t>
            </a:fld>
            <a:endParaRPr kumimoji="1" lang="ja-JP" altLang="en-US" dirty="0"/>
          </a:p>
        </p:txBody>
      </p:sp>
    </p:spTree>
    <p:extLst>
      <p:ext uri="{BB962C8B-B14F-4D97-AF65-F5344CB8AC3E}">
        <p14:creationId xmlns:p14="http://schemas.microsoft.com/office/powerpoint/2010/main" val="19802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3600450"/>
            <a:ext cx="5486400" cy="425054"/>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C27E926-64B9-404C-B506-3659D5019AD7}" type="datetimeFigureOut">
              <a:rPr kumimoji="1" lang="ja-JP" altLang="en-US" smtClean="0"/>
              <a:t>2016/8/19</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84121F55-8070-49C2-8C2F-D47DC0FAF5A2}" type="slidenum">
              <a:rPr kumimoji="1" lang="ja-JP" altLang="en-US" smtClean="0"/>
              <a:t>‹#›</a:t>
            </a:fld>
            <a:endParaRPr kumimoji="1" lang="ja-JP" altLang="en-US" dirty="0"/>
          </a:p>
        </p:txBody>
      </p:sp>
    </p:spTree>
    <p:extLst>
      <p:ext uri="{BB962C8B-B14F-4D97-AF65-F5344CB8AC3E}">
        <p14:creationId xmlns:p14="http://schemas.microsoft.com/office/powerpoint/2010/main" val="2414771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C27E926-64B9-404C-B506-3659D5019AD7}" type="datetimeFigureOut">
              <a:rPr kumimoji="1" lang="ja-JP" altLang="en-US" smtClean="0"/>
              <a:t>2016/8/19</a:t>
            </a:fld>
            <a:endParaRPr kumimoji="1" lang="ja-JP" altLang="en-US" dirty="0"/>
          </a:p>
        </p:txBody>
      </p:sp>
      <p:sp>
        <p:nvSpPr>
          <p:cNvPr id="5" name="フッター プレースホルダー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4121F55-8070-49C2-8C2F-D47DC0FAF5A2}" type="slidenum">
              <a:rPr kumimoji="1" lang="ja-JP" altLang="en-US" smtClean="0"/>
              <a:t>‹#›</a:t>
            </a:fld>
            <a:endParaRPr kumimoji="1" lang="ja-JP" altLang="en-US" dirty="0"/>
          </a:p>
        </p:txBody>
      </p:sp>
    </p:spTree>
    <p:extLst>
      <p:ext uri="{BB962C8B-B14F-4D97-AF65-F5344CB8AC3E}">
        <p14:creationId xmlns:p14="http://schemas.microsoft.com/office/powerpoint/2010/main" val="29127649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39552" y="1635646"/>
            <a:ext cx="8134672" cy="1102519"/>
          </a:xfrm>
        </p:spPr>
        <p:txBody>
          <a:bodyPr>
            <a:normAutofit/>
          </a:bodyPr>
          <a:lstStyle/>
          <a:p>
            <a:r>
              <a:rPr kumimoji="1" lang="ja-JP" altLang="en-US" dirty="0" smtClean="0"/>
              <a:t>食品衛生</a:t>
            </a:r>
            <a:endParaRPr kumimoji="1" lang="ja-JP" altLang="en-US" dirty="0"/>
          </a:p>
        </p:txBody>
      </p:sp>
      <p:sp>
        <p:nvSpPr>
          <p:cNvPr id="3" name="サブタイトル 2"/>
          <p:cNvSpPr>
            <a:spLocks noGrp="1"/>
          </p:cNvSpPr>
          <p:nvPr>
            <p:ph type="subTitle" idx="1"/>
          </p:nvPr>
        </p:nvSpPr>
        <p:spPr/>
        <p:txBody>
          <a:bodyPr/>
          <a:lstStyle/>
          <a:p>
            <a:r>
              <a:rPr lang="en-US" altLang="ja-JP" dirty="0"/>
              <a:t>(2)</a:t>
            </a:r>
            <a:r>
              <a:rPr lang="ja-JP" altLang="en-US" dirty="0"/>
              <a:t>－イ－</a:t>
            </a:r>
            <a:r>
              <a:rPr lang="ja-JP" altLang="en-US" dirty="0" smtClean="0"/>
              <a:t>ａーＮ</a:t>
            </a:r>
            <a:endParaRPr kumimoji="1" lang="ja-JP" altLang="en-US" dirty="0"/>
          </a:p>
        </p:txBody>
      </p:sp>
    </p:spTree>
    <p:extLst>
      <p:ext uri="{BB962C8B-B14F-4D97-AF65-F5344CB8AC3E}">
        <p14:creationId xmlns:p14="http://schemas.microsoft.com/office/powerpoint/2010/main" val="2578725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38"/>
            <a:ext cx="8229600" cy="857250"/>
          </a:xfrm>
        </p:spPr>
        <p:txBody>
          <a:bodyPr>
            <a:normAutofit/>
          </a:bodyPr>
          <a:lstStyle/>
          <a:p>
            <a:r>
              <a:rPr lang="ja-JP" altLang="en-US" sz="4000" dirty="0"/>
              <a:t>平成</a:t>
            </a:r>
            <a:r>
              <a:rPr lang="en-US" altLang="ja-JP" sz="4000" dirty="0"/>
              <a:t>6 </a:t>
            </a:r>
            <a:r>
              <a:rPr lang="ja-JP" altLang="en-US" sz="4000" dirty="0"/>
              <a:t>年～</a:t>
            </a:r>
            <a:r>
              <a:rPr lang="en-US" altLang="ja-JP" sz="4000" dirty="0"/>
              <a:t>22 </a:t>
            </a:r>
            <a:r>
              <a:rPr lang="ja-JP" altLang="en-US" sz="4000" dirty="0"/>
              <a:t>年の食中毒発生数</a:t>
            </a:r>
            <a:endParaRPr kumimoji="1" lang="ja-JP" altLang="en-US" sz="4000" dirty="0"/>
          </a:p>
        </p:txBody>
      </p:sp>
      <p:sp>
        <p:nvSpPr>
          <p:cNvPr id="4" name="テキスト ボックス 3"/>
          <p:cNvSpPr txBox="1"/>
          <p:nvPr/>
        </p:nvSpPr>
        <p:spPr>
          <a:xfrm>
            <a:off x="1187624" y="4825264"/>
            <a:ext cx="7848872" cy="276999"/>
          </a:xfrm>
          <a:prstGeom prst="rect">
            <a:avLst/>
          </a:prstGeom>
          <a:noFill/>
        </p:spPr>
        <p:txBody>
          <a:bodyPr wrap="square" rtlCol="0">
            <a:spAutoFit/>
          </a:bodyPr>
          <a:lstStyle/>
          <a:p>
            <a:r>
              <a:rPr lang="ja-JP" altLang="en-US" sz="1200" dirty="0" smtClean="0"/>
              <a:t>出典：高等学校家庭科指導資料　　</a:t>
            </a:r>
            <a:r>
              <a:rPr lang="en-US" altLang="ja-JP" sz="1200" dirty="0" smtClean="0"/>
              <a:t>http</a:t>
            </a:r>
            <a:r>
              <a:rPr lang="en-US" altLang="ja-JP" sz="1200" dirty="0"/>
              <a:t>://www.mext.go.jp/a_menu/shotou/new-cs/senseiouen/1333132.htm</a:t>
            </a:r>
            <a:endParaRPr kumimoji="1" lang="ja-JP" altLang="en-US" sz="1200" dirty="0"/>
          </a:p>
        </p:txBody>
      </p:sp>
      <p:grpSp>
        <p:nvGrpSpPr>
          <p:cNvPr id="14" name="グループ化 13"/>
          <p:cNvGrpSpPr/>
          <p:nvPr/>
        </p:nvGrpSpPr>
        <p:grpSpPr>
          <a:xfrm>
            <a:off x="1052623" y="839971"/>
            <a:ext cx="7037679" cy="4036035"/>
            <a:chOff x="1052623" y="839971"/>
            <a:chExt cx="7037679" cy="4036035"/>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139" t="1961" r="1045" b="9923"/>
            <a:stretch/>
          </p:blipFill>
          <p:spPr bwMode="auto">
            <a:xfrm>
              <a:off x="1052623" y="850604"/>
              <a:ext cx="6964326" cy="35532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テキスト ボックス 2"/>
            <p:cNvSpPr txBox="1"/>
            <p:nvPr/>
          </p:nvSpPr>
          <p:spPr>
            <a:xfrm>
              <a:off x="1456621" y="1072207"/>
              <a:ext cx="595099" cy="3731791"/>
            </a:xfrm>
            <a:prstGeom prst="rect">
              <a:avLst/>
            </a:prstGeom>
            <a:solidFill>
              <a:schemeClr val="bg1"/>
            </a:solidFill>
          </p:spPr>
          <p:txBody>
            <a:bodyPr wrap="none" rtlCol="0">
              <a:spAutoFit/>
            </a:bodyPr>
            <a:lstStyle/>
            <a:p>
              <a:pPr algn="r">
                <a:spcBef>
                  <a:spcPts val="100"/>
                </a:spcBef>
              </a:pPr>
              <a:r>
                <a:rPr kumimoji="1" lang="en-US" altLang="ja-JP" sz="1400" dirty="0" smtClean="0"/>
                <a:t>3,500</a:t>
              </a:r>
            </a:p>
            <a:p>
              <a:pPr algn="r">
                <a:spcBef>
                  <a:spcPts val="100"/>
                </a:spcBef>
              </a:pPr>
              <a:endParaRPr lang="en-US" altLang="ja-JP" sz="1400" dirty="0" smtClean="0"/>
            </a:p>
            <a:p>
              <a:pPr algn="r">
                <a:spcBef>
                  <a:spcPts val="100"/>
                </a:spcBef>
              </a:pPr>
              <a:r>
                <a:rPr lang="en-US" altLang="ja-JP" sz="1400" dirty="0" smtClean="0"/>
                <a:t>3,000</a:t>
              </a:r>
            </a:p>
            <a:p>
              <a:pPr algn="r">
                <a:spcBef>
                  <a:spcPts val="100"/>
                </a:spcBef>
              </a:pPr>
              <a:endParaRPr lang="en-US" altLang="ja-JP" sz="1400" dirty="0"/>
            </a:p>
            <a:p>
              <a:pPr algn="r">
                <a:spcBef>
                  <a:spcPts val="100"/>
                </a:spcBef>
              </a:pPr>
              <a:r>
                <a:rPr lang="en-US" altLang="ja-JP" sz="1400" dirty="0" smtClean="0"/>
                <a:t>2,500</a:t>
              </a:r>
            </a:p>
            <a:p>
              <a:pPr algn="r">
                <a:spcBef>
                  <a:spcPts val="100"/>
                </a:spcBef>
              </a:pPr>
              <a:endParaRPr lang="en-US" altLang="ja-JP" sz="1400" dirty="0"/>
            </a:p>
            <a:p>
              <a:pPr algn="r">
                <a:spcBef>
                  <a:spcPts val="100"/>
                </a:spcBef>
              </a:pPr>
              <a:r>
                <a:rPr lang="en-US" altLang="ja-JP" sz="1400" dirty="0" smtClean="0"/>
                <a:t>2,000</a:t>
              </a:r>
            </a:p>
            <a:p>
              <a:pPr algn="r">
                <a:spcBef>
                  <a:spcPts val="100"/>
                </a:spcBef>
              </a:pPr>
              <a:endParaRPr lang="en-US" altLang="ja-JP" sz="1400" dirty="0"/>
            </a:p>
            <a:p>
              <a:pPr algn="r">
                <a:spcBef>
                  <a:spcPts val="100"/>
                </a:spcBef>
              </a:pPr>
              <a:r>
                <a:rPr lang="en-US" altLang="ja-JP" sz="1400" dirty="0" smtClean="0"/>
                <a:t>1,500</a:t>
              </a:r>
            </a:p>
            <a:p>
              <a:pPr algn="r">
                <a:spcBef>
                  <a:spcPts val="100"/>
                </a:spcBef>
              </a:pPr>
              <a:endParaRPr lang="en-US" altLang="ja-JP" sz="1400" dirty="0"/>
            </a:p>
            <a:p>
              <a:pPr algn="r">
                <a:spcBef>
                  <a:spcPts val="100"/>
                </a:spcBef>
              </a:pPr>
              <a:r>
                <a:rPr lang="en-US" altLang="ja-JP" sz="1400" dirty="0" smtClean="0"/>
                <a:t>1,000</a:t>
              </a:r>
            </a:p>
            <a:p>
              <a:pPr algn="r">
                <a:spcBef>
                  <a:spcPts val="100"/>
                </a:spcBef>
              </a:pPr>
              <a:endParaRPr lang="en-US" altLang="ja-JP" sz="1400" dirty="0"/>
            </a:p>
            <a:p>
              <a:pPr algn="r">
                <a:spcBef>
                  <a:spcPts val="100"/>
                </a:spcBef>
              </a:pPr>
              <a:r>
                <a:rPr lang="en-US" altLang="ja-JP" sz="1400" dirty="0" smtClean="0"/>
                <a:t>500</a:t>
              </a:r>
            </a:p>
            <a:p>
              <a:pPr algn="r">
                <a:spcBef>
                  <a:spcPts val="100"/>
                </a:spcBef>
              </a:pPr>
              <a:endParaRPr lang="en-US" altLang="ja-JP" sz="1400" dirty="0"/>
            </a:p>
            <a:p>
              <a:pPr algn="r">
                <a:spcBef>
                  <a:spcPts val="100"/>
                </a:spcBef>
              </a:pPr>
              <a:r>
                <a:rPr lang="en-US" altLang="ja-JP" sz="1400" dirty="0" smtClean="0"/>
                <a:t>0</a:t>
              </a:r>
              <a:endParaRPr lang="en-US" altLang="ja-JP" sz="1400" dirty="0"/>
            </a:p>
            <a:p>
              <a:pPr algn="r">
                <a:spcBef>
                  <a:spcPts val="100"/>
                </a:spcBef>
              </a:pPr>
              <a:endParaRPr kumimoji="1" lang="ja-JP" altLang="en-US" sz="1400" dirty="0"/>
            </a:p>
          </p:txBody>
        </p:sp>
        <p:sp>
          <p:nvSpPr>
            <p:cNvPr id="5" name="テキスト ボックス 4"/>
            <p:cNvSpPr txBox="1"/>
            <p:nvPr/>
          </p:nvSpPr>
          <p:spPr>
            <a:xfrm>
              <a:off x="1619672" y="4403849"/>
              <a:ext cx="5447325" cy="307777"/>
            </a:xfrm>
            <a:prstGeom prst="rect">
              <a:avLst/>
            </a:prstGeom>
            <a:noFill/>
          </p:spPr>
          <p:txBody>
            <a:bodyPr wrap="none" rtlCol="0">
              <a:spAutoFit/>
            </a:bodyPr>
            <a:lstStyle/>
            <a:p>
              <a:r>
                <a:rPr kumimoji="1" lang="ja-JP" altLang="en-US" sz="1400" dirty="0" smtClean="0"/>
                <a:t>平成　</a:t>
              </a:r>
              <a:r>
                <a:rPr kumimoji="1" lang="en-US" altLang="ja-JP" sz="1400" dirty="0" smtClean="0"/>
                <a:t>6     7     8     9   10   11   12   13   14  15   16   17   18   19  20   21  22</a:t>
              </a:r>
              <a:endParaRPr kumimoji="1" lang="ja-JP" altLang="en-US" sz="1400" dirty="0"/>
            </a:p>
          </p:txBody>
        </p:sp>
        <p:sp>
          <p:nvSpPr>
            <p:cNvPr id="6" name="テキスト ボックス 5"/>
            <p:cNvSpPr txBox="1"/>
            <p:nvPr/>
          </p:nvSpPr>
          <p:spPr>
            <a:xfrm>
              <a:off x="1115616" y="1779662"/>
              <a:ext cx="400110" cy="630942"/>
            </a:xfrm>
            <a:prstGeom prst="rect">
              <a:avLst/>
            </a:prstGeom>
            <a:solidFill>
              <a:schemeClr val="bg1"/>
            </a:solidFill>
          </p:spPr>
          <p:txBody>
            <a:bodyPr vert="eaVert" wrap="none" rtlCol="0">
              <a:spAutoFit/>
            </a:bodyPr>
            <a:lstStyle/>
            <a:p>
              <a:r>
                <a:rPr lang="ja-JP" altLang="en-US" sz="1400" dirty="0"/>
                <a:t>事件数</a:t>
              </a:r>
              <a:endParaRPr kumimoji="1" lang="ja-JP" altLang="en-US" sz="1400" dirty="0"/>
            </a:p>
          </p:txBody>
        </p:sp>
        <p:sp>
          <p:nvSpPr>
            <p:cNvPr id="8" name="角丸四角形吹き出し 7"/>
            <p:cNvSpPr/>
            <p:nvPr/>
          </p:nvSpPr>
          <p:spPr>
            <a:xfrm>
              <a:off x="3307755" y="3003798"/>
              <a:ext cx="828092" cy="504056"/>
            </a:xfrm>
            <a:prstGeom prst="wedgeRoundRectCallout">
              <a:avLst>
                <a:gd name="adj1" fmla="val 8048"/>
                <a:gd name="adj2" fmla="val 73572"/>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en-US" altLang="ja-JP" sz="1200" dirty="0" smtClean="0"/>
                <a:t> </a:t>
              </a:r>
              <a:r>
                <a:rPr kumimoji="1" lang="ja-JP" altLang="en-US" sz="1200" dirty="0" smtClean="0"/>
                <a:t>事件数</a:t>
              </a:r>
              <a:endParaRPr kumimoji="1" lang="ja-JP" altLang="en-US" sz="1200" dirty="0"/>
            </a:p>
          </p:txBody>
        </p:sp>
        <p:sp>
          <p:nvSpPr>
            <p:cNvPr id="9" name="角丸四角形吹き出し 8"/>
            <p:cNvSpPr/>
            <p:nvPr/>
          </p:nvSpPr>
          <p:spPr>
            <a:xfrm>
              <a:off x="6044059" y="1911659"/>
              <a:ext cx="889379" cy="509578"/>
            </a:xfrm>
            <a:prstGeom prst="wedgeRoundRectCallout">
              <a:avLst>
                <a:gd name="adj1" fmla="val -38784"/>
                <a:gd name="adj2" fmla="val 79997"/>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1200" dirty="0"/>
                <a:t>患者数</a:t>
              </a:r>
              <a:endParaRPr kumimoji="1" lang="ja-JP" altLang="en-US" sz="1200" dirty="0"/>
            </a:p>
          </p:txBody>
        </p:sp>
        <p:sp>
          <p:nvSpPr>
            <p:cNvPr id="7" name="円/楕円 6"/>
            <p:cNvSpPr/>
            <p:nvPr/>
          </p:nvSpPr>
          <p:spPr>
            <a:xfrm>
              <a:off x="2195736" y="839971"/>
              <a:ext cx="1080120" cy="49701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en-US" altLang="ja-JP" dirty="0" smtClean="0"/>
                <a:t>O157</a:t>
              </a:r>
              <a:endParaRPr kumimoji="1" lang="ja-JP" altLang="en-US" dirty="0"/>
            </a:p>
          </p:txBody>
        </p:sp>
        <p:sp>
          <p:nvSpPr>
            <p:cNvPr id="12" name="円/楕円 11"/>
            <p:cNvSpPr/>
            <p:nvPr/>
          </p:nvSpPr>
          <p:spPr>
            <a:xfrm>
              <a:off x="4788024" y="1360365"/>
              <a:ext cx="1800200" cy="49701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t>ノロウイルス</a:t>
              </a:r>
              <a:endParaRPr kumimoji="1" lang="ja-JP" altLang="en-US" sz="1600" dirty="0"/>
            </a:p>
          </p:txBody>
        </p:sp>
        <p:sp>
          <p:nvSpPr>
            <p:cNvPr id="13" name="テキスト ボックス 12"/>
            <p:cNvSpPr txBox="1"/>
            <p:nvPr/>
          </p:nvSpPr>
          <p:spPr>
            <a:xfrm>
              <a:off x="7020272" y="939094"/>
              <a:ext cx="686406" cy="3936912"/>
            </a:xfrm>
            <a:prstGeom prst="rect">
              <a:avLst/>
            </a:prstGeom>
            <a:solidFill>
              <a:schemeClr val="bg1"/>
            </a:solidFill>
          </p:spPr>
          <p:txBody>
            <a:bodyPr wrap="none" rtlCol="0">
              <a:spAutoFit/>
            </a:bodyPr>
            <a:lstStyle/>
            <a:p>
              <a:pPr>
                <a:lnSpc>
                  <a:spcPct val="150000"/>
                </a:lnSpc>
              </a:pPr>
              <a:r>
                <a:rPr kumimoji="1" lang="en-US" altLang="ja-JP" sz="1400" dirty="0" smtClean="0"/>
                <a:t>50,000</a:t>
              </a:r>
            </a:p>
            <a:p>
              <a:pPr>
                <a:lnSpc>
                  <a:spcPct val="150000"/>
                </a:lnSpc>
              </a:pPr>
              <a:r>
                <a:rPr lang="en-US" altLang="ja-JP" sz="1400" dirty="0" smtClean="0"/>
                <a:t>45,000</a:t>
              </a:r>
            </a:p>
            <a:p>
              <a:pPr>
                <a:lnSpc>
                  <a:spcPct val="150000"/>
                </a:lnSpc>
              </a:pPr>
              <a:r>
                <a:rPr kumimoji="1" lang="en-US" altLang="ja-JP" sz="1400" dirty="0" smtClean="0"/>
                <a:t>40,000</a:t>
              </a:r>
            </a:p>
            <a:p>
              <a:pPr>
                <a:lnSpc>
                  <a:spcPct val="150000"/>
                </a:lnSpc>
              </a:pPr>
              <a:r>
                <a:rPr lang="en-US" altLang="ja-JP" sz="1400" dirty="0" smtClean="0"/>
                <a:t>35,000</a:t>
              </a:r>
            </a:p>
            <a:p>
              <a:pPr>
                <a:lnSpc>
                  <a:spcPct val="150000"/>
                </a:lnSpc>
              </a:pPr>
              <a:r>
                <a:rPr kumimoji="1" lang="en-US" altLang="ja-JP" sz="1400" dirty="0" smtClean="0"/>
                <a:t>30,000</a:t>
              </a:r>
            </a:p>
            <a:p>
              <a:pPr>
                <a:lnSpc>
                  <a:spcPct val="150000"/>
                </a:lnSpc>
              </a:pPr>
              <a:r>
                <a:rPr lang="en-US" altLang="ja-JP" sz="1400" dirty="0" smtClean="0"/>
                <a:t>25,000</a:t>
              </a:r>
            </a:p>
            <a:p>
              <a:pPr>
                <a:lnSpc>
                  <a:spcPct val="150000"/>
                </a:lnSpc>
              </a:pPr>
              <a:r>
                <a:rPr kumimoji="1" lang="en-US" altLang="ja-JP" sz="1400" dirty="0" smtClean="0"/>
                <a:t>20,000</a:t>
              </a:r>
            </a:p>
            <a:p>
              <a:pPr>
                <a:lnSpc>
                  <a:spcPct val="150000"/>
                </a:lnSpc>
              </a:pPr>
              <a:r>
                <a:rPr lang="en-US" altLang="ja-JP" sz="1400" dirty="0" smtClean="0"/>
                <a:t>15,000</a:t>
              </a:r>
            </a:p>
            <a:p>
              <a:pPr>
                <a:lnSpc>
                  <a:spcPct val="150000"/>
                </a:lnSpc>
              </a:pPr>
              <a:r>
                <a:rPr kumimoji="1" lang="en-US" altLang="ja-JP" sz="1400" dirty="0" smtClean="0"/>
                <a:t>10,000</a:t>
              </a:r>
            </a:p>
            <a:p>
              <a:pPr>
                <a:lnSpc>
                  <a:spcPct val="150000"/>
                </a:lnSpc>
              </a:pPr>
              <a:r>
                <a:rPr lang="en-US" altLang="ja-JP" sz="1400" dirty="0" smtClean="0"/>
                <a:t>5,000</a:t>
              </a:r>
            </a:p>
            <a:p>
              <a:pPr>
                <a:lnSpc>
                  <a:spcPct val="150000"/>
                </a:lnSpc>
              </a:pPr>
              <a:r>
                <a:rPr kumimoji="1" lang="en-US" altLang="ja-JP" sz="1400" dirty="0" smtClean="0"/>
                <a:t>0</a:t>
              </a:r>
            </a:p>
            <a:p>
              <a:pPr>
                <a:lnSpc>
                  <a:spcPct val="150000"/>
                </a:lnSpc>
              </a:pPr>
              <a:endParaRPr kumimoji="1" lang="ja-JP" altLang="en-US" sz="1400" dirty="0"/>
            </a:p>
          </p:txBody>
        </p:sp>
        <p:sp>
          <p:nvSpPr>
            <p:cNvPr id="15" name="テキスト ボックス 14"/>
            <p:cNvSpPr txBox="1"/>
            <p:nvPr/>
          </p:nvSpPr>
          <p:spPr>
            <a:xfrm>
              <a:off x="7690192" y="1528504"/>
              <a:ext cx="400110" cy="1098722"/>
            </a:xfrm>
            <a:prstGeom prst="rect">
              <a:avLst/>
            </a:prstGeom>
            <a:solidFill>
              <a:schemeClr val="bg1"/>
            </a:solidFill>
          </p:spPr>
          <p:txBody>
            <a:bodyPr vert="eaVert" wrap="square" rtlCol="0">
              <a:spAutoFit/>
            </a:bodyPr>
            <a:lstStyle/>
            <a:p>
              <a:r>
                <a:rPr lang="ja-JP" altLang="en-US" sz="1400" dirty="0" smtClean="0"/>
                <a:t>患者数（人）</a:t>
              </a:r>
              <a:endParaRPr kumimoji="1" lang="ja-JP" altLang="en-US" sz="1400" dirty="0"/>
            </a:p>
          </p:txBody>
        </p:sp>
      </p:grpSp>
    </p:spTree>
    <p:extLst>
      <p:ext uri="{BB962C8B-B14F-4D97-AF65-F5344CB8AC3E}">
        <p14:creationId xmlns:p14="http://schemas.microsoft.com/office/powerpoint/2010/main" val="2896393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38"/>
            <a:ext cx="8229600" cy="857250"/>
          </a:xfrm>
        </p:spPr>
        <p:txBody>
          <a:bodyPr>
            <a:normAutofit/>
          </a:bodyPr>
          <a:lstStyle/>
          <a:p>
            <a:r>
              <a:rPr lang="ja-JP" altLang="en-US" sz="4000" dirty="0" smtClean="0"/>
              <a:t>食中毒の原因</a:t>
            </a:r>
            <a:endParaRPr kumimoji="1" lang="ja-JP" altLang="en-US" sz="4000" dirty="0"/>
          </a:p>
        </p:txBody>
      </p:sp>
      <p:sp>
        <p:nvSpPr>
          <p:cNvPr id="5" name="テキスト ボックス 4"/>
          <p:cNvSpPr txBox="1"/>
          <p:nvPr/>
        </p:nvSpPr>
        <p:spPr>
          <a:xfrm>
            <a:off x="1187624" y="4803998"/>
            <a:ext cx="7848872" cy="276999"/>
          </a:xfrm>
          <a:prstGeom prst="rect">
            <a:avLst/>
          </a:prstGeom>
          <a:noFill/>
        </p:spPr>
        <p:txBody>
          <a:bodyPr wrap="square" rtlCol="0">
            <a:spAutoFit/>
          </a:bodyPr>
          <a:lstStyle/>
          <a:p>
            <a:r>
              <a:rPr lang="ja-JP" altLang="en-US" sz="1200" dirty="0" smtClean="0"/>
              <a:t>出典：高等学校家庭科指導資料　　</a:t>
            </a:r>
            <a:r>
              <a:rPr lang="en-US" altLang="ja-JP" sz="1200" dirty="0" smtClean="0"/>
              <a:t>http</a:t>
            </a:r>
            <a:r>
              <a:rPr lang="en-US" altLang="ja-JP" sz="1200" dirty="0"/>
              <a:t>://www.mext.go.jp/a_menu/shotou/new-cs/senseiouen/1333132.htm</a:t>
            </a:r>
            <a:endParaRPr kumimoji="1" lang="ja-JP" altLang="en-US" sz="1200" dirty="0"/>
          </a:p>
        </p:txBody>
      </p:sp>
      <p:sp>
        <p:nvSpPr>
          <p:cNvPr id="6" name="正方形/長方形 5"/>
          <p:cNvSpPr/>
          <p:nvPr/>
        </p:nvSpPr>
        <p:spPr>
          <a:xfrm>
            <a:off x="484922" y="915566"/>
            <a:ext cx="8064896" cy="347787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ja-JP" altLang="en-US" sz="2000" dirty="0" smtClean="0"/>
              <a:t>　</a:t>
            </a:r>
            <a:r>
              <a:rPr lang="ja-JP" altLang="en-US" sz="2000" dirty="0" smtClean="0">
                <a:solidFill>
                  <a:srgbClr val="FF0000"/>
                </a:solidFill>
              </a:rPr>
              <a:t>細菌</a:t>
            </a:r>
            <a:r>
              <a:rPr lang="ja-JP" altLang="en-US" sz="2000" dirty="0"/>
              <a:t>が原因で発生する食中毒には，</a:t>
            </a:r>
            <a:r>
              <a:rPr lang="ja-JP" altLang="en-US" sz="2000" u="sng" dirty="0">
                <a:solidFill>
                  <a:schemeClr val="tx1"/>
                </a:solidFill>
              </a:rPr>
              <a:t>感染型</a:t>
            </a:r>
            <a:r>
              <a:rPr lang="ja-JP" altLang="en-US" sz="2000" dirty="0">
                <a:solidFill>
                  <a:schemeClr val="tx1"/>
                </a:solidFill>
              </a:rPr>
              <a:t>と</a:t>
            </a:r>
            <a:r>
              <a:rPr lang="ja-JP" altLang="en-US" sz="2000" u="sng" dirty="0">
                <a:solidFill>
                  <a:schemeClr val="tx1"/>
                </a:solidFill>
              </a:rPr>
              <a:t>毒素型</a:t>
            </a:r>
            <a:r>
              <a:rPr lang="ja-JP" altLang="en-US" sz="2000" dirty="0"/>
              <a:t>があり，感染型では原因菌を飲食物とともに摂取し，</a:t>
            </a:r>
            <a:r>
              <a:rPr lang="ja-JP" altLang="en-US" sz="2000" dirty="0" smtClean="0"/>
              <a:t>小腸内</a:t>
            </a:r>
            <a:r>
              <a:rPr lang="ja-JP" altLang="en-US" sz="2000" dirty="0"/>
              <a:t>でさらに増殖して発症する。毒素型は食品中で増殖した毒素を食べることで中毒を起こす</a:t>
            </a:r>
            <a:r>
              <a:rPr lang="ja-JP" altLang="en-US" sz="2000" dirty="0" smtClean="0"/>
              <a:t>。</a:t>
            </a:r>
            <a:endParaRPr lang="en-US" altLang="ja-JP" sz="2000" dirty="0" smtClean="0"/>
          </a:p>
          <a:p>
            <a:r>
              <a:rPr lang="ja-JP" altLang="en-US" sz="2000" dirty="0"/>
              <a:t>　</a:t>
            </a:r>
            <a:r>
              <a:rPr lang="ja-JP" altLang="en-US" sz="2000" dirty="0" smtClean="0">
                <a:solidFill>
                  <a:srgbClr val="FF0000"/>
                </a:solidFill>
              </a:rPr>
              <a:t>自然毒</a:t>
            </a:r>
            <a:r>
              <a:rPr lang="ja-JP" altLang="en-US" sz="2000" dirty="0"/>
              <a:t>には</a:t>
            </a:r>
            <a:r>
              <a:rPr lang="ja-JP" altLang="en-US" sz="2000" dirty="0" smtClean="0"/>
              <a:t>植物性</a:t>
            </a:r>
            <a:r>
              <a:rPr lang="ja-JP" altLang="en-US" sz="2000" dirty="0"/>
              <a:t>では</a:t>
            </a:r>
            <a:r>
              <a:rPr lang="ja-JP" altLang="en-US" sz="2000" u="sng" dirty="0"/>
              <a:t>キノコ</a:t>
            </a:r>
            <a:r>
              <a:rPr lang="ja-JP" altLang="en-US" sz="2000" dirty="0"/>
              <a:t>や</a:t>
            </a:r>
            <a:r>
              <a:rPr lang="ja-JP" altLang="en-US" sz="2000" u="sng" dirty="0"/>
              <a:t>山菜</a:t>
            </a:r>
            <a:r>
              <a:rPr lang="ja-JP" altLang="en-US" sz="2000" dirty="0"/>
              <a:t>や</a:t>
            </a:r>
            <a:r>
              <a:rPr lang="ja-JP" altLang="en-US" sz="2000" u="sng" dirty="0"/>
              <a:t>ジャガイモの芽（ソラニン）</a:t>
            </a:r>
            <a:r>
              <a:rPr lang="ja-JP" altLang="en-US" sz="2000" dirty="0"/>
              <a:t>がある。ソラニンは芽をとること，加熱をすることで</a:t>
            </a:r>
            <a:r>
              <a:rPr lang="ja-JP" altLang="en-US" sz="2000" dirty="0" smtClean="0"/>
              <a:t>除く</a:t>
            </a:r>
            <a:r>
              <a:rPr lang="ja-JP" altLang="en-US" sz="2000" dirty="0"/>
              <a:t>ことができる。動物性では</a:t>
            </a:r>
            <a:r>
              <a:rPr lang="ja-JP" altLang="en-US" sz="2000" u="sng" dirty="0"/>
              <a:t>フグ</a:t>
            </a:r>
            <a:r>
              <a:rPr lang="ja-JP" altLang="en-US" sz="2000" dirty="0"/>
              <a:t>や貝</a:t>
            </a:r>
            <a:r>
              <a:rPr lang="ja-JP" altLang="en-US" sz="2000" u="sng" dirty="0"/>
              <a:t>類</a:t>
            </a:r>
            <a:r>
              <a:rPr lang="ja-JP" altLang="en-US" sz="2000" dirty="0"/>
              <a:t>にみられるが，発見と同時に市場には出ないような措置が取られる。</a:t>
            </a:r>
          </a:p>
          <a:p>
            <a:r>
              <a:rPr lang="ja-JP" altLang="en-US" sz="2000" dirty="0"/>
              <a:t>　</a:t>
            </a:r>
            <a:r>
              <a:rPr lang="ja-JP" altLang="en-US" sz="2000" dirty="0">
                <a:solidFill>
                  <a:srgbClr val="FF0000"/>
                </a:solidFill>
              </a:rPr>
              <a:t>化学物質</a:t>
            </a:r>
            <a:r>
              <a:rPr lang="ja-JP" altLang="en-US" sz="2000" dirty="0"/>
              <a:t>による中毒はかつてメタノールの混入，工場排水からの銅や水銀の中毒，生産ラインでのヒ素の</a:t>
            </a:r>
            <a:r>
              <a:rPr lang="ja-JP" altLang="en-US" sz="2000" dirty="0" smtClean="0"/>
              <a:t>混入</a:t>
            </a:r>
            <a:r>
              <a:rPr lang="ja-JP" altLang="en-US" sz="2000" dirty="0"/>
              <a:t>などがあった。重金属の中毒は因果関係の発見が遅く，発症後後遺症が残るなど社会問題としての認識が</a:t>
            </a:r>
            <a:r>
              <a:rPr lang="ja-JP" altLang="en-US" sz="2000" dirty="0" smtClean="0"/>
              <a:t>必要</a:t>
            </a:r>
            <a:r>
              <a:rPr lang="ja-JP" altLang="en-US" sz="2000" dirty="0"/>
              <a:t>である</a:t>
            </a:r>
            <a:r>
              <a:rPr lang="ja-JP" altLang="en-US" sz="2000" dirty="0" smtClean="0"/>
              <a:t>。</a:t>
            </a:r>
            <a:endParaRPr lang="ja-JP" altLang="en-US" sz="2000" dirty="0"/>
          </a:p>
        </p:txBody>
      </p:sp>
    </p:spTree>
    <p:extLst>
      <p:ext uri="{BB962C8B-B14F-4D97-AF65-F5344CB8AC3E}">
        <p14:creationId xmlns:p14="http://schemas.microsoft.com/office/powerpoint/2010/main" val="943489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38"/>
            <a:ext cx="8229600" cy="857250"/>
          </a:xfrm>
        </p:spPr>
        <p:txBody>
          <a:bodyPr>
            <a:normAutofit/>
          </a:bodyPr>
          <a:lstStyle/>
          <a:p>
            <a:r>
              <a:rPr kumimoji="1" lang="ja-JP" altLang="en-US" sz="4000" dirty="0" smtClean="0"/>
              <a:t>食中毒の分類</a:t>
            </a:r>
            <a:endParaRPr kumimoji="1" lang="ja-JP" altLang="en-US" sz="4000" dirty="0"/>
          </a:p>
        </p:txBody>
      </p:sp>
      <p:sp>
        <p:nvSpPr>
          <p:cNvPr id="3" name="テキスト ボックス 2"/>
          <p:cNvSpPr txBox="1"/>
          <p:nvPr/>
        </p:nvSpPr>
        <p:spPr>
          <a:xfrm>
            <a:off x="1331640" y="4681835"/>
            <a:ext cx="6408712" cy="461665"/>
          </a:xfrm>
          <a:prstGeom prst="rect">
            <a:avLst/>
          </a:prstGeom>
          <a:noFill/>
        </p:spPr>
        <p:txBody>
          <a:bodyPr wrap="square" rtlCol="0">
            <a:spAutoFit/>
          </a:bodyPr>
          <a:lstStyle/>
          <a:p>
            <a:r>
              <a:rPr lang="ja-JP" altLang="en-US" sz="1200" dirty="0" smtClean="0"/>
              <a:t>出典：</a:t>
            </a:r>
            <a:r>
              <a:rPr lang="zh-TW" altLang="en-US" sz="1200" dirty="0"/>
              <a:t>厚生労働省食品安全部監視</a:t>
            </a:r>
            <a:r>
              <a:rPr lang="zh-TW" altLang="en-US" sz="1200" dirty="0" smtClean="0"/>
              <a:t>安全課食中毒</a:t>
            </a:r>
            <a:r>
              <a:rPr lang="zh-TW" altLang="en-US" sz="1200" dirty="0"/>
              <a:t>被害情報</a:t>
            </a:r>
            <a:r>
              <a:rPr lang="zh-TW" altLang="en-US" sz="1200" dirty="0" smtClean="0"/>
              <a:t>管理室</a:t>
            </a:r>
            <a:endParaRPr lang="en-US" altLang="zh-TW" sz="1200" dirty="0" smtClean="0"/>
          </a:p>
          <a:p>
            <a:r>
              <a:rPr lang="ja-JP" altLang="en-US" sz="1200" dirty="0" smtClean="0"/>
              <a:t>　　</a:t>
            </a:r>
            <a:r>
              <a:rPr lang="en-US" altLang="ja-JP" sz="1200" dirty="0"/>
              <a:t>https://www.fsc.go.jp/koukan/risk-workshop_okazaki_210908/genjyou_mhlw20090908.pdf</a:t>
            </a:r>
            <a:endParaRPr kumimoji="1" lang="ja-JP" altLang="en-US" sz="1200" dirty="0"/>
          </a:p>
        </p:txBody>
      </p:sp>
      <p:grpSp>
        <p:nvGrpSpPr>
          <p:cNvPr id="47" name="グループ化 46"/>
          <p:cNvGrpSpPr/>
          <p:nvPr/>
        </p:nvGrpSpPr>
        <p:grpSpPr>
          <a:xfrm>
            <a:off x="530051" y="837686"/>
            <a:ext cx="8290421" cy="3750288"/>
            <a:chOff x="179512" y="662312"/>
            <a:chExt cx="8290421" cy="3750288"/>
          </a:xfrm>
        </p:grpSpPr>
        <p:sp>
          <p:nvSpPr>
            <p:cNvPr id="5" name="角丸四角形 4"/>
            <p:cNvSpPr/>
            <p:nvPr/>
          </p:nvSpPr>
          <p:spPr>
            <a:xfrm>
              <a:off x="971600" y="809650"/>
              <a:ext cx="1584176" cy="3600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smtClean="0"/>
                <a:t>細菌</a:t>
              </a:r>
              <a:endParaRPr kumimoji="1" lang="ja-JP" altLang="en-US" dirty="0"/>
            </a:p>
          </p:txBody>
        </p:sp>
        <p:sp>
          <p:nvSpPr>
            <p:cNvPr id="7" name="角丸四角形 6"/>
            <p:cNvSpPr/>
            <p:nvPr/>
          </p:nvSpPr>
          <p:spPr>
            <a:xfrm>
              <a:off x="971600" y="1851670"/>
              <a:ext cx="1584176" cy="3600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smtClean="0"/>
                <a:t>ウイルス</a:t>
              </a:r>
              <a:endParaRPr kumimoji="1" lang="ja-JP" altLang="en-US" dirty="0"/>
            </a:p>
          </p:txBody>
        </p:sp>
        <p:sp>
          <p:nvSpPr>
            <p:cNvPr id="8" name="角丸四角形 7"/>
            <p:cNvSpPr/>
            <p:nvPr/>
          </p:nvSpPr>
          <p:spPr>
            <a:xfrm>
              <a:off x="971600" y="2386548"/>
              <a:ext cx="1584176" cy="3600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smtClean="0"/>
                <a:t>自然毒</a:t>
              </a:r>
              <a:endParaRPr kumimoji="1" lang="ja-JP" altLang="en-US" dirty="0"/>
            </a:p>
          </p:txBody>
        </p:sp>
        <p:sp>
          <p:nvSpPr>
            <p:cNvPr id="9" name="角丸四角形 8"/>
            <p:cNvSpPr/>
            <p:nvPr/>
          </p:nvSpPr>
          <p:spPr>
            <a:xfrm>
              <a:off x="971600" y="3435846"/>
              <a:ext cx="1584176" cy="3600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smtClean="0"/>
                <a:t>化学物質</a:t>
              </a:r>
              <a:endParaRPr kumimoji="1" lang="ja-JP" altLang="en-US" dirty="0"/>
            </a:p>
          </p:txBody>
        </p:sp>
        <p:sp>
          <p:nvSpPr>
            <p:cNvPr id="10" name="角丸四角形 9"/>
            <p:cNvSpPr/>
            <p:nvPr/>
          </p:nvSpPr>
          <p:spPr>
            <a:xfrm>
              <a:off x="971600" y="4011910"/>
              <a:ext cx="1584176" cy="36004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smtClean="0"/>
                <a:t>その他</a:t>
              </a:r>
              <a:endParaRPr kumimoji="1" lang="ja-JP" altLang="en-US" dirty="0"/>
            </a:p>
          </p:txBody>
        </p:sp>
        <p:sp>
          <p:nvSpPr>
            <p:cNvPr id="11" name="角丸四角形 10"/>
            <p:cNvSpPr/>
            <p:nvPr/>
          </p:nvSpPr>
          <p:spPr>
            <a:xfrm>
              <a:off x="3275856" y="805458"/>
              <a:ext cx="1584176"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感染型</a:t>
              </a:r>
              <a:endParaRPr kumimoji="1" lang="ja-JP" altLang="en-US" dirty="0"/>
            </a:p>
          </p:txBody>
        </p:sp>
        <p:sp>
          <p:nvSpPr>
            <p:cNvPr id="12" name="角丸四角形 11"/>
            <p:cNvSpPr/>
            <p:nvPr/>
          </p:nvSpPr>
          <p:spPr>
            <a:xfrm>
              <a:off x="3275856" y="1347614"/>
              <a:ext cx="1584176"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毒素型</a:t>
              </a:r>
              <a:endParaRPr kumimoji="1" lang="ja-JP" altLang="en-US" dirty="0"/>
            </a:p>
          </p:txBody>
        </p:sp>
        <p:sp>
          <p:nvSpPr>
            <p:cNvPr id="13" name="角丸四角形 12"/>
            <p:cNvSpPr/>
            <p:nvPr/>
          </p:nvSpPr>
          <p:spPr>
            <a:xfrm>
              <a:off x="3275856" y="2386548"/>
              <a:ext cx="1584176"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動物性</a:t>
              </a:r>
              <a:endParaRPr kumimoji="1" lang="ja-JP" altLang="en-US" dirty="0"/>
            </a:p>
          </p:txBody>
        </p:sp>
        <p:sp>
          <p:nvSpPr>
            <p:cNvPr id="14" name="角丸四角形 13"/>
            <p:cNvSpPr/>
            <p:nvPr/>
          </p:nvSpPr>
          <p:spPr>
            <a:xfrm>
              <a:off x="3282206" y="2925440"/>
              <a:ext cx="1584176"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植物性</a:t>
              </a:r>
              <a:endParaRPr kumimoji="1" lang="ja-JP" altLang="en-US" dirty="0"/>
            </a:p>
          </p:txBody>
        </p:sp>
        <p:sp>
          <p:nvSpPr>
            <p:cNvPr id="4" name="角丸四角形 3"/>
            <p:cNvSpPr/>
            <p:nvPr/>
          </p:nvSpPr>
          <p:spPr>
            <a:xfrm>
              <a:off x="179512" y="1738476"/>
              <a:ext cx="360040" cy="1656184"/>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dirty="0" smtClean="0"/>
                <a:t>食中毒</a:t>
              </a:r>
              <a:endParaRPr kumimoji="1" lang="ja-JP" altLang="en-US" dirty="0"/>
            </a:p>
          </p:txBody>
        </p:sp>
        <p:cxnSp>
          <p:nvCxnSpPr>
            <p:cNvPr id="15" name="直線コネクタ 14"/>
            <p:cNvCxnSpPr>
              <a:stCxn id="4" idx="3"/>
              <a:endCxn id="8" idx="1"/>
            </p:cNvCxnSpPr>
            <p:nvPr/>
          </p:nvCxnSpPr>
          <p:spPr>
            <a:xfrm>
              <a:off x="539552" y="2566568"/>
              <a:ext cx="432048"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755576" y="987574"/>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755576" y="987574"/>
              <a:ext cx="21602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755576" y="2029594"/>
              <a:ext cx="21602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755576" y="3651870"/>
              <a:ext cx="21602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755576" y="4227934"/>
              <a:ext cx="21602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直線コネクタ 28"/>
            <p:cNvCxnSpPr>
              <a:endCxn id="13" idx="1"/>
            </p:cNvCxnSpPr>
            <p:nvPr/>
          </p:nvCxnSpPr>
          <p:spPr>
            <a:xfrm flipV="1">
              <a:off x="2555776" y="2566568"/>
              <a:ext cx="720080" cy="518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3066182" y="3109714"/>
              <a:ext cx="21602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3059832" y="1531888"/>
              <a:ext cx="216024"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flipV="1">
              <a:off x="2555776" y="998514"/>
              <a:ext cx="720080" cy="518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flipV="1">
              <a:off x="3059832" y="998514"/>
              <a:ext cx="0" cy="52912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flipV="1">
              <a:off x="3071664" y="2571750"/>
              <a:ext cx="0" cy="52912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9" name="直線コネクタ 38"/>
            <p:cNvCxnSpPr/>
            <p:nvPr/>
          </p:nvCxnSpPr>
          <p:spPr>
            <a:xfrm>
              <a:off x="755576" y="985478"/>
              <a:ext cx="0" cy="324245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40" name="テキスト ボックス 39"/>
            <p:cNvSpPr txBox="1"/>
            <p:nvPr/>
          </p:nvSpPr>
          <p:spPr>
            <a:xfrm>
              <a:off x="5076055" y="662312"/>
              <a:ext cx="3393878" cy="646331"/>
            </a:xfrm>
            <a:prstGeom prst="rect">
              <a:avLst/>
            </a:prstGeom>
            <a:noFill/>
          </p:spPr>
          <p:txBody>
            <a:bodyPr wrap="none" rtlCol="0">
              <a:spAutoFit/>
            </a:bodyPr>
            <a:lstStyle/>
            <a:p>
              <a:r>
                <a:rPr kumimoji="1" lang="ja-JP" altLang="en-US" dirty="0" smtClean="0"/>
                <a:t>カンピロバクター，サルモネラ菌，</a:t>
              </a:r>
              <a:endParaRPr kumimoji="1" lang="en-US" altLang="ja-JP" dirty="0" smtClean="0"/>
            </a:p>
            <a:p>
              <a:r>
                <a:rPr lang="ja-JP" altLang="en-US" dirty="0" smtClean="0"/>
                <a:t>腸管出血性大腸炎　等</a:t>
              </a:r>
              <a:endParaRPr kumimoji="1" lang="ja-JP" altLang="en-US" dirty="0"/>
            </a:p>
          </p:txBody>
        </p:sp>
        <p:sp>
          <p:nvSpPr>
            <p:cNvPr id="41" name="テキスト ボックス 40"/>
            <p:cNvSpPr txBox="1"/>
            <p:nvPr/>
          </p:nvSpPr>
          <p:spPr>
            <a:xfrm>
              <a:off x="5102085" y="1332308"/>
              <a:ext cx="2989921" cy="369332"/>
            </a:xfrm>
            <a:prstGeom prst="rect">
              <a:avLst/>
            </a:prstGeom>
            <a:noFill/>
          </p:spPr>
          <p:txBody>
            <a:bodyPr wrap="none" rtlCol="0">
              <a:spAutoFit/>
            </a:bodyPr>
            <a:lstStyle/>
            <a:p>
              <a:r>
                <a:rPr kumimoji="1" lang="ja-JP" altLang="en-US" dirty="0" smtClean="0"/>
                <a:t>ブドウ球菌，ボツリヌス菌　等</a:t>
              </a:r>
              <a:endParaRPr kumimoji="1" lang="ja-JP" altLang="en-US" dirty="0"/>
            </a:p>
          </p:txBody>
        </p:sp>
        <p:sp>
          <p:nvSpPr>
            <p:cNvPr id="42" name="テキスト ボックス 41"/>
            <p:cNvSpPr txBox="1"/>
            <p:nvPr/>
          </p:nvSpPr>
          <p:spPr>
            <a:xfrm>
              <a:off x="2864354" y="1844057"/>
              <a:ext cx="1779654" cy="369332"/>
            </a:xfrm>
            <a:prstGeom prst="rect">
              <a:avLst/>
            </a:prstGeom>
            <a:noFill/>
          </p:spPr>
          <p:txBody>
            <a:bodyPr wrap="none" rtlCol="0">
              <a:spAutoFit/>
            </a:bodyPr>
            <a:lstStyle/>
            <a:p>
              <a:r>
                <a:rPr kumimoji="1" lang="ja-JP" altLang="en-US" dirty="0" smtClean="0"/>
                <a:t>ノロウイルス　等</a:t>
              </a:r>
              <a:endParaRPr kumimoji="1" lang="ja-JP" altLang="en-US" dirty="0"/>
            </a:p>
          </p:txBody>
        </p:sp>
        <p:sp>
          <p:nvSpPr>
            <p:cNvPr id="43" name="テキスト ボックス 42"/>
            <p:cNvSpPr txBox="1"/>
            <p:nvPr/>
          </p:nvSpPr>
          <p:spPr>
            <a:xfrm>
              <a:off x="5102085" y="2377256"/>
              <a:ext cx="1819729" cy="369332"/>
            </a:xfrm>
            <a:prstGeom prst="rect">
              <a:avLst/>
            </a:prstGeom>
            <a:noFill/>
          </p:spPr>
          <p:txBody>
            <a:bodyPr wrap="none" rtlCol="0">
              <a:spAutoFit/>
            </a:bodyPr>
            <a:lstStyle/>
            <a:p>
              <a:r>
                <a:rPr kumimoji="1" lang="ja-JP" altLang="en-US" dirty="0" smtClean="0"/>
                <a:t>フグ毒，貝毒　等</a:t>
              </a:r>
              <a:endParaRPr kumimoji="1" lang="ja-JP" altLang="en-US" dirty="0"/>
            </a:p>
          </p:txBody>
        </p:sp>
        <p:sp>
          <p:nvSpPr>
            <p:cNvPr id="44" name="テキスト ボックス 43"/>
            <p:cNvSpPr txBox="1"/>
            <p:nvPr/>
          </p:nvSpPr>
          <p:spPr>
            <a:xfrm>
              <a:off x="5102085" y="2934383"/>
              <a:ext cx="2303836" cy="369332"/>
            </a:xfrm>
            <a:prstGeom prst="rect">
              <a:avLst/>
            </a:prstGeom>
            <a:noFill/>
          </p:spPr>
          <p:txBody>
            <a:bodyPr wrap="none" rtlCol="0">
              <a:spAutoFit/>
            </a:bodyPr>
            <a:lstStyle/>
            <a:p>
              <a:r>
                <a:rPr kumimoji="1" lang="ja-JP" altLang="en-US" dirty="0" smtClean="0"/>
                <a:t>毒キノコ，ソラニン　等</a:t>
              </a:r>
              <a:endParaRPr kumimoji="1" lang="ja-JP" altLang="en-US" dirty="0"/>
            </a:p>
          </p:txBody>
        </p:sp>
        <p:sp>
          <p:nvSpPr>
            <p:cNvPr id="45" name="テキスト ボックス 44"/>
            <p:cNvSpPr txBox="1"/>
            <p:nvPr/>
          </p:nvSpPr>
          <p:spPr>
            <a:xfrm>
              <a:off x="2705049" y="3467422"/>
              <a:ext cx="2945037" cy="369332"/>
            </a:xfrm>
            <a:prstGeom prst="rect">
              <a:avLst/>
            </a:prstGeom>
            <a:noFill/>
          </p:spPr>
          <p:txBody>
            <a:bodyPr wrap="none" rtlCol="0">
              <a:spAutoFit/>
            </a:bodyPr>
            <a:lstStyle/>
            <a:p>
              <a:r>
                <a:rPr kumimoji="1" lang="ja-JP" altLang="en-US" dirty="0" smtClean="0"/>
                <a:t>重金属，農薬，ヒスタミン　等</a:t>
              </a:r>
              <a:endParaRPr kumimoji="1" lang="ja-JP" altLang="en-US" dirty="0"/>
            </a:p>
          </p:txBody>
        </p:sp>
        <p:sp>
          <p:nvSpPr>
            <p:cNvPr id="46" name="テキスト ボックス 45"/>
            <p:cNvSpPr txBox="1"/>
            <p:nvPr/>
          </p:nvSpPr>
          <p:spPr>
            <a:xfrm>
              <a:off x="2705049" y="4043268"/>
              <a:ext cx="2916183" cy="369332"/>
            </a:xfrm>
            <a:prstGeom prst="rect">
              <a:avLst/>
            </a:prstGeom>
            <a:noFill/>
          </p:spPr>
          <p:txBody>
            <a:bodyPr wrap="none" rtlCol="0">
              <a:spAutoFit/>
            </a:bodyPr>
            <a:lstStyle/>
            <a:p>
              <a:r>
                <a:rPr kumimoji="1" lang="ja-JP" altLang="en-US" dirty="0" smtClean="0"/>
                <a:t>寄生虫（例：アニサキス）　等</a:t>
              </a:r>
              <a:endParaRPr kumimoji="1" lang="ja-JP" altLang="en-US" dirty="0"/>
            </a:p>
          </p:txBody>
        </p:sp>
      </p:grpSp>
    </p:spTree>
    <p:extLst>
      <p:ext uri="{BB962C8B-B14F-4D97-AF65-F5344CB8AC3E}">
        <p14:creationId xmlns:p14="http://schemas.microsoft.com/office/powerpoint/2010/main" val="3597730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470"/>
            <a:ext cx="8229600" cy="857250"/>
          </a:xfrm>
        </p:spPr>
        <p:txBody>
          <a:bodyPr>
            <a:normAutofit/>
          </a:bodyPr>
          <a:lstStyle/>
          <a:p>
            <a:r>
              <a:rPr lang="ja-JP" altLang="en-US" sz="4000" dirty="0"/>
              <a:t>最近多く発生している食中毒</a:t>
            </a:r>
            <a:endParaRPr kumimoji="1" lang="ja-JP" altLang="en-US" sz="4000" dirty="0"/>
          </a:p>
        </p:txBody>
      </p:sp>
      <p:sp>
        <p:nvSpPr>
          <p:cNvPr id="3" name="正方形/長方形 2"/>
          <p:cNvSpPr/>
          <p:nvPr/>
        </p:nvSpPr>
        <p:spPr>
          <a:xfrm>
            <a:off x="251520" y="987574"/>
            <a:ext cx="8640960" cy="1015663"/>
          </a:xfrm>
          <a:prstGeom prst="rect">
            <a:avLst/>
          </a:prstGeom>
        </p:spPr>
        <p:txBody>
          <a:bodyPr wrap="square">
            <a:spAutoFit/>
          </a:bodyPr>
          <a:lstStyle/>
          <a:p>
            <a:r>
              <a:rPr lang="ja-JP" altLang="en-US" sz="2000" dirty="0" smtClean="0"/>
              <a:t>　肉</a:t>
            </a:r>
            <a:r>
              <a:rPr lang="ja-JP" altLang="en-US" sz="2000" dirty="0"/>
              <a:t>，野菜の生食による</a:t>
            </a:r>
            <a:r>
              <a:rPr lang="en-US" altLang="ja-JP" sz="2000" dirty="0"/>
              <a:t>O-157 </a:t>
            </a:r>
            <a:r>
              <a:rPr lang="ja-JP" altLang="en-US" sz="2000" dirty="0"/>
              <a:t>腸管出血性大腸菌，鶏肉や牛肉の生食や</a:t>
            </a:r>
            <a:r>
              <a:rPr lang="ja-JP" altLang="en-US" sz="2000" dirty="0" smtClean="0"/>
              <a:t>加熱</a:t>
            </a:r>
            <a:r>
              <a:rPr lang="ja-JP" altLang="en-US" sz="2000" dirty="0"/>
              <a:t>不足によるカンピロバクターによるもの，黄色ぶどう球菌による乳製品からの食中毒がある。</a:t>
            </a:r>
          </a:p>
        </p:txBody>
      </p:sp>
      <p:sp>
        <p:nvSpPr>
          <p:cNvPr id="4" name="メモ 3"/>
          <p:cNvSpPr/>
          <p:nvPr/>
        </p:nvSpPr>
        <p:spPr>
          <a:xfrm>
            <a:off x="755576" y="2283718"/>
            <a:ext cx="7632848" cy="1944216"/>
          </a:xfrm>
          <a:prstGeom prst="foldedCorner">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sz="2000" b="1" dirty="0">
                <a:solidFill>
                  <a:schemeClr val="tx2"/>
                </a:solidFill>
              </a:rPr>
              <a:t>黄色ぶどう球菌</a:t>
            </a:r>
          </a:p>
          <a:p>
            <a:r>
              <a:rPr lang="ja-JP" altLang="en-US" sz="2000" dirty="0"/>
              <a:t>　この菌は増殖するときにエンテロトキシンという毒素をつくりこの毒素によって食中毒が起こる。</a:t>
            </a:r>
            <a:r>
              <a:rPr lang="ja-JP" altLang="en-US" sz="2000" u="sng" dirty="0"/>
              <a:t>手の</a:t>
            </a:r>
            <a:r>
              <a:rPr lang="ja-JP" altLang="en-US" sz="2000" u="sng" dirty="0" smtClean="0"/>
              <a:t>切り傷</a:t>
            </a:r>
            <a:r>
              <a:rPr lang="ja-JP" altLang="en-US" sz="2000" u="sng" dirty="0"/>
              <a:t>や化膿性疾患</a:t>
            </a:r>
            <a:r>
              <a:rPr lang="ja-JP" altLang="en-US" sz="2000" dirty="0"/>
              <a:t>のある場合にもこの菌による食中毒の可能性があるため，調理の際，</a:t>
            </a:r>
            <a:r>
              <a:rPr lang="ja-JP" altLang="en-US" sz="2000" u="sng" dirty="0"/>
              <a:t>ゴム手袋</a:t>
            </a:r>
            <a:r>
              <a:rPr lang="ja-JP" altLang="en-US" sz="2000" dirty="0"/>
              <a:t>をするなど</a:t>
            </a:r>
            <a:r>
              <a:rPr lang="ja-JP" altLang="en-US" sz="2000" dirty="0" smtClean="0"/>
              <a:t>して食品</a:t>
            </a:r>
            <a:r>
              <a:rPr lang="ja-JP" altLang="en-US" sz="2000" dirty="0"/>
              <a:t>に触れないようにする</a:t>
            </a:r>
            <a:r>
              <a:rPr lang="ja-JP" altLang="en-US" sz="2000" dirty="0" smtClean="0"/>
              <a:t>。</a:t>
            </a:r>
            <a:endParaRPr lang="ja-JP" altLang="en-US" sz="2000" dirty="0"/>
          </a:p>
        </p:txBody>
      </p:sp>
    </p:spTree>
    <p:extLst>
      <p:ext uri="{BB962C8B-B14F-4D97-AF65-F5344CB8AC3E}">
        <p14:creationId xmlns:p14="http://schemas.microsoft.com/office/powerpoint/2010/main" val="3185187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0"/>
            <a:ext cx="8229600" cy="857250"/>
          </a:xfrm>
        </p:spPr>
        <p:txBody>
          <a:bodyPr>
            <a:normAutofit/>
          </a:bodyPr>
          <a:lstStyle/>
          <a:p>
            <a:r>
              <a:rPr lang="ja-JP" altLang="en-US" sz="3200" dirty="0"/>
              <a:t>カンピロバクター食中毒予防について</a:t>
            </a:r>
            <a:r>
              <a:rPr lang="en-US" altLang="ja-JP" sz="3200" dirty="0"/>
              <a:t>Q&amp;A </a:t>
            </a:r>
            <a:r>
              <a:rPr lang="ja-JP" altLang="en-US" sz="3200" dirty="0" smtClean="0"/>
              <a:t>より</a:t>
            </a:r>
            <a:endParaRPr kumimoji="1" lang="ja-JP" altLang="en-US" sz="3200" dirty="0"/>
          </a:p>
        </p:txBody>
      </p:sp>
      <p:sp>
        <p:nvSpPr>
          <p:cNvPr id="3" name="メモ 2"/>
          <p:cNvSpPr/>
          <p:nvPr/>
        </p:nvSpPr>
        <p:spPr>
          <a:xfrm>
            <a:off x="478741" y="843558"/>
            <a:ext cx="8208912" cy="3672408"/>
          </a:xfrm>
          <a:prstGeom prst="foldedCorner">
            <a:avLst/>
          </a:prstGeom>
        </p:spPr>
        <p:style>
          <a:lnRef idx="1">
            <a:schemeClr val="accent1"/>
          </a:lnRef>
          <a:fillRef idx="2">
            <a:schemeClr val="accent1"/>
          </a:fillRef>
          <a:effectRef idx="1">
            <a:schemeClr val="accent1"/>
          </a:effectRef>
          <a:fontRef idx="minor">
            <a:schemeClr val="dk1"/>
          </a:fontRef>
        </p:style>
        <p:txBody>
          <a:bodyPr rtlCol="0" anchor="ctr"/>
          <a:lstStyle/>
          <a:p>
            <a:r>
              <a:rPr lang="ja-JP" altLang="en-US" sz="2000" dirty="0"/>
              <a:t>　</a:t>
            </a:r>
            <a:endParaRPr kumimoji="1" lang="ja-JP" altLang="en-US" sz="2000" dirty="0"/>
          </a:p>
        </p:txBody>
      </p:sp>
      <p:sp>
        <p:nvSpPr>
          <p:cNvPr id="4" name="正方形/長方形 3"/>
          <p:cNvSpPr/>
          <p:nvPr/>
        </p:nvSpPr>
        <p:spPr>
          <a:xfrm>
            <a:off x="899592" y="4815031"/>
            <a:ext cx="7367210" cy="276999"/>
          </a:xfrm>
          <a:prstGeom prst="rect">
            <a:avLst/>
          </a:prstGeom>
        </p:spPr>
        <p:txBody>
          <a:bodyPr wrap="none">
            <a:spAutoFit/>
          </a:bodyPr>
          <a:lstStyle/>
          <a:p>
            <a:r>
              <a:rPr lang="ja-JP" altLang="en-US" sz="1200" dirty="0" smtClean="0"/>
              <a:t>出典：厚生労働省　カンピロバクター</a:t>
            </a:r>
            <a:r>
              <a:rPr lang="ja-JP" altLang="en-US" sz="1200" dirty="0"/>
              <a:t>食中毒予防について（Ｑ＆Ａ） </a:t>
            </a:r>
            <a:r>
              <a:rPr lang="en-US" altLang="ja-JP" sz="1200" dirty="0" smtClean="0"/>
              <a:t>http</a:t>
            </a:r>
            <a:r>
              <a:rPr lang="en-US" altLang="ja-JP" sz="1200" dirty="0"/>
              <a:t>://www.mhlw.go.jp/qa/syokuhin/campylo/</a:t>
            </a:r>
            <a:endParaRPr lang="ja-JP" altLang="en-US" sz="1200" dirty="0"/>
          </a:p>
        </p:txBody>
      </p:sp>
      <p:sp>
        <p:nvSpPr>
          <p:cNvPr id="5" name="正方形/長方形 4"/>
          <p:cNvSpPr/>
          <p:nvPr/>
        </p:nvSpPr>
        <p:spPr>
          <a:xfrm>
            <a:off x="683568" y="987574"/>
            <a:ext cx="7776864" cy="3477875"/>
          </a:xfrm>
          <a:prstGeom prst="rect">
            <a:avLst/>
          </a:prstGeom>
        </p:spPr>
        <p:txBody>
          <a:bodyPr wrap="square">
            <a:spAutoFit/>
          </a:bodyPr>
          <a:lstStyle/>
          <a:p>
            <a:r>
              <a:rPr lang="ja-JP" altLang="en-US" sz="2000" dirty="0" smtClean="0"/>
              <a:t>　感染源</a:t>
            </a:r>
            <a:r>
              <a:rPr lang="ja-JP" altLang="en-US" sz="2000" dirty="0"/>
              <a:t>として，鶏肉関連調理食品及びその調理過程中の加熱不足や取扱い不備による二次汚染等が強く示唆されている。平成</a:t>
            </a:r>
            <a:r>
              <a:rPr lang="en-US" altLang="ja-JP" sz="2000" dirty="0"/>
              <a:t>20 </a:t>
            </a:r>
            <a:r>
              <a:rPr lang="ja-JP" altLang="en-US" sz="2000" dirty="0"/>
              <a:t>年（</a:t>
            </a:r>
            <a:r>
              <a:rPr lang="en-US" altLang="ja-JP" sz="2000" dirty="0"/>
              <a:t>2008 </a:t>
            </a:r>
            <a:r>
              <a:rPr lang="ja-JP" altLang="en-US" sz="2000" dirty="0"/>
              <a:t>年）に発生したカンピロバクター食中毒のうち，原因食品として鶏肉が疑われるもの（鶏レバーやささみなどの刺身，鶏のタタキ，鶏</a:t>
            </a:r>
            <a:r>
              <a:rPr lang="ja-JP" altLang="en-US" sz="2000" dirty="0" err="1"/>
              <a:t>わさ</a:t>
            </a:r>
            <a:r>
              <a:rPr lang="ja-JP" altLang="en-US" sz="2000" dirty="0"/>
              <a:t>などの半生製品，加熱不足の調理品など）が</a:t>
            </a:r>
            <a:r>
              <a:rPr lang="en-US" altLang="ja-JP" sz="2000" dirty="0"/>
              <a:t>60 </a:t>
            </a:r>
            <a:r>
              <a:rPr lang="ja-JP" altLang="en-US" sz="2000" dirty="0"/>
              <a:t>件，</a:t>
            </a:r>
            <a:r>
              <a:rPr lang="ja-JP" altLang="en-US" sz="2000" dirty="0" smtClean="0"/>
              <a:t>牛生レバー</a:t>
            </a:r>
            <a:r>
              <a:rPr lang="ja-JP" altLang="en-US" sz="2000" dirty="0"/>
              <a:t>が疑われるものが</a:t>
            </a:r>
            <a:r>
              <a:rPr lang="en-US" altLang="ja-JP" sz="2000" dirty="0"/>
              <a:t>11 </a:t>
            </a:r>
            <a:r>
              <a:rPr lang="ja-JP" altLang="en-US" sz="2000" dirty="0"/>
              <a:t>件認められている。</a:t>
            </a:r>
          </a:p>
          <a:p>
            <a:r>
              <a:rPr lang="ja-JP" altLang="en-US" sz="2000" dirty="0"/>
              <a:t>　また，欧米では原因食品として生乳の飲用による事例も多く発生しているが，我が国では牛乳は加熱殺菌されて流通されており，当該食品による発生例はみられていない。この他，我が国では，不十分な殺菌による井戸水，湧水及び簡易水道水を感染源とした水系感染事例が発生している。</a:t>
            </a:r>
          </a:p>
        </p:txBody>
      </p:sp>
    </p:spTree>
    <p:extLst>
      <p:ext uri="{BB962C8B-B14F-4D97-AF65-F5344CB8AC3E}">
        <p14:creationId xmlns:p14="http://schemas.microsoft.com/office/powerpoint/2010/main" val="1473760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92546"/>
            <a:ext cx="8229600" cy="857250"/>
          </a:xfrm>
        </p:spPr>
        <p:txBody>
          <a:bodyPr>
            <a:normAutofit/>
          </a:bodyPr>
          <a:lstStyle/>
          <a:p>
            <a:r>
              <a:rPr lang="ja-JP" altLang="en-US" sz="3600" dirty="0"/>
              <a:t>腸管出血性大腸菌</a:t>
            </a:r>
            <a:r>
              <a:rPr lang="en-US" altLang="ja-JP" sz="3600" dirty="0"/>
              <a:t>Q&amp;A </a:t>
            </a:r>
            <a:r>
              <a:rPr lang="ja-JP" altLang="en-US" sz="3600" dirty="0"/>
              <a:t>より</a:t>
            </a:r>
            <a:endParaRPr kumimoji="1" lang="ja-JP" altLang="en-US" sz="3600" dirty="0"/>
          </a:p>
        </p:txBody>
      </p:sp>
      <p:sp>
        <p:nvSpPr>
          <p:cNvPr id="3" name="メモ 2"/>
          <p:cNvSpPr/>
          <p:nvPr/>
        </p:nvSpPr>
        <p:spPr>
          <a:xfrm>
            <a:off x="323528" y="699542"/>
            <a:ext cx="8496944" cy="4028966"/>
          </a:xfrm>
          <a:prstGeom prst="foldedCorner">
            <a:avLst>
              <a:gd name="adj" fmla="val 15878"/>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4" name="正方形/長方形 3"/>
          <p:cNvSpPr/>
          <p:nvPr/>
        </p:nvSpPr>
        <p:spPr>
          <a:xfrm>
            <a:off x="1027188" y="4814631"/>
            <a:ext cx="6380465" cy="276999"/>
          </a:xfrm>
          <a:prstGeom prst="rect">
            <a:avLst/>
          </a:prstGeom>
        </p:spPr>
        <p:txBody>
          <a:bodyPr wrap="none">
            <a:spAutoFit/>
          </a:bodyPr>
          <a:lstStyle/>
          <a:p>
            <a:r>
              <a:rPr lang="ja-JP" altLang="en-US" sz="1200" dirty="0" smtClean="0"/>
              <a:t>出典：厚生労働省　</a:t>
            </a:r>
            <a:r>
              <a:rPr lang="ja-JP" altLang="en-US" sz="1200" dirty="0"/>
              <a:t>腸管出血性大腸菌</a:t>
            </a:r>
            <a:r>
              <a:rPr lang="en-US" altLang="ja-JP" sz="1200" dirty="0" smtClean="0"/>
              <a:t>Q&amp;A</a:t>
            </a:r>
            <a:r>
              <a:rPr lang="ja-JP" altLang="en-US" sz="1200" dirty="0" smtClean="0"/>
              <a:t>　</a:t>
            </a:r>
            <a:r>
              <a:rPr lang="en-US" altLang="ja-JP" sz="1200" dirty="0" smtClean="0"/>
              <a:t>http</a:t>
            </a:r>
            <a:r>
              <a:rPr lang="en-US" altLang="ja-JP" sz="1200" dirty="0"/>
              <a:t>://www1.mhlw.go.jp/o-157/o157q_a/index.html</a:t>
            </a:r>
            <a:endParaRPr lang="ja-JP" altLang="en-US" sz="1200" dirty="0"/>
          </a:p>
        </p:txBody>
      </p:sp>
      <p:sp>
        <p:nvSpPr>
          <p:cNvPr id="5" name="正方形/長方形 4"/>
          <p:cNvSpPr/>
          <p:nvPr/>
        </p:nvSpPr>
        <p:spPr>
          <a:xfrm>
            <a:off x="467845" y="821199"/>
            <a:ext cx="8217777" cy="3785652"/>
          </a:xfrm>
          <a:prstGeom prst="rect">
            <a:avLst/>
          </a:prstGeom>
        </p:spPr>
        <p:txBody>
          <a:bodyPr wrap="square">
            <a:spAutoFit/>
          </a:bodyPr>
          <a:lstStyle/>
          <a:p>
            <a:r>
              <a:rPr lang="ja-JP" altLang="en-US" sz="2000" dirty="0"/>
              <a:t>　腸管出血性大腸菌による食中毒事例については，国内では，焼肉店などの飲食店や，食肉販売業者が提供した</a:t>
            </a:r>
            <a:r>
              <a:rPr lang="ja-JP" altLang="en-US" sz="2000" dirty="0" smtClean="0"/>
              <a:t>食肉</a:t>
            </a:r>
            <a:r>
              <a:rPr lang="ja-JP" altLang="en-US" sz="2000" dirty="0"/>
              <a:t>を，生や加熱不足で食べて感染する事例が多くなっている。腸管出血性大腸菌に汚染された食品が広域に流通</a:t>
            </a:r>
            <a:r>
              <a:rPr lang="ja-JP" altLang="en-US" sz="2000" dirty="0" smtClean="0"/>
              <a:t>して</a:t>
            </a:r>
            <a:r>
              <a:rPr lang="ja-JP" altLang="en-US" sz="2000" dirty="0"/>
              <a:t>いたために，複数の自治体で患者が発生する事例もみられる。</a:t>
            </a:r>
          </a:p>
          <a:p>
            <a:r>
              <a:rPr lang="ja-JP" altLang="en-US" sz="2000" dirty="0"/>
              <a:t>　海外では，肉類の他，生鮮野菜を食べて感染した事例も発生している</a:t>
            </a:r>
            <a:r>
              <a:rPr lang="ja-JP" altLang="en-US" sz="2000" dirty="0" smtClean="0"/>
              <a:t>。</a:t>
            </a:r>
            <a:r>
              <a:rPr lang="ja-JP" altLang="en-US" sz="2000" dirty="0"/>
              <a:t>　腸管出血性大腸菌は</a:t>
            </a:r>
            <a:r>
              <a:rPr lang="en-US" altLang="ja-JP" sz="2000" dirty="0"/>
              <a:t>75℃</a:t>
            </a:r>
            <a:r>
              <a:rPr lang="ja-JP" altLang="en-US" sz="2000" dirty="0"/>
              <a:t>で１分間以上の加熱で死滅する。</a:t>
            </a:r>
          </a:p>
          <a:p>
            <a:r>
              <a:rPr lang="ja-JP" altLang="en-US" sz="2000" dirty="0"/>
              <a:t>　このほか，食品に用いる殺菌剤として，次亜塩素酸ナトリウムが食品添加物としてその使用が認められている。</a:t>
            </a:r>
          </a:p>
          <a:p>
            <a:r>
              <a:rPr lang="ja-JP" altLang="en-US" sz="2000" dirty="0"/>
              <a:t>この効果や使用方法は，濃度，つけおき時間，食品の種類によって異なるので，各製品の使用説明書をよく</a:t>
            </a:r>
            <a:r>
              <a:rPr lang="ja-JP" altLang="en-US" sz="2000" dirty="0" smtClean="0"/>
              <a:t>読んで使う</a:t>
            </a:r>
            <a:r>
              <a:rPr lang="ja-JP" altLang="en-US" sz="2000" dirty="0"/>
              <a:t>こと。</a:t>
            </a:r>
          </a:p>
          <a:p>
            <a:r>
              <a:rPr lang="ja-JP" altLang="en-US" sz="2000" dirty="0"/>
              <a:t>　なお，野菜の腸管出血性大腸菌を除菌するには，湯がき（</a:t>
            </a:r>
            <a:r>
              <a:rPr lang="en-US" altLang="ja-JP" sz="2000" dirty="0"/>
              <a:t>100℃</a:t>
            </a:r>
            <a:r>
              <a:rPr lang="ja-JP" altLang="en-US" sz="2000" dirty="0"/>
              <a:t>の湯で５秒間程度）が有効であるとされている。</a:t>
            </a:r>
          </a:p>
        </p:txBody>
      </p:sp>
    </p:spTree>
    <p:extLst>
      <p:ext uri="{BB962C8B-B14F-4D97-AF65-F5344CB8AC3E}">
        <p14:creationId xmlns:p14="http://schemas.microsoft.com/office/powerpoint/2010/main" val="2897388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38"/>
            <a:ext cx="8229600" cy="857250"/>
          </a:xfrm>
        </p:spPr>
        <p:txBody>
          <a:bodyPr>
            <a:normAutofit/>
          </a:bodyPr>
          <a:lstStyle/>
          <a:p>
            <a:r>
              <a:rPr lang="ja-JP" altLang="en-US" sz="4000" dirty="0"/>
              <a:t>食中毒防止の</a:t>
            </a:r>
            <a:r>
              <a:rPr lang="ja-JP" altLang="en-US" sz="4000" dirty="0" smtClean="0"/>
              <a:t>ポイント</a:t>
            </a:r>
            <a:endParaRPr kumimoji="1" lang="ja-JP" altLang="en-US" sz="4000" dirty="0"/>
          </a:p>
        </p:txBody>
      </p:sp>
      <p:sp>
        <p:nvSpPr>
          <p:cNvPr id="4" name="テキスト ボックス 3"/>
          <p:cNvSpPr txBox="1"/>
          <p:nvPr/>
        </p:nvSpPr>
        <p:spPr>
          <a:xfrm>
            <a:off x="1187624" y="4803998"/>
            <a:ext cx="7848872" cy="276999"/>
          </a:xfrm>
          <a:prstGeom prst="rect">
            <a:avLst/>
          </a:prstGeom>
          <a:noFill/>
        </p:spPr>
        <p:txBody>
          <a:bodyPr wrap="square" rtlCol="0">
            <a:spAutoFit/>
          </a:bodyPr>
          <a:lstStyle/>
          <a:p>
            <a:r>
              <a:rPr lang="ja-JP" altLang="en-US" sz="1200" dirty="0" smtClean="0"/>
              <a:t>出典：高等学校家庭科指導資料　　</a:t>
            </a:r>
            <a:r>
              <a:rPr lang="en-US" altLang="ja-JP" sz="1200" dirty="0" smtClean="0"/>
              <a:t>http</a:t>
            </a:r>
            <a:r>
              <a:rPr lang="en-US" altLang="ja-JP" sz="1200" dirty="0"/>
              <a:t>://www.mext.go.jp/a_menu/shotou/new-cs/senseiouen/1333132.htm</a:t>
            </a:r>
            <a:endParaRPr kumimoji="1" lang="ja-JP" altLang="en-US" sz="1200" dirty="0"/>
          </a:p>
        </p:txBody>
      </p:sp>
      <p:sp>
        <p:nvSpPr>
          <p:cNvPr id="5" name="角丸四角形 4"/>
          <p:cNvSpPr/>
          <p:nvPr/>
        </p:nvSpPr>
        <p:spPr>
          <a:xfrm>
            <a:off x="755576" y="771550"/>
            <a:ext cx="2448272" cy="36004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p>
        </p:txBody>
      </p:sp>
      <p:sp>
        <p:nvSpPr>
          <p:cNvPr id="6" name="角丸四角形 5"/>
          <p:cNvSpPr/>
          <p:nvPr/>
        </p:nvSpPr>
        <p:spPr>
          <a:xfrm>
            <a:off x="761518" y="2605120"/>
            <a:ext cx="3450441" cy="36004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p>
        </p:txBody>
      </p:sp>
      <p:sp>
        <p:nvSpPr>
          <p:cNvPr id="7" name="角丸四角形 6"/>
          <p:cNvSpPr/>
          <p:nvPr/>
        </p:nvSpPr>
        <p:spPr>
          <a:xfrm>
            <a:off x="611561" y="3536589"/>
            <a:ext cx="2664296" cy="36004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dirty="0"/>
          </a:p>
        </p:txBody>
      </p:sp>
      <p:sp>
        <p:nvSpPr>
          <p:cNvPr id="3" name="正方形/長方形 2"/>
          <p:cNvSpPr/>
          <p:nvPr/>
        </p:nvSpPr>
        <p:spPr>
          <a:xfrm>
            <a:off x="251520" y="771550"/>
            <a:ext cx="8496944" cy="3785652"/>
          </a:xfrm>
          <a:prstGeom prst="rect">
            <a:avLst/>
          </a:prstGeom>
        </p:spPr>
        <p:txBody>
          <a:bodyPr wrap="square">
            <a:spAutoFit/>
          </a:bodyPr>
          <a:lstStyle/>
          <a:p>
            <a:r>
              <a:rPr lang="ja-JP" altLang="en-US" sz="2000" dirty="0"/>
              <a:t>①　細菌をつけない（洗う）</a:t>
            </a:r>
          </a:p>
          <a:p>
            <a:pPr lvl="1"/>
            <a:r>
              <a:rPr lang="ja-JP" altLang="en-US" sz="2000" dirty="0" smtClean="0">
                <a:solidFill>
                  <a:schemeClr val="tx2"/>
                </a:solidFill>
              </a:rPr>
              <a:t>手洗い</a:t>
            </a:r>
            <a:r>
              <a:rPr lang="ja-JP" altLang="en-US" sz="2000" dirty="0">
                <a:solidFill>
                  <a:schemeClr val="tx2"/>
                </a:solidFill>
              </a:rPr>
              <a:t>：</a:t>
            </a:r>
            <a:r>
              <a:rPr lang="ja-JP" altLang="en-US" sz="2000" dirty="0"/>
              <a:t>調理の前，生魚や肉を扱った時，トイレから出た時，食事の前によく洗う。指の間や手首</a:t>
            </a:r>
            <a:r>
              <a:rPr lang="ja-JP" altLang="en-US" sz="2000" dirty="0" smtClean="0"/>
              <a:t>まで洗う。</a:t>
            </a:r>
            <a:r>
              <a:rPr lang="ja-JP" altLang="en-US" sz="2000" dirty="0"/>
              <a:t>手に化膿した切り傷がある場合にはゴム手袋をする。</a:t>
            </a:r>
            <a:endParaRPr lang="en-US" altLang="ja-JP" sz="2000" dirty="0"/>
          </a:p>
          <a:p>
            <a:pPr lvl="1"/>
            <a:r>
              <a:rPr lang="ja-JP" altLang="en-US" sz="2000" dirty="0" smtClean="0">
                <a:solidFill>
                  <a:schemeClr val="tx2"/>
                </a:solidFill>
              </a:rPr>
              <a:t>調理</a:t>
            </a:r>
            <a:r>
              <a:rPr lang="ja-JP" altLang="en-US" sz="2000" dirty="0">
                <a:solidFill>
                  <a:schemeClr val="tx2"/>
                </a:solidFill>
              </a:rPr>
              <a:t>器具の洗い：</a:t>
            </a:r>
            <a:r>
              <a:rPr lang="ja-JP" altLang="en-US" sz="2000" dirty="0"/>
              <a:t>まな板，包丁など使用した調理器具は使う前と後によく洗う。（魚・肉と野菜の</a:t>
            </a:r>
            <a:r>
              <a:rPr lang="ja-JP" altLang="en-US" sz="2000" dirty="0" smtClean="0"/>
              <a:t>まな板</a:t>
            </a:r>
            <a:r>
              <a:rPr lang="ja-JP" altLang="en-US" sz="2000" dirty="0"/>
              <a:t>を別に分ける。</a:t>
            </a:r>
            <a:r>
              <a:rPr lang="ja-JP" altLang="en-US" sz="2000" dirty="0" smtClean="0"/>
              <a:t>）</a:t>
            </a:r>
            <a:endParaRPr lang="en-US" altLang="ja-JP" sz="2000" dirty="0" smtClean="0"/>
          </a:p>
          <a:p>
            <a:r>
              <a:rPr lang="ja-JP" altLang="en-US" sz="2000" dirty="0" smtClean="0"/>
              <a:t>②</a:t>
            </a:r>
            <a:r>
              <a:rPr lang="ja-JP" altLang="en-US" sz="2000" dirty="0"/>
              <a:t>　細菌を増やさない（低温で保存）</a:t>
            </a:r>
          </a:p>
          <a:p>
            <a:pPr lvl="1"/>
            <a:r>
              <a:rPr lang="ja-JP" altLang="en-US" sz="2000" dirty="0"/>
              <a:t>　</a:t>
            </a:r>
            <a:r>
              <a:rPr lang="ja-JP" altLang="en-US" sz="2000" dirty="0" smtClean="0"/>
              <a:t>生鮮</a:t>
            </a:r>
            <a:r>
              <a:rPr lang="ja-JP" altLang="en-US" sz="2000" dirty="0"/>
              <a:t>食品は</a:t>
            </a:r>
            <a:r>
              <a:rPr lang="en-US" altLang="ja-JP" sz="2000" dirty="0"/>
              <a:t>10℃</a:t>
            </a:r>
            <a:r>
              <a:rPr lang="ja-JP" altLang="en-US" sz="2000" dirty="0"/>
              <a:t>以下で保つ。冷蔵庫に詰め過ぎない。食べ残しは常温に置かずなるべく早く</a:t>
            </a:r>
            <a:r>
              <a:rPr lang="ja-JP" altLang="en-US" sz="2000" dirty="0" smtClean="0"/>
              <a:t>冷蔵庫に</a:t>
            </a:r>
            <a:r>
              <a:rPr lang="ja-JP" altLang="en-US" sz="2000" dirty="0"/>
              <a:t>入れる。</a:t>
            </a:r>
          </a:p>
          <a:p>
            <a:r>
              <a:rPr lang="ja-JP" altLang="en-US" sz="2000" dirty="0"/>
              <a:t>③　殺菌を十分行う（加熱）</a:t>
            </a:r>
          </a:p>
          <a:p>
            <a:pPr lvl="1"/>
            <a:r>
              <a:rPr lang="ja-JP" altLang="en-US" sz="2000" dirty="0"/>
              <a:t>　</a:t>
            </a:r>
            <a:r>
              <a:rPr lang="ja-JP" altLang="en-US" sz="2000" dirty="0" smtClean="0"/>
              <a:t>魚</a:t>
            </a:r>
            <a:r>
              <a:rPr lang="ja-JP" altLang="en-US" sz="2000" dirty="0"/>
              <a:t>や肉は中心温度</a:t>
            </a:r>
            <a:r>
              <a:rPr lang="en-US" altLang="ja-JP" sz="2000" dirty="0"/>
              <a:t>75℃</a:t>
            </a:r>
            <a:r>
              <a:rPr lang="ja-JP" altLang="en-US" sz="2000" dirty="0"/>
              <a:t>で１分間加熱する。再加熱する際も温度を十分上げる。生野菜は熱湯数秒</a:t>
            </a:r>
            <a:r>
              <a:rPr lang="ja-JP" altLang="en-US" sz="2000" dirty="0" smtClean="0"/>
              <a:t>で菌</a:t>
            </a:r>
            <a:r>
              <a:rPr lang="ja-JP" altLang="en-US" sz="2000" dirty="0"/>
              <a:t>はほぼ死滅する</a:t>
            </a:r>
            <a:r>
              <a:rPr lang="ja-JP" altLang="en-US" sz="2000" dirty="0" smtClean="0"/>
              <a:t>。</a:t>
            </a:r>
            <a:endParaRPr lang="ja-JP" altLang="en-US" sz="2000" dirty="0"/>
          </a:p>
        </p:txBody>
      </p:sp>
    </p:spTree>
    <p:extLst>
      <p:ext uri="{BB962C8B-B14F-4D97-AF65-F5344CB8AC3E}">
        <p14:creationId xmlns:p14="http://schemas.microsoft.com/office/powerpoint/2010/main" val="4617478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3874</TotalTime>
  <Words>168</Words>
  <Application>Microsoft Office PowerPoint</Application>
  <PresentationFormat>画面に合わせる (16:9)</PresentationFormat>
  <Paragraphs>88</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​​テーマ</vt:lpstr>
      <vt:lpstr>食品衛生</vt:lpstr>
      <vt:lpstr>平成6 年～22 年の食中毒発生数</vt:lpstr>
      <vt:lpstr>食中毒の原因</vt:lpstr>
      <vt:lpstr>食中毒の分類</vt:lpstr>
      <vt:lpstr>最近多く発生している食中毒</vt:lpstr>
      <vt:lpstr>カンピロバクター食中毒予防についてQ&amp;A より</vt:lpstr>
      <vt:lpstr>腸管出血性大腸菌Q&amp;A より</vt:lpstr>
      <vt:lpstr>食中毒防止のポイント</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naka</dc:creator>
  <cp:lastModifiedBy>naka</cp:lastModifiedBy>
  <cp:revision>197</cp:revision>
  <dcterms:created xsi:type="dcterms:W3CDTF">2016-06-19T17:33:11Z</dcterms:created>
  <dcterms:modified xsi:type="dcterms:W3CDTF">2016-08-18T17:07:01Z</dcterms:modified>
</cp:coreProperties>
</file>